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79" r:id="rId2"/>
    <p:sldId id="256" r:id="rId3"/>
    <p:sldId id="257" r:id="rId4"/>
    <p:sldId id="259" r:id="rId5"/>
    <p:sldId id="260" r:id="rId6"/>
    <p:sldId id="258" r:id="rId7"/>
    <p:sldId id="261" r:id="rId8"/>
    <p:sldId id="280"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7575"/>
    <a:srgbClr val="33D8FF"/>
    <a:srgbClr val="F88614"/>
    <a:srgbClr val="420000"/>
    <a:srgbClr val="990000"/>
    <a:srgbClr val="33CC3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44" autoAdjust="0"/>
  </p:normalViewPr>
  <p:slideViewPr>
    <p:cSldViewPr>
      <p:cViewPr varScale="1">
        <p:scale>
          <a:sx n="101" d="100"/>
          <a:sy n="101" d="100"/>
        </p:scale>
        <p:origin x="-26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0F94BA-0A42-4E9D-B91F-5CFEEA02C5CE}" type="datetimeFigureOut">
              <a:rPr lang="cs-CZ" smtClean="0"/>
              <a:pPr/>
              <a:t>22.12.2013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67CFAB4-DD9E-4ACB-9047-573DF17CD4AD}" type="slidenum">
              <a:rPr lang="cs-CZ" smtClean="0"/>
              <a:pPr/>
              <a:t>‹#›</a:t>
            </a:fld>
            <a:endParaRPr lang="cs-CZ"/>
          </a:p>
        </p:txBody>
      </p:sp>
    </p:spTree>
    <p:extLst>
      <p:ext uri="{BB962C8B-B14F-4D97-AF65-F5344CB8AC3E}">
        <p14:creationId xmlns:p14="http://schemas.microsoft.com/office/powerpoint/2010/main" xmlns="" val="866260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0243"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endParaRPr lang="en-GB" altLang="cs-CZ" smtClean="0"/>
          </a:p>
        </p:txBody>
      </p:sp>
      <p:sp>
        <p:nvSpPr>
          <p:cNvPr id="4" name="Zástupný symbol pro číslo snímku 3"/>
          <p:cNvSpPr>
            <a:spLocks noGrp="1"/>
          </p:cNvSpPr>
          <p:nvPr>
            <p:ph type="sldNum" sz="quarter" idx="5"/>
          </p:nvPr>
        </p:nvSpPr>
        <p:spPr/>
        <p:txBody>
          <a:bodyPr/>
          <a:lstStyle/>
          <a:p>
            <a:pPr>
              <a:defRPr/>
            </a:pPr>
            <a:fld id="{B7D0FDE9-E9CA-46DC-813B-52E910C653DD}" type="slidenum">
              <a:rPr lang="cs-CZ" smtClean="0"/>
              <a:pPr>
                <a:defRPr/>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67CFAB4-DD9E-4ACB-9047-573DF17CD4AD}" type="slidenum">
              <a:rPr lang="cs-CZ" smtClean="0"/>
              <a:pPr/>
              <a:t>8</a:t>
            </a:fld>
            <a:endParaRPr lang="cs-CZ"/>
          </a:p>
        </p:txBody>
      </p:sp>
    </p:spTree>
    <p:extLst>
      <p:ext uri="{BB962C8B-B14F-4D97-AF65-F5344CB8AC3E}">
        <p14:creationId xmlns:p14="http://schemas.microsoft.com/office/powerpoint/2010/main" xmlns="" val="56103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67CFAB4-DD9E-4ACB-9047-573DF17CD4AD}" type="slidenum">
              <a:rPr lang="cs-CZ" smtClean="0"/>
              <a:pPr/>
              <a:t>19</a:t>
            </a:fld>
            <a:endParaRPr lang="cs-CZ"/>
          </a:p>
        </p:txBody>
      </p:sp>
    </p:spTree>
    <p:extLst>
      <p:ext uri="{BB962C8B-B14F-4D97-AF65-F5344CB8AC3E}">
        <p14:creationId xmlns:p14="http://schemas.microsoft.com/office/powerpoint/2010/main" xmlns="" val="561034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67CFAB4-DD9E-4ACB-9047-573DF17CD4AD}" type="slidenum">
              <a:rPr lang="cs-CZ" smtClean="0"/>
              <a:pPr/>
              <a:t>20</a:t>
            </a:fld>
            <a:endParaRPr lang="cs-CZ"/>
          </a:p>
        </p:txBody>
      </p:sp>
    </p:spTree>
    <p:extLst>
      <p:ext uri="{BB962C8B-B14F-4D97-AF65-F5344CB8AC3E}">
        <p14:creationId xmlns:p14="http://schemas.microsoft.com/office/powerpoint/2010/main" xmlns="" val="561034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67CFAB4-DD9E-4ACB-9047-573DF17CD4AD}" type="slidenum">
              <a:rPr lang="cs-CZ" smtClean="0"/>
              <a:pPr/>
              <a:t>21</a:t>
            </a:fld>
            <a:endParaRPr lang="cs-CZ"/>
          </a:p>
        </p:txBody>
      </p:sp>
    </p:spTree>
    <p:extLst>
      <p:ext uri="{BB962C8B-B14F-4D97-AF65-F5344CB8AC3E}">
        <p14:creationId xmlns:p14="http://schemas.microsoft.com/office/powerpoint/2010/main" xmlns="" val="561034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67CFAB4-DD9E-4ACB-9047-573DF17CD4AD}" type="slidenum">
              <a:rPr lang="cs-CZ" smtClean="0"/>
              <a:pPr/>
              <a:t>22</a:t>
            </a:fld>
            <a:endParaRPr lang="cs-CZ"/>
          </a:p>
        </p:txBody>
      </p:sp>
    </p:spTree>
    <p:extLst>
      <p:ext uri="{BB962C8B-B14F-4D97-AF65-F5344CB8AC3E}">
        <p14:creationId xmlns:p14="http://schemas.microsoft.com/office/powerpoint/2010/main" xmlns="" val="561034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2494463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193439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2288653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52292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3984273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151742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2288174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2948306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3648879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147840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1744273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2959FD-CC62-4A45-97B7-D5A86669CD8C}" type="datetimeFigureOut">
              <a:rPr lang="cs-CZ" smtClean="0"/>
              <a:pPr/>
              <a:t>22.12.2013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863676-D591-4AF8-AC12-2D5E52E5CD39}" type="slidenum">
              <a:rPr lang="cs-CZ" smtClean="0"/>
              <a:pPr/>
              <a:t>‹#›</a:t>
            </a:fld>
            <a:endParaRPr lang="cs-CZ"/>
          </a:p>
        </p:txBody>
      </p:sp>
    </p:spTree>
    <p:extLst>
      <p:ext uri="{BB962C8B-B14F-4D97-AF65-F5344CB8AC3E}">
        <p14:creationId xmlns:p14="http://schemas.microsoft.com/office/powerpoint/2010/main" xmlns="" val="2774402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slide" Target="slide14.xml"/><Relationship Id="rId13" Type="http://schemas.openxmlformats.org/officeDocument/2006/relationships/slide" Target="slide19.xml"/><Relationship Id="rId3" Type="http://schemas.openxmlformats.org/officeDocument/2006/relationships/slide" Target="slide9.xml"/><Relationship Id="rId7" Type="http://schemas.openxmlformats.org/officeDocument/2006/relationships/slide" Target="slide13.xml"/><Relationship Id="rId12" Type="http://schemas.openxmlformats.org/officeDocument/2006/relationships/slide" Target="slide18.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slide" Target="slide12.xml"/><Relationship Id="rId11" Type="http://schemas.openxmlformats.org/officeDocument/2006/relationships/slide" Target="slide17.xml"/><Relationship Id="rId5" Type="http://schemas.openxmlformats.org/officeDocument/2006/relationships/slide" Target="slide11.xml"/><Relationship Id="rId10" Type="http://schemas.openxmlformats.org/officeDocument/2006/relationships/slide" Target="slide16.xml"/><Relationship Id="rId4" Type="http://schemas.openxmlformats.org/officeDocument/2006/relationships/slide" Target="slide10.xml"/><Relationship Id="rId9" Type="http://schemas.openxmlformats.org/officeDocument/2006/relationships/slide" Target="slide15.xml"/></Relationships>
</file>

<file path=ppt/slides/_rels/slide9.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slide" Target="slide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upload.wikimedia.org/wikipedia/commons/5/5d/Hippolyte_Fizeau.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3"/>
          <p:cNvSpPr>
            <a:spLocks noGrp="1" noChangeArrowheads="1"/>
          </p:cNvSpPr>
          <p:nvPr>
            <p:ph type="subTitle" idx="1"/>
          </p:nvPr>
        </p:nvSpPr>
        <p:spPr>
          <a:xfrm>
            <a:off x="928688" y="1844675"/>
            <a:ext cx="7072312" cy="3933825"/>
          </a:xfrm>
        </p:spPr>
        <p:txBody>
          <a:bodyPr>
            <a:normAutofit lnSpcReduction="10000"/>
          </a:bodyPr>
          <a:lstStyle/>
          <a:p>
            <a:pPr algn="l" eaLnBrk="1" hangingPunct="1"/>
            <a:r>
              <a:rPr lang="cs-CZ" altLang="cs-CZ" sz="1400" dirty="0" smtClean="0">
                <a:solidFill>
                  <a:schemeClr val="tx1"/>
                </a:solidFill>
              </a:rPr>
              <a:t>ŠKOLA:			Gymnázium, Tanvald, Školní 305, příspěvková organizace</a:t>
            </a:r>
          </a:p>
          <a:p>
            <a:pPr algn="l" eaLnBrk="1" hangingPunct="1"/>
            <a:r>
              <a:rPr lang="cs-CZ" altLang="cs-CZ" sz="1400" dirty="0" smtClean="0">
                <a:solidFill>
                  <a:schemeClr val="tx1"/>
                </a:solidFill>
              </a:rPr>
              <a:t>ČÍSLO PROJEKTU:		CZ.1.07/1.5.00/34.0434</a:t>
            </a:r>
          </a:p>
          <a:p>
            <a:pPr algn="l" eaLnBrk="1" hangingPunct="1"/>
            <a:r>
              <a:rPr lang="cs-CZ" altLang="cs-CZ" sz="1400" dirty="0" smtClean="0">
                <a:solidFill>
                  <a:schemeClr val="tx1"/>
                </a:solidFill>
              </a:rPr>
              <a:t>NÁZEV PROJEKTU:		Šablony – Gymnázium Tanvald</a:t>
            </a:r>
          </a:p>
          <a:p>
            <a:pPr algn="l" eaLnBrk="1" hangingPunct="1"/>
            <a:r>
              <a:rPr lang="cs-CZ" altLang="cs-CZ" sz="1400" dirty="0" smtClean="0">
                <a:solidFill>
                  <a:schemeClr val="tx1"/>
                </a:solidFill>
              </a:rPr>
              <a:t>ČÍSLO ŠABLONY:		III/2 Inovace a zkvalitnění výuky prostřednictvím ICT</a:t>
            </a:r>
          </a:p>
          <a:p>
            <a:pPr algn="l" eaLnBrk="1" hangingPunct="1"/>
            <a:r>
              <a:rPr lang="cs-CZ" altLang="cs-CZ" sz="1400" dirty="0" smtClean="0">
                <a:solidFill>
                  <a:schemeClr val="tx1"/>
                </a:solidFill>
              </a:rPr>
              <a:t>AUTOR:			Iva </a:t>
            </a:r>
            <a:r>
              <a:rPr lang="cs-CZ" altLang="cs-CZ" sz="1400" dirty="0" err="1" smtClean="0">
                <a:solidFill>
                  <a:schemeClr val="tx1"/>
                </a:solidFill>
              </a:rPr>
              <a:t>Herrmannová</a:t>
            </a:r>
            <a:endParaRPr lang="cs-CZ" altLang="cs-CZ" sz="1400" dirty="0" smtClean="0">
              <a:solidFill>
                <a:schemeClr val="tx1"/>
              </a:solidFill>
            </a:endParaRPr>
          </a:p>
          <a:p>
            <a:pPr algn="l" eaLnBrk="1" hangingPunct="1"/>
            <a:r>
              <a:rPr lang="cs-CZ" altLang="cs-CZ" sz="1400" dirty="0" smtClean="0">
                <a:solidFill>
                  <a:schemeClr val="tx1"/>
                </a:solidFill>
              </a:rPr>
              <a:t>TEMATICKÁ OBLAST: 		Optika</a:t>
            </a:r>
          </a:p>
          <a:p>
            <a:pPr algn="l" eaLnBrk="1" hangingPunct="1"/>
            <a:r>
              <a:rPr lang="cs-CZ" altLang="cs-CZ" sz="1400" dirty="0" smtClean="0">
                <a:solidFill>
                  <a:schemeClr val="tx1"/>
                </a:solidFill>
              </a:rPr>
              <a:t>NÁZEV </a:t>
            </a:r>
            <a:r>
              <a:rPr lang="cs-CZ" altLang="cs-CZ" sz="1400" dirty="0" err="1" smtClean="0">
                <a:solidFill>
                  <a:schemeClr val="tx1"/>
                </a:solidFill>
              </a:rPr>
              <a:t>DUMu</a:t>
            </a:r>
            <a:r>
              <a:rPr lang="cs-CZ" altLang="cs-CZ" sz="1400" dirty="0" smtClean="0">
                <a:solidFill>
                  <a:schemeClr val="tx1"/>
                </a:solidFill>
              </a:rPr>
              <a:t>:		ZRCADLA - kvíz</a:t>
            </a:r>
          </a:p>
          <a:p>
            <a:pPr algn="l"/>
            <a:r>
              <a:rPr lang="cs-CZ" altLang="cs-CZ" sz="1400" dirty="0">
                <a:solidFill>
                  <a:schemeClr val="tx1"/>
                </a:solidFill>
              </a:rPr>
              <a:t>POŘADOVÉ ČÍSLO </a:t>
            </a:r>
            <a:r>
              <a:rPr lang="cs-CZ" altLang="cs-CZ" sz="1400" dirty="0" err="1">
                <a:solidFill>
                  <a:schemeClr val="tx1"/>
                </a:solidFill>
              </a:rPr>
              <a:t>DUMu</a:t>
            </a:r>
            <a:r>
              <a:rPr lang="cs-CZ" altLang="cs-CZ" sz="1400" dirty="0">
                <a:solidFill>
                  <a:schemeClr val="tx1"/>
                </a:solidFill>
              </a:rPr>
              <a:t>:	</a:t>
            </a:r>
            <a:r>
              <a:rPr lang="cs-CZ" altLang="cs-CZ" sz="1400" dirty="0" smtClean="0">
                <a:solidFill>
                  <a:schemeClr val="tx1"/>
                </a:solidFill>
              </a:rPr>
              <a:t>13</a:t>
            </a:r>
            <a:endParaRPr lang="cs-CZ" altLang="cs-CZ" sz="1400" dirty="0">
              <a:solidFill>
                <a:schemeClr val="tx1"/>
              </a:solidFill>
            </a:endParaRPr>
          </a:p>
          <a:p>
            <a:pPr algn="l" eaLnBrk="1" hangingPunct="1"/>
            <a:r>
              <a:rPr lang="cs-CZ" altLang="cs-CZ" sz="1400" dirty="0" smtClean="0">
                <a:solidFill>
                  <a:schemeClr val="tx1"/>
                </a:solidFill>
              </a:rPr>
              <a:t>KÓD </a:t>
            </a:r>
            <a:r>
              <a:rPr lang="cs-CZ" altLang="cs-CZ" sz="1400" dirty="0" err="1" smtClean="0">
                <a:solidFill>
                  <a:schemeClr val="tx1"/>
                </a:solidFill>
              </a:rPr>
              <a:t>DUMu</a:t>
            </a:r>
            <a:r>
              <a:rPr lang="cs-CZ" altLang="cs-CZ" sz="1400" dirty="0" smtClean="0">
                <a:solidFill>
                  <a:schemeClr val="tx1"/>
                </a:solidFill>
              </a:rPr>
              <a:t>:			IH_OPTIKA_13</a:t>
            </a:r>
          </a:p>
          <a:p>
            <a:pPr algn="l"/>
            <a:r>
              <a:rPr lang="cs-CZ" altLang="cs-CZ" sz="1400" dirty="0" smtClean="0">
                <a:solidFill>
                  <a:schemeClr val="tx1"/>
                </a:solidFill>
              </a:rPr>
              <a:t>DATUM TVORBY:		21.10.2013</a:t>
            </a:r>
          </a:p>
          <a:p>
            <a:pPr algn="l" eaLnBrk="1" hangingPunct="1"/>
            <a:r>
              <a:rPr lang="cs-CZ" altLang="cs-CZ" sz="1400" dirty="0" smtClean="0">
                <a:solidFill>
                  <a:schemeClr val="tx1"/>
                </a:solidFill>
              </a:rPr>
              <a:t>ANOTACE (ROČNÍK):		Prezentace je určena pro oktávu gymnázií (4. ročník). Prezentace zábavnou formou kvízu opakuje učivo  o zrcadlech. Lze ji využít jako formu soutěže nebo společného opakování s žáky, případně ji lze využít jako písemnou práci či ústní zkoušení. Po zobrazení tajenky jsou v souvislosti s obsahem tajenky </a:t>
            </a:r>
            <a:r>
              <a:rPr lang="cs-CZ" altLang="cs-CZ" sz="1400" dirty="0" smtClean="0">
                <a:solidFill>
                  <a:schemeClr val="tx1"/>
                </a:solidFill>
              </a:rPr>
              <a:t>připomenuta </a:t>
            </a:r>
            <a:r>
              <a:rPr lang="cs-CZ" altLang="cs-CZ" sz="1400" dirty="0" smtClean="0">
                <a:solidFill>
                  <a:schemeClr val="tx1"/>
                </a:solidFill>
              </a:rPr>
              <a:t>některá </a:t>
            </a:r>
            <a:r>
              <a:rPr lang="cs-CZ" altLang="cs-CZ" sz="1400" dirty="0" smtClean="0">
                <a:solidFill>
                  <a:schemeClr val="tx1"/>
                </a:solidFill>
              </a:rPr>
              <a:t>fakta, </a:t>
            </a:r>
            <a:r>
              <a:rPr lang="cs-CZ" altLang="cs-CZ" sz="1400" dirty="0" smtClean="0">
                <a:solidFill>
                  <a:schemeClr val="tx1"/>
                </a:solidFill>
              </a:rPr>
              <a:t>která by měla být známa z úvodních kapitol optiky.  Pro  správné použití prezentace  je  její součástí podrobný návod, jak zobrazovat jednotlivé otázky kvízu.  Návrat  do nabídky kvízu je pomocí kliku na šipku, vždy je  uveden pokyn na stránce.</a:t>
            </a:r>
          </a:p>
        </p:txBody>
      </p:sp>
      <p:pic>
        <p:nvPicPr>
          <p:cNvPr id="2051" name="obrázek 1"/>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63713" y="260350"/>
            <a:ext cx="5256212" cy="1325563"/>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sp>
        <p:nvSpPr>
          <p:cNvPr id="2052" name="Text Box 5"/>
          <p:cNvSpPr txBox="1">
            <a:spLocks noChangeArrowheads="1"/>
          </p:cNvSpPr>
          <p:nvPr/>
        </p:nvSpPr>
        <p:spPr bwMode="auto">
          <a:xfrm>
            <a:off x="5372100" y="319088"/>
            <a:ext cx="544513" cy="596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3" name="Rectangle 7"/>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4" name="Rectangle 8"/>
          <p:cNvSpPr>
            <a:spLocks noChangeArrowheads="1"/>
          </p:cNvSpPr>
          <p:nvPr/>
        </p:nvSpPr>
        <p:spPr bwMode="auto">
          <a:xfrm>
            <a:off x="0" y="0"/>
            <a:ext cx="0" cy="0"/>
          </a:xfrm>
          <a:prstGeom prst="rect">
            <a:avLst/>
          </a:prstGeom>
          <a:solidFill>
            <a:schemeClr val="accent1"/>
          </a:solidFill>
          <a:ln w="9525">
            <a:solidFill>
              <a:schemeClr val="tx1"/>
            </a:solidFill>
            <a:miter lim="800000"/>
            <a:headEnd/>
            <a:tailEnd/>
          </a:ln>
        </p:spPr>
        <p:txBody>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5" name="Rectangle 9"/>
          <p:cNvSpPr>
            <a:spLocks noChangeArrowheads="1"/>
          </p:cNvSpPr>
          <p:nvPr/>
        </p:nvSpPr>
        <p:spPr bwMode="auto">
          <a:xfrm>
            <a:off x="0" y="352425"/>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pic>
        <p:nvPicPr>
          <p:cNvPr id="2056" name="Picture 10"/>
          <p:cNvPicPr>
            <a:picLocks noGrp="1" noChangeAspect="1" noChangeArrowheads="1"/>
          </p:cNvPicPr>
          <p:nvPr>
            <p:ph type="ctrTitle"/>
          </p:nvPr>
        </p:nvPicPr>
        <p:blipFill>
          <a:blip r:embed="rId4" cstate="print">
            <a:extLst>
              <a:ext uri="{28A0092B-C50C-407E-A947-70E740481C1C}">
                <a14:useLocalDpi xmlns:a14="http://schemas.microsoft.com/office/drawing/2010/main" xmlns="" val="0"/>
              </a:ext>
            </a:extLst>
          </a:blip>
          <a:srcRect/>
          <a:stretch>
            <a:fillRect/>
          </a:stretch>
        </p:blipFill>
        <p:spPr>
          <a:xfrm>
            <a:off x="7524750" y="549275"/>
            <a:ext cx="503238" cy="488950"/>
          </a:xfrm>
          <a:noFill/>
        </p:spPr>
      </p:pic>
    </p:spTree>
    <p:extLst>
      <p:ext uri="{BB962C8B-B14F-4D97-AF65-F5344CB8AC3E}">
        <p14:creationId xmlns:p14="http://schemas.microsoft.com/office/powerpoint/2010/main" xmlns="" val="18203688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836712"/>
            <a:ext cx="7992888" cy="5328591"/>
          </a:xfrm>
          <a:solidFill>
            <a:schemeClr val="accent4">
              <a:lumMod val="40000"/>
              <a:lumOff val="60000"/>
            </a:schemeClr>
          </a:solidFill>
        </p:spPr>
        <p:txBody>
          <a:bodyPr>
            <a:normAutofit/>
          </a:bodyPr>
          <a:lstStyle/>
          <a:p>
            <a:r>
              <a:rPr lang="cs-CZ" sz="9600" b="1" dirty="0" smtClean="0">
                <a:solidFill>
                  <a:schemeClr val="accent4">
                    <a:lumMod val="75000"/>
                  </a:schemeClr>
                </a:solidFill>
              </a:rPr>
              <a:t>ZRCADLA -</a:t>
            </a:r>
            <a:br>
              <a:rPr lang="cs-CZ" sz="9600" b="1" dirty="0" smtClean="0">
                <a:solidFill>
                  <a:schemeClr val="accent4">
                    <a:lumMod val="75000"/>
                  </a:schemeClr>
                </a:solidFill>
              </a:rPr>
            </a:br>
            <a:r>
              <a:rPr lang="cs-CZ" sz="9600" b="1" dirty="0" smtClean="0">
                <a:solidFill>
                  <a:schemeClr val="accent4">
                    <a:lumMod val="75000"/>
                  </a:schemeClr>
                </a:solidFill>
              </a:rPr>
              <a:t>KVÍZ </a:t>
            </a:r>
            <a:endParaRPr lang="cs-CZ" sz="9600" b="1" dirty="0">
              <a:solidFill>
                <a:schemeClr val="accent4">
                  <a:lumMod val="75000"/>
                </a:schemeClr>
              </a:solidFill>
            </a:endParaRPr>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26498404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836712"/>
            <a:ext cx="7992888" cy="5328591"/>
          </a:xfrm>
          <a:solidFill>
            <a:schemeClr val="accent4">
              <a:lumMod val="40000"/>
              <a:lumOff val="60000"/>
            </a:schemeClr>
          </a:solidFill>
        </p:spPr>
        <p:txBody>
          <a:bodyPr>
            <a:normAutofit/>
          </a:bodyPr>
          <a:lstStyle/>
          <a:p>
            <a:r>
              <a:rPr lang="cs-CZ" sz="9600" b="1" dirty="0" smtClean="0">
                <a:solidFill>
                  <a:schemeClr val="accent4">
                    <a:lumMod val="75000"/>
                  </a:schemeClr>
                </a:solidFill>
              </a:rPr>
              <a:t>NÁVOD</a:t>
            </a:r>
            <a:br>
              <a:rPr lang="cs-CZ" sz="9600" b="1" dirty="0" smtClean="0">
                <a:solidFill>
                  <a:schemeClr val="accent4">
                    <a:lumMod val="75000"/>
                  </a:schemeClr>
                </a:solidFill>
              </a:rPr>
            </a:br>
            <a:endParaRPr lang="cs-CZ" sz="2000" b="1" dirty="0">
              <a:solidFill>
                <a:schemeClr val="accent4">
                  <a:lumMod val="75000"/>
                </a:schemeClr>
              </a:solidFill>
            </a:endParaRPr>
          </a:p>
        </p:txBody>
      </p:sp>
    </p:spTree>
    <p:extLst>
      <p:ext uri="{BB962C8B-B14F-4D97-AF65-F5344CB8AC3E}">
        <p14:creationId xmlns:p14="http://schemas.microsoft.com/office/powerpoint/2010/main" xmlns="" val="21212907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dirty="0" smtClean="0">
                <a:solidFill>
                  <a:schemeClr val="accent4">
                    <a:lumMod val="75000"/>
                  </a:schemeClr>
                </a:solidFill>
              </a:rPr>
              <a:t>NÁVOD:</a:t>
            </a:r>
            <a:endParaRPr lang="cs-CZ" dirty="0">
              <a:solidFill>
                <a:schemeClr val="accent4">
                  <a:lumMod val="75000"/>
                </a:schemeClr>
              </a:solidFill>
            </a:endParaRPr>
          </a:p>
        </p:txBody>
      </p:sp>
      <p:sp>
        <p:nvSpPr>
          <p:cNvPr id="3" name="Zástupný symbol pro obsah 2"/>
          <p:cNvSpPr>
            <a:spLocks noGrp="1"/>
          </p:cNvSpPr>
          <p:nvPr>
            <p:ph idx="1"/>
          </p:nvPr>
        </p:nvSpPr>
        <p:spPr/>
        <p:txBody>
          <a:bodyPr/>
          <a:lstStyle/>
          <a:p>
            <a:r>
              <a:rPr lang="cs-CZ" dirty="0" smtClean="0"/>
              <a:t>POD </a:t>
            </a:r>
            <a:r>
              <a:rPr lang="cs-CZ" b="1" u="sng" dirty="0" smtClean="0">
                <a:solidFill>
                  <a:srgbClr val="FF0000"/>
                </a:solidFill>
              </a:rPr>
              <a:t>ČÍSLY </a:t>
            </a:r>
            <a:r>
              <a:rPr lang="cs-CZ" dirty="0" smtClean="0"/>
              <a:t>V PYRAMIDĚ SE UKRÝVAJÍ OTÁZKY. 	</a:t>
            </a:r>
          </a:p>
        </p:txBody>
      </p:sp>
    </p:spTree>
    <p:extLst>
      <p:ext uri="{BB962C8B-B14F-4D97-AF65-F5344CB8AC3E}">
        <p14:creationId xmlns:p14="http://schemas.microsoft.com/office/powerpoint/2010/main" xmlns="" val="19310742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dirty="0" smtClean="0">
                <a:solidFill>
                  <a:schemeClr val="accent4">
                    <a:lumMod val="75000"/>
                  </a:schemeClr>
                </a:solidFill>
              </a:rPr>
              <a:t>NÁVOD:</a:t>
            </a:r>
            <a:endParaRPr lang="cs-CZ" dirty="0">
              <a:solidFill>
                <a:schemeClr val="accent4">
                  <a:lumMod val="75000"/>
                </a:schemeClr>
              </a:solidFill>
            </a:endParaRPr>
          </a:p>
        </p:txBody>
      </p:sp>
      <p:sp>
        <p:nvSpPr>
          <p:cNvPr id="3" name="Zástupný symbol pro obsah 2"/>
          <p:cNvSpPr>
            <a:spLocks noGrp="1"/>
          </p:cNvSpPr>
          <p:nvPr>
            <p:ph idx="1"/>
          </p:nvPr>
        </p:nvSpPr>
        <p:spPr/>
        <p:txBody>
          <a:bodyPr/>
          <a:lstStyle/>
          <a:p>
            <a:r>
              <a:rPr lang="cs-CZ" dirty="0" smtClean="0"/>
              <a:t>POD ČÍSLY V PYRAMIDĚ SE UKRÝVAJÍ OTÁZKY. 	(NĚKTERÉ OTÁZKY JSOU </a:t>
            </a:r>
            <a:r>
              <a:rPr lang="cs-CZ" u="sng" dirty="0" smtClean="0">
                <a:solidFill>
                  <a:srgbClr val="FF0000"/>
                </a:solidFill>
              </a:rPr>
              <a:t>S VÝBĚREM </a:t>
            </a:r>
            <a:r>
              <a:rPr lang="cs-CZ" dirty="0" smtClean="0"/>
              <a:t>	SPRÁVNÉ ODPOVĚDI </a:t>
            </a:r>
            <a:r>
              <a:rPr lang="cs-CZ" u="sng" dirty="0" smtClean="0">
                <a:solidFill>
                  <a:srgbClr val="FF0000"/>
                </a:solidFill>
              </a:rPr>
              <a:t>Z NABÍDKY</a:t>
            </a:r>
            <a:r>
              <a:rPr lang="cs-CZ" dirty="0" smtClean="0"/>
              <a:t>, </a:t>
            </a:r>
          </a:p>
          <a:p>
            <a:pPr marL="0" indent="0">
              <a:buNone/>
            </a:pPr>
            <a:r>
              <a:rPr lang="cs-CZ"/>
              <a:t>	</a:t>
            </a:r>
            <a:r>
              <a:rPr lang="cs-CZ" smtClean="0"/>
              <a:t>NĚKTERÉ </a:t>
            </a:r>
            <a:r>
              <a:rPr lang="cs-CZ" u="sng" dirty="0" smtClean="0">
                <a:solidFill>
                  <a:srgbClr val="33CC33"/>
                </a:solidFill>
              </a:rPr>
              <a:t>BEZ NABÍDKY</a:t>
            </a:r>
            <a:r>
              <a:rPr lang="cs-CZ" dirty="0" smtClean="0"/>
              <a:t>)</a:t>
            </a:r>
          </a:p>
        </p:txBody>
      </p:sp>
    </p:spTree>
    <p:extLst>
      <p:ext uri="{BB962C8B-B14F-4D97-AF65-F5344CB8AC3E}">
        <p14:creationId xmlns:p14="http://schemas.microsoft.com/office/powerpoint/2010/main" xmlns="" val="12295718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dirty="0" smtClean="0">
                <a:solidFill>
                  <a:schemeClr val="accent4">
                    <a:lumMod val="75000"/>
                  </a:schemeClr>
                </a:solidFill>
              </a:rPr>
              <a:t>NÁVOD:</a:t>
            </a:r>
            <a:endParaRPr lang="cs-CZ" dirty="0">
              <a:solidFill>
                <a:schemeClr val="accent4">
                  <a:lumMod val="75000"/>
                </a:schemeClr>
              </a:solidFill>
            </a:endParaRPr>
          </a:p>
        </p:txBody>
      </p:sp>
      <p:sp>
        <p:nvSpPr>
          <p:cNvPr id="3" name="Zástupný symbol pro obsah 2"/>
          <p:cNvSpPr>
            <a:spLocks noGrp="1"/>
          </p:cNvSpPr>
          <p:nvPr>
            <p:ph idx="1"/>
          </p:nvPr>
        </p:nvSpPr>
        <p:spPr/>
        <p:txBody>
          <a:bodyPr/>
          <a:lstStyle/>
          <a:p>
            <a:r>
              <a:rPr lang="cs-CZ" dirty="0" smtClean="0"/>
              <a:t>POD ČÍSLY V PYRAMIDĚ SE UKRÝVAJÍ OTÁZKY</a:t>
            </a:r>
          </a:p>
          <a:p>
            <a:r>
              <a:rPr lang="cs-CZ" dirty="0" smtClean="0"/>
              <a:t>PO </a:t>
            </a:r>
            <a:r>
              <a:rPr lang="cs-CZ" b="1" u="sng" dirty="0" smtClean="0">
                <a:solidFill>
                  <a:srgbClr val="FF0000"/>
                </a:solidFill>
              </a:rPr>
              <a:t>KLIKNUTÍ</a:t>
            </a:r>
            <a:r>
              <a:rPr lang="cs-CZ" dirty="0" smtClean="0"/>
              <a:t> NA VYBRANÉ </a:t>
            </a:r>
            <a:r>
              <a:rPr lang="cs-CZ" b="1" u="sng" dirty="0" smtClean="0">
                <a:solidFill>
                  <a:srgbClr val="FF0000"/>
                </a:solidFill>
              </a:rPr>
              <a:t>ČÍSLO</a:t>
            </a:r>
            <a:r>
              <a:rPr lang="cs-CZ" dirty="0" smtClean="0"/>
              <a:t> SE OTÁZKA </a:t>
            </a:r>
            <a:r>
              <a:rPr lang="cs-CZ" b="1" u="sng" dirty="0" smtClean="0">
                <a:solidFill>
                  <a:srgbClr val="FF0000"/>
                </a:solidFill>
              </a:rPr>
              <a:t>ZOBRAZÍ </a:t>
            </a:r>
            <a:endParaRPr lang="cs-CZ" b="1" u="sng" dirty="0">
              <a:solidFill>
                <a:srgbClr val="FF0000"/>
              </a:solidFill>
            </a:endParaRPr>
          </a:p>
        </p:txBody>
      </p:sp>
    </p:spTree>
    <p:extLst>
      <p:ext uri="{BB962C8B-B14F-4D97-AF65-F5344CB8AC3E}">
        <p14:creationId xmlns:p14="http://schemas.microsoft.com/office/powerpoint/2010/main" xmlns="" val="22062301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dirty="0" smtClean="0">
                <a:solidFill>
                  <a:schemeClr val="accent4">
                    <a:lumMod val="75000"/>
                  </a:schemeClr>
                </a:solidFill>
              </a:rPr>
              <a:t>NÁVOD:</a:t>
            </a:r>
            <a:endParaRPr lang="cs-CZ" dirty="0">
              <a:solidFill>
                <a:schemeClr val="accent4">
                  <a:lumMod val="75000"/>
                </a:schemeClr>
              </a:solidFill>
            </a:endParaRPr>
          </a:p>
        </p:txBody>
      </p:sp>
      <p:sp>
        <p:nvSpPr>
          <p:cNvPr id="3" name="Zástupný symbol pro obsah 2"/>
          <p:cNvSpPr>
            <a:spLocks noGrp="1"/>
          </p:cNvSpPr>
          <p:nvPr>
            <p:ph idx="1"/>
          </p:nvPr>
        </p:nvSpPr>
        <p:spPr/>
        <p:txBody>
          <a:bodyPr/>
          <a:lstStyle/>
          <a:p>
            <a:r>
              <a:rPr lang="cs-CZ" dirty="0" smtClean="0"/>
              <a:t>POD ČÍSLY V PYRAMIDĚ SE UKRÝVAJÍ OTÁZKY</a:t>
            </a:r>
          </a:p>
          <a:p>
            <a:r>
              <a:rPr lang="cs-CZ" dirty="0" smtClean="0"/>
              <a:t>PO KLIKNUTÍ NA VYBRANÉ ČÍSLO SE OTÁZKA ZOBRAZÍ</a:t>
            </a:r>
          </a:p>
          <a:p>
            <a:r>
              <a:rPr lang="cs-CZ" b="1" u="sng" dirty="0" smtClean="0">
                <a:solidFill>
                  <a:srgbClr val="FF0000"/>
                </a:solidFill>
              </a:rPr>
              <a:t>ODPOVĚĎ</a:t>
            </a:r>
            <a:r>
              <a:rPr lang="cs-CZ" dirty="0" smtClean="0"/>
              <a:t> (PŘÍPADNĚ PÍSMENKO SPRÁVNÉ ODPOVĚDI) </a:t>
            </a:r>
            <a:r>
              <a:rPr lang="cs-CZ" b="1" u="sng" dirty="0" smtClean="0">
                <a:solidFill>
                  <a:srgbClr val="FF0000"/>
                </a:solidFill>
              </a:rPr>
              <a:t>ZAPIŠ</a:t>
            </a:r>
            <a:r>
              <a:rPr lang="cs-CZ" dirty="0" smtClean="0"/>
              <a:t> DO </a:t>
            </a:r>
            <a:r>
              <a:rPr lang="cs-CZ" b="1" u="sng" dirty="0" smtClean="0">
                <a:solidFill>
                  <a:srgbClr val="FF0000"/>
                </a:solidFill>
              </a:rPr>
              <a:t>TAJENKY</a:t>
            </a:r>
            <a:r>
              <a:rPr lang="cs-CZ" dirty="0" smtClean="0"/>
              <a:t> NA </a:t>
            </a:r>
            <a:r>
              <a:rPr lang="cs-CZ" b="1" u="sng" dirty="0" smtClean="0">
                <a:solidFill>
                  <a:srgbClr val="FF0000"/>
                </a:solidFill>
              </a:rPr>
              <a:t>MÍSTO</a:t>
            </a:r>
            <a:r>
              <a:rPr lang="cs-CZ" dirty="0" smtClean="0"/>
              <a:t> OZNAČENÉ </a:t>
            </a:r>
            <a:r>
              <a:rPr lang="cs-CZ" b="1" u="sng" dirty="0" smtClean="0">
                <a:solidFill>
                  <a:srgbClr val="FF0000"/>
                </a:solidFill>
              </a:rPr>
              <a:t>ČÍSLEM OTÁZKY </a:t>
            </a:r>
            <a:endParaRPr lang="cs-CZ" b="1" u="sng" dirty="0">
              <a:solidFill>
                <a:srgbClr val="FF0000"/>
              </a:solidFill>
            </a:endParaRPr>
          </a:p>
        </p:txBody>
      </p:sp>
    </p:spTree>
    <p:extLst>
      <p:ext uri="{BB962C8B-B14F-4D97-AF65-F5344CB8AC3E}">
        <p14:creationId xmlns:p14="http://schemas.microsoft.com/office/powerpoint/2010/main" xmlns="" val="41219777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b="1" dirty="0" smtClean="0">
                <a:solidFill>
                  <a:schemeClr val="accent4">
                    <a:lumMod val="75000"/>
                  </a:schemeClr>
                </a:solidFill>
              </a:rPr>
              <a:t>KVÍZ</a:t>
            </a:r>
            <a:r>
              <a:rPr lang="cs-CZ" dirty="0" smtClean="0">
                <a:solidFill>
                  <a:schemeClr val="accent4">
                    <a:lumMod val="75000"/>
                  </a:schemeClr>
                </a:solidFill>
              </a:rPr>
              <a:t>:			</a:t>
            </a:r>
            <a:r>
              <a:rPr lang="cs-CZ" b="1" dirty="0" smtClean="0">
                <a:solidFill>
                  <a:schemeClr val="accent4">
                    <a:lumMod val="75000"/>
                  </a:schemeClr>
                </a:solidFill>
              </a:rPr>
              <a:t>TAJENKA</a:t>
            </a:r>
            <a:r>
              <a:rPr lang="cs-CZ" dirty="0" smtClean="0">
                <a:solidFill>
                  <a:schemeClr val="accent4">
                    <a:lumMod val="75000"/>
                  </a:schemeClr>
                </a:solidFill>
              </a:rPr>
              <a:t>:</a:t>
            </a:r>
            <a:endParaRPr lang="cs-CZ" dirty="0">
              <a:solidFill>
                <a:schemeClr val="accent4">
                  <a:lumMod val="75000"/>
                </a:schemeClr>
              </a:solidFill>
            </a:endParaRPr>
          </a:p>
        </p:txBody>
      </p:sp>
      <p:sp>
        <p:nvSpPr>
          <p:cNvPr id="3" name="Zástupný symbol pro obsah 2"/>
          <p:cNvSpPr>
            <a:spLocks noGrp="1"/>
          </p:cNvSpPr>
          <p:nvPr>
            <p:ph idx="1"/>
          </p:nvPr>
        </p:nvSpPr>
        <p:spPr>
          <a:xfrm>
            <a:off x="107504" y="1709718"/>
            <a:ext cx="8867501" cy="4525963"/>
          </a:xfrm>
        </p:spPr>
        <p:txBody>
          <a:bodyPr>
            <a:normAutofit fontScale="92500" lnSpcReduction="20000"/>
          </a:bodyPr>
          <a:lstStyle/>
          <a:p>
            <a:pPr marL="2286000" lvl="5" indent="0">
              <a:buNone/>
            </a:pPr>
            <a:endParaRPr lang="cs-CZ" dirty="0" smtClean="0"/>
          </a:p>
          <a:p>
            <a:pPr marL="2286000" lvl="5" indent="0">
              <a:buNone/>
            </a:pPr>
            <a:endParaRPr lang="cs-CZ" dirty="0"/>
          </a:p>
          <a:p>
            <a:pPr marL="2286000" lvl="5" indent="0">
              <a:buNone/>
            </a:pPr>
            <a:endParaRPr lang="cs-CZ" dirty="0" smtClean="0"/>
          </a:p>
          <a:p>
            <a:pPr marL="2286000" lvl="5" indent="0">
              <a:buNone/>
            </a:pPr>
            <a:endParaRPr lang="cs-CZ" dirty="0"/>
          </a:p>
          <a:p>
            <a:pPr marL="2286000" lvl="5" indent="0">
              <a:buNone/>
            </a:pPr>
            <a:endParaRPr lang="cs-CZ" dirty="0" smtClean="0"/>
          </a:p>
          <a:p>
            <a:pPr marL="2286000" lvl="5" indent="0">
              <a:buNone/>
            </a:pPr>
            <a:endParaRPr lang="cs-CZ" dirty="0"/>
          </a:p>
          <a:p>
            <a:pPr marL="2286000" lvl="5" indent="0">
              <a:buNone/>
            </a:pPr>
            <a:endParaRPr lang="cs-CZ" dirty="0" smtClean="0"/>
          </a:p>
          <a:p>
            <a:pPr marL="2286000" lvl="5" indent="0">
              <a:buNone/>
            </a:pPr>
            <a:endParaRPr lang="cs-CZ" dirty="0"/>
          </a:p>
          <a:p>
            <a:pPr marL="2286000" lvl="5" indent="0">
              <a:buNone/>
            </a:pPr>
            <a:endParaRPr lang="cs-CZ" dirty="0" smtClean="0"/>
          </a:p>
          <a:p>
            <a:pPr marL="2286000" lvl="5" indent="0">
              <a:buNone/>
            </a:pPr>
            <a:endParaRPr lang="cs-CZ" dirty="0"/>
          </a:p>
          <a:p>
            <a:pPr marL="2286000" lvl="5" indent="0">
              <a:buNone/>
            </a:pPr>
            <a:endParaRPr lang="cs-CZ" dirty="0" smtClean="0"/>
          </a:p>
          <a:p>
            <a:pPr marL="2286000" lvl="5" indent="0">
              <a:buNone/>
            </a:pPr>
            <a:endParaRPr lang="cs-CZ" dirty="0" smtClean="0"/>
          </a:p>
          <a:p>
            <a:pPr marL="114300" indent="0">
              <a:buNone/>
            </a:pPr>
            <a:endParaRPr lang="cs-CZ" b="1" dirty="0" smtClean="0"/>
          </a:p>
          <a:p>
            <a:pPr marL="114300" indent="0">
              <a:buNone/>
            </a:pPr>
            <a:r>
              <a:rPr lang="cs-CZ" sz="2600" b="1" dirty="0" smtClean="0"/>
              <a:t>VŽDY KLIKNI NA ZVOLENÉ ČÍSLO V KVÍZU</a:t>
            </a:r>
          </a:p>
        </p:txBody>
      </p:sp>
      <p:sp>
        <p:nvSpPr>
          <p:cNvPr id="19" name="Šestiúhelník 18"/>
          <p:cNvSpPr/>
          <p:nvPr/>
        </p:nvSpPr>
        <p:spPr>
          <a:xfrm rot="16200000">
            <a:off x="1983089" y="1325032"/>
            <a:ext cx="1152128" cy="1008112"/>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Šestiúhelník 19"/>
          <p:cNvSpPr/>
          <p:nvPr/>
        </p:nvSpPr>
        <p:spPr>
          <a:xfrm rot="16200000">
            <a:off x="2487145" y="2213247"/>
            <a:ext cx="1152128" cy="1008112"/>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Šestiúhelník 20"/>
          <p:cNvSpPr/>
          <p:nvPr/>
        </p:nvSpPr>
        <p:spPr>
          <a:xfrm rot="16200000">
            <a:off x="1479033" y="2230977"/>
            <a:ext cx="1152128" cy="1008112"/>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estiúhelník 21"/>
          <p:cNvSpPr/>
          <p:nvPr/>
        </p:nvSpPr>
        <p:spPr>
          <a:xfrm rot="16200000">
            <a:off x="2940641" y="3094113"/>
            <a:ext cx="1152128" cy="1008112"/>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Šestiúhelník 22"/>
          <p:cNvSpPr/>
          <p:nvPr/>
        </p:nvSpPr>
        <p:spPr>
          <a:xfrm rot="16200000">
            <a:off x="1964468" y="3094113"/>
            <a:ext cx="1152128" cy="1008112"/>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Šestiúhelník 23"/>
          <p:cNvSpPr/>
          <p:nvPr/>
        </p:nvSpPr>
        <p:spPr>
          <a:xfrm rot="16200000">
            <a:off x="938275" y="3127646"/>
            <a:ext cx="1152128" cy="1008112"/>
          </a:xfrm>
          <a:prstGeom prst="hexag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Šestiúhelník 24"/>
          <p:cNvSpPr/>
          <p:nvPr/>
        </p:nvSpPr>
        <p:spPr>
          <a:xfrm rot="16200000">
            <a:off x="3444696" y="3988723"/>
            <a:ext cx="1152128" cy="1008112"/>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Šestiúhelník 25"/>
          <p:cNvSpPr/>
          <p:nvPr/>
        </p:nvSpPr>
        <p:spPr>
          <a:xfrm rot="16200000">
            <a:off x="2456373" y="4006062"/>
            <a:ext cx="1152128" cy="1008112"/>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Šestiúhelník 26"/>
          <p:cNvSpPr/>
          <p:nvPr/>
        </p:nvSpPr>
        <p:spPr>
          <a:xfrm rot="16200000">
            <a:off x="1440159" y="4006062"/>
            <a:ext cx="1152128" cy="1008112"/>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Šestiúhelník 27"/>
          <p:cNvSpPr/>
          <p:nvPr/>
        </p:nvSpPr>
        <p:spPr>
          <a:xfrm rot="16200000">
            <a:off x="434219" y="4006062"/>
            <a:ext cx="1152128" cy="1008112"/>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Šestiúhelník 33"/>
          <p:cNvSpPr/>
          <p:nvPr/>
        </p:nvSpPr>
        <p:spPr>
          <a:xfrm rot="16200000">
            <a:off x="5285246" y="4163778"/>
            <a:ext cx="617552" cy="54057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Šestiúhelník 34"/>
          <p:cNvSpPr/>
          <p:nvPr/>
        </p:nvSpPr>
        <p:spPr>
          <a:xfrm rot="16200000">
            <a:off x="5825816" y="4163777"/>
            <a:ext cx="617552" cy="540570"/>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Šestiúhelník 35"/>
          <p:cNvSpPr/>
          <p:nvPr/>
        </p:nvSpPr>
        <p:spPr>
          <a:xfrm rot="16200000">
            <a:off x="6366386" y="4163776"/>
            <a:ext cx="617552" cy="540570"/>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Šestiúhelník 36"/>
          <p:cNvSpPr/>
          <p:nvPr/>
        </p:nvSpPr>
        <p:spPr>
          <a:xfrm rot="16200000">
            <a:off x="6906956" y="4171099"/>
            <a:ext cx="617552" cy="540570"/>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estiúhelník 37"/>
          <p:cNvSpPr/>
          <p:nvPr/>
        </p:nvSpPr>
        <p:spPr>
          <a:xfrm rot="16200000">
            <a:off x="7447526" y="4171099"/>
            <a:ext cx="617552" cy="540570"/>
          </a:xfrm>
          <a:prstGeom prst="hexag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estiúhelník 38"/>
          <p:cNvSpPr/>
          <p:nvPr/>
        </p:nvSpPr>
        <p:spPr>
          <a:xfrm rot="16200000">
            <a:off x="8267190" y="5105426"/>
            <a:ext cx="617552" cy="540570"/>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estiúhelník 39"/>
          <p:cNvSpPr/>
          <p:nvPr/>
        </p:nvSpPr>
        <p:spPr>
          <a:xfrm rot="16200000">
            <a:off x="7702748" y="5105426"/>
            <a:ext cx="617552" cy="540570"/>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estiúhelník 40"/>
          <p:cNvSpPr/>
          <p:nvPr/>
        </p:nvSpPr>
        <p:spPr>
          <a:xfrm rot="16200000">
            <a:off x="7162178" y="5125697"/>
            <a:ext cx="617552" cy="540570"/>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estiúhelník 41"/>
          <p:cNvSpPr/>
          <p:nvPr/>
        </p:nvSpPr>
        <p:spPr>
          <a:xfrm rot="16200000">
            <a:off x="6636670" y="5145930"/>
            <a:ext cx="617552" cy="540570"/>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Šestiúhelník 42"/>
          <p:cNvSpPr/>
          <p:nvPr/>
        </p:nvSpPr>
        <p:spPr>
          <a:xfrm rot="16200000">
            <a:off x="6096101" y="5153119"/>
            <a:ext cx="617552" cy="540570"/>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Šestiúhelník 43"/>
          <p:cNvSpPr/>
          <p:nvPr/>
        </p:nvSpPr>
        <p:spPr>
          <a:xfrm rot="16200000">
            <a:off x="5555531" y="5153119"/>
            <a:ext cx="617552" cy="54057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TextovéPole 44"/>
          <p:cNvSpPr txBox="1"/>
          <p:nvPr/>
        </p:nvSpPr>
        <p:spPr>
          <a:xfrm>
            <a:off x="2325492" y="1556962"/>
            <a:ext cx="518316" cy="646331"/>
          </a:xfrm>
          <a:prstGeom prst="rect">
            <a:avLst/>
          </a:prstGeom>
          <a:noFill/>
        </p:spPr>
        <p:txBody>
          <a:bodyPr wrap="square" rtlCol="0">
            <a:spAutoFit/>
          </a:bodyPr>
          <a:lstStyle/>
          <a:p>
            <a:pPr algn="ctr"/>
            <a:r>
              <a:rPr lang="cs-CZ" sz="3600" b="1" dirty="0" smtClean="0">
                <a:hlinkClick r:id="rId3" action="ppaction://hlinksldjump"/>
              </a:rPr>
              <a:t>1</a:t>
            </a:r>
            <a:endParaRPr lang="cs-CZ" sz="3600" b="1" dirty="0"/>
          </a:p>
        </p:txBody>
      </p:sp>
      <p:sp>
        <p:nvSpPr>
          <p:cNvPr id="46" name="TextovéPole 45"/>
          <p:cNvSpPr txBox="1"/>
          <p:nvPr/>
        </p:nvSpPr>
        <p:spPr>
          <a:xfrm>
            <a:off x="1795939" y="2411866"/>
            <a:ext cx="518316" cy="646331"/>
          </a:xfrm>
          <a:prstGeom prst="rect">
            <a:avLst/>
          </a:prstGeom>
          <a:noFill/>
        </p:spPr>
        <p:txBody>
          <a:bodyPr wrap="square" rtlCol="0">
            <a:spAutoFit/>
          </a:bodyPr>
          <a:lstStyle/>
          <a:p>
            <a:pPr algn="ctr"/>
            <a:r>
              <a:rPr lang="cs-CZ" sz="3600" b="1" dirty="0">
                <a:hlinkClick r:id="rId4" action="ppaction://hlinksldjump"/>
              </a:rPr>
              <a:t>2</a:t>
            </a:r>
            <a:endParaRPr lang="cs-CZ" sz="3600" b="1" dirty="0"/>
          </a:p>
        </p:txBody>
      </p:sp>
      <p:sp>
        <p:nvSpPr>
          <p:cNvPr id="47" name="TextovéPole 46"/>
          <p:cNvSpPr txBox="1"/>
          <p:nvPr/>
        </p:nvSpPr>
        <p:spPr>
          <a:xfrm>
            <a:off x="2843808" y="2440459"/>
            <a:ext cx="518316" cy="646331"/>
          </a:xfrm>
          <a:prstGeom prst="rect">
            <a:avLst/>
          </a:prstGeom>
          <a:noFill/>
        </p:spPr>
        <p:txBody>
          <a:bodyPr wrap="square" rtlCol="0">
            <a:spAutoFit/>
          </a:bodyPr>
          <a:lstStyle/>
          <a:p>
            <a:pPr algn="ctr"/>
            <a:r>
              <a:rPr lang="cs-CZ" sz="3600" b="1" dirty="0" smtClean="0">
                <a:hlinkClick r:id="rId5" action="ppaction://hlinksldjump"/>
              </a:rPr>
              <a:t>3</a:t>
            </a:r>
            <a:endParaRPr lang="cs-CZ" sz="3600" b="1" dirty="0"/>
          </a:p>
        </p:txBody>
      </p:sp>
      <p:sp>
        <p:nvSpPr>
          <p:cNvPr id="48" name="TextovéPole 47"/>
          <p:cNvSpPr txBox="1"/>
          <p:nvPr/>
        </p:nvSpPr>
        <p:spPr>
          <a:xfrm>
            <a:off x="1253008" y="3311097"/>
            <a:ext cx="518316" cy="646331"/>
          </a:xfrm>
          <a:prstGeom prst="rect">
            <a:avLst/>
          </a:prstGeom>
          <a:noFill/>
        </p:spPr>
        <p:txBody>
          <a:bodyPr wrap="square" rtlCol="0">
            <a:spAutoFit/>
          </a:bodyPr>
          <a:lstStyle/>
          <a:p>
            <a:pPr algn="ctr"/>
            <a:r>
              <a:rPr lang="cs-CZ" sz="3600" b="1" dirty="0" smtClean="0">
                <a:hlinkClick r:id="rId6" action="ppaction://hlinksldjump"/>
              </a:rPr>
              <a:t>4</a:t>
            </a:r>
            <a:endParaRPr lang="cs-CZ" sz="3600" b="1" dirty="0"/>
          </a:p>
        </p:txBody>
      </p:sp>
      <p:sp>
        <p:nvSpPr>
          <p:cNvPr id="49" name="TextovéPole 48"/>
          <p:cNvSpPr txBox="1"/>
          <p:nvPr/>
        </p:nvSpPr>
        <p:spPr>
          <a:xfrm>
            <a:off x="2299995" y="3318268"/>
            <a:ext cx="518316" cy="646331"/>
          </a:xfrm>
          <a:prstGeom prst="rect">
            <a:avLst/>
          </a:prstGeom>
          <a:noFill/>
        </p:spPr>
        <p:txBody>
          <a:bodyPr wrap="square" rtlCol="0">
            <a:spAutoFit/>
          </a:bodyPr>
          <a:lstStyle/>
          <a:p>
            <a:pPr algn="ctr"/>
            <a:r>
              <a:rPr lang="cs-CZ" sz="3600" b="1" dirty="0">
                <a:hlinkClick r:id="rId7" action="ppaction://hlinksldjump"/>
              </a:rPr>
              <a:t>5</a:t>
            </a:r>
            <a:endParaRPr lang="cs-CZ" sz="3600" b="1" dirty="0"/>
          </a:p>
        </p:txBody>
      </p:sp>
      <p:sp>
        <p:nvSpPr>
          <p:cNvPr id="50" name="TextovéPole 49"/>
          <p:cNvSpPr txBox="1"/>
          <p:nvPr/>
        </p:nvSpPr>
        <p:spPr>
          <a:xfrm>
            <a:off x="3257546" y="3311372"/>
            <a:ext cx="518316" cy="646331"/>
          </a:xfrm>
          <a:prstGeom prst="rect">
            <a:avLst/>
          </a:prstGeom>
          <a:noFill/>
        </p:spPr>
        <p:txBody>
          <a:bodyPr wrap="square" rtlCol="0">
            <a:spAutoFit/>
          </a:bodyPr>
          <a:lstStyle/>
          <a:p>
            <a:pPr algn="ctr"/>
            <a:r>
              <a:rPr lang="cs-CZ" sz="3600" b="1" dirty="0" smtClean="0">
                <a:hlinkClick r:id="rId8" action="ppaction://hlinksldjump"/>
              </a:rPr>
              <a:t>6</a:t>
            </a:r>
            <a:endParaRPr lang="cs-CZ" sz="3600" b="1" dirty="0"/>
          </a:p>
        </p:txBody>
      </p:sp>
      <p:sp>
        <p:nvSpPr>
          <p:cNvPr id="51" name="TextovéPole 50"/>
          <p:cNvSpPr txBox="1"/>
          <p:nvPr/>
        </p:nvSpPr>
        <p:spPr>
          <a:xfrm>
            <a:off x="751125" y="4229005"/>
            <a:ext cx="518316" cy="646331"/>
          </a:xfrm>
          <a:prstGeom prst="rect">
            <a:avLst/>
          </a:prstGeom>
          <a:noFill/>
        </p:spPr>
        <p:txBody>
          <a:bodyPr wrap="square" rtlCol="0">
            <a:spAutoFit/>
          </a:bodyPr>
          <a:lstStyle/>
          <a:p>
            <a:pPr algn="ctr"/>
            <a:r>
              <a:rPr lang="cs-CZ" sz="3600" b="1" dirty="0">
                <a:hlinkClick r:id="rId9" action="ppaction://hlinksldjump"/>
              </a:rPr>
              <a:t>7</a:t>
            </a:r>
            <a:endParaRPr lang="cs-CZ" sz="3600" b="1" dirty="0"/>
          </a:p>
        </p:txBody>
      </p:sp>
      <p:sp>
        <p:nvSpPr>
          <p:cNvPr id="52" name="TextovéPole 51"/>
          <p:cNvSpPr txBox="1"/>
          <p:nvPr/>
        </p:nvSpPr>
        <p:spPr>
          <a:xfrm>
            <a:off x="1759238" y="4207766"/>
            <a:ext cx="518316" cy="646331"/>
          </a:xfrm>
          <a:prstGeom prst="rect">
            <a:avLst/>
          </a:prstGeom>
          <a:noFill/>
        </p:spPr>
        <p:txBody>
          <a:bodyPr wrap="square" rtlCol="0">
            <a:spAutoFit/>
          </a:bodyPr>
          <a:lstStyle/>
          <a:p>
            <a:pPr algn="ctr"/>
            <a:r>
              <a:rPr lang="cs-CZ" sz="3600" b="1" dirty="0" smtClean="0">
                <a:hlinkClick r:id="rId10" action="ppaction://hlinksldjump"/>
              </a:rPr>
              <a:t>8</a:t>
            </a:r>
            <a:endParaRPr lang="cs-CZ" sz="3600" b="1" dirty="0"/>
          </a:p>
        </p:txBody>
      </p:sp>
      <p:sp>
        <p:nvSpPr>
          <p:cNvPr id="53" name="TextovéPole 52"/>
          <p:cNvSpPr txBox="1"/>
          <p:nvPr/>
        </p:nvSpPr>
        <p:spPr>
          <a:xfrm>
            <a:off x="2785430" y="4207766"/>
            <a:ext cx="518316" cy="646331"/>
          </a:xfrm>
          <a:prstGeom prst="rect">
            <a:avLst/>
          </a:prstGeom>
          <a:noFill/>
        </p:spPr>
        <p:txBody>
          <a:bodyPr wrap="square" rtlCol="0">
            <a:spAutoFit/>
          </a:bodyPr>
          <a:lstStyle/>
          <a:p>
            <a:pPr algn="ctr"/>
            <a:r>
              <a:rPr lang="cs-CZ" sz="3600" b="1" dirty="0" smtClean="0">
                <a:hlinkClick r:id="rId11" action="ppaction://hlinksldjump"/>
              </a:rPr>
              <a:t>9</a:t>
            </a:r>
            <a:endParaRPr lang="cs-CZ" sz="3600" b="1" dirty="0"/>
          </a:p>
        </p:txBody>
      </p:sp>
      <p:sp>
        <p:nvSpPr>
          <p:cNvPr id="54" name="TextovéPole 53"/>
          <p:cNvSpPr txBox="1"/>
          <p:nvPr/>
        </p:nvSpPr>
        <p:spPr>
          <a:xfrm>
            <a:off x="3625833" y="4169612"/>
            <a:ext cx="789856" cy="646331"/>
          </a:xfrm>
          <a:prstGeom prst="rect">
            <a:avLst/>
          </a:prstGeom>
          <a:noFill/>
        </p:spPr>
        <p:txBody>
          <a:bodyPr wrap="square" rtlCol="0">
            <a:spAutoFit/>
          </a:bodyPr>
          <a:lstStyle/>
          <a:p>
            <a:pPr algn="ctr"/>
            <a:r>
              <a:rPr lang="cs-CZ" sz="3600" b="1" dirty="0" smtClean="0">
                <a:hlinkClick r:id="rId12" action="ppaction://hlinksldjump"/>
              </a:rPr>
              <a:t>10</a:t>
            </a:r>
            <a:endParaRPr lang="cs-CZ" sz="3600" b="1" dirty="0"/>
          </a:p>
        </p:txBody>
      </p:sp>
      <p:sp>
        <p:nvSpPr>
          <p:cNvPr id="55" name="Zahnutá šipka doprava 54"/>
          <p:cNvSpPr/>
          <p:nvPr/>
        </p:nvSpPr>
        <p:spPr>
          <a:xfrm>
            <a:off x="506226" y="908720"/>
            <a:ext cx="1005940" cy="1531739"/>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6" name="Šipka dolů 55"/>
          <p:cNvSpPr/>
          <p:nvPr/>
        </p:nvSpPr>
        <p:spPr>
          <a:xfrm>
            <a:off x="5624317" y="1296288"/>
            <a:ext cx="298425" cy="23451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5949517" y="4179773"/>
            <a:ext cx="325195" cy="523220"/>
          </a:xfrm>
          <a:prstGeom prst="rect">
            <a:avLst/>
          </a:prstGeom>
          <a:noFill/>
        </p:spPr>
        <p:txBody>
          <a:bodyPr wrap="square" rtlCol="0">
            <a:spAutoFit/>
          </a:bodyPr>
          <a:lstStyle/>
          <a:p>
            <a:pPr algn="ctr"/>
            <a:r>
              <a:rPr lang="cs-CZ" sz="2800" b="1" dirty="0" smtClean="0"/>
              <a:t>1</a:t>
            </a:r>
            <a:endParaRPr lang="cs-CZ" sz="2800" b="1" dirty="0"/>
          </a:p>
        </p:txBody>
      </p:sp>
      <p:sp>
        <p:nvSpPr>
          <p:cNvPr id="58" name="TextovéPole 57"/>
          <p:cNvSpPr txBox="1"/>
          <p:nvPr/>
        </p:nvSpPr>
        <p:spPr>
          <a:xfrm>
            <a:off x="5701709" y="5174963"/>
            <a:ext cx="325195" cy="523220"/>
          </a:xfrm>
          <a:prstGeom prst="rect">
            <a:avLst/>
          </a:prstGeom>
          <a:noFill/>
        </p:spPr>
        <p:txBody>
          <a:bodyPr wrap="square" rtlCol="0">
            <a:spAutoFit/>
          </a:bodyPr>
          <a:lstStyle/>
          <a:p>
            <a:pPr algn="ctr"/>
            <a:r>
              <a:rPr lang="cs-CZ" sz="2800" b="1" dirty="0" smtClean="0"/>
              <a:t>5</a:t>
            </a:r>
            <a:endParaRPr lang="cs-CZ" sz="2800" b="1" dirty="0"/>
          </a:p>
        </p:txBody>
      </p:sp>
      <p:sp>
        <p:nvSpPr>
          <p:cNvPr id="59" name="TextovéPole 58"/>
          <p:cNvSpPr txBox="1"/>
          <p:nvPr/>
        </p:nvSpPr>
        <p:spPr>
          <a:xfrm>
            <a:off x="6512564" y="4179773"/>
            <a:ext cx="325195" cy="523220"/>
          </a:xfrm>
          <a:prstGeom prst="rect">
            <a:avLst/>
          </a:prstGeom>
          <a:noFill/>
        </p:spPr>
        <p:txBody>
          <a:bodyPr wrap="square" rtlCol="0">
            <a:spAutoFit/>
          </a:bodyPr>
          <a:lstStyle/>
          <a:p>
            <a:pPr algn="ctr"/>
            <a:r>
              <a:rPr lang="cs-CZ" sz="2800" b="1" dirty="0" smtClean="0"/>
              <a:t>2</a:t>
            </a:r>
            <a:endParaRPr lang="cs-CZ" sz="2800" b="1" dirty="0"/>
          </a:p>
        </p:txBody>
      </p:sp>
      <p:sp>
        <p:nvSpPr>
          <p:cNvPr id="60" name="TextovéPole 59"/>
          <p:cNvSpPr txBox="1"/>
          <p:nvPr/>
        </p:nvSpPr>
        <p:spPr>
          <a:xfrm>
            <a:off x="7053134" y="4181299"/>
            <a:ext cx="325195" cy="523220"/>
          </a:xfrm>
          <a:prstGeom prst="rect">
            <a:avLst/>
          </a:prstGeom>
          <a:noFill/>
        </p:spPr>
        <p:txBody>
          <a:bodyPr wrap="square" rtlCol="0">
            <a:spAutoFit/>
          </a:bodyPr>
          <a:lstStyle/>
          <a:p>
            <a:pPr algn="ctr"/>
            <a:r>
              <a:rPr lang="cs-CZ" sz="2800" b="1" dirty="0"/>
              <a:t>3</a:t>
            </a:r>
          </a:p>
        </p:txBody>
      </p:sp>
      <p:sp>
        <p:nvSpPr>
          <p:cNvPr id="61" name="TextovéPole 60"/>
          <p:cNvSpPr txBox="1"/>
          <p:nvPr/>
        </p:nvSpPr>
        <p:spPr>
          <a:xfrm>
            <a:off x="7593704" y="4212558"/>
            <a:ext cx="325195" cy="523220"/>
          </a:xfrm>
          <a:prstGeom prst="rect">
            <a:avLst/>
          </a:prstGeom>
          <a:noFill/>
        </p:spPr>
        <p:txBody>
          <a:bodyPr wrap="square" rtlCol="0">
            <a:spAutoFit/>
          </a:bodyPr>
          <a:lstStyle/>
          <a:p>
            <a:pPr algn="ctr"/>
            <a:r>
              <a:rPr lang="cs-CZ" sz="2800" b="1" dirty="0" smtClean="0"/>
              <a:t>4</a:t>
            </a:r>
            <a:endParaRPr lang="cs-CZ" sz="2800" b="1" dirty="0"/>
          </a:p>
        </p:txBody>
      </p:sp>
      <p:sp>
        <p:nvSpPr>
          <p:cNvPr id="62" name="TextovéPole 61"/>
          <p:cNvSpPr txBox="1"/>
          <p:nvPr/>
        </p:nvSpPr>
        <p:spPr>
          <a:xfrm>
            <a:off x="6274712" y="5119254"/>
            <a:ext cx="325195" cy="523220"/>
          </a:xfrm>
          <a:prstGeom prst="rect">
            <a:avLst/>
          </a:prstGeom>
          <a:noFill/>
        </p:spPr>
        <p:txBody>
          <a:bodyPr wrap="square" rtlCol="0">
            <a:spAutoFit/>
          </a:bodyPr>
          <a:lstStyle/>
          <a:p>
            <a:pPr algn="ctr"/>
            <a:r>
              <a:rPr lang="cs-CZ" sz="2800" b="1" dirty="0"/>
              <a:t>6</a:t>
            </a:r>
          </a:p>
        </p:txBody>
      </p:sp>
      <p:sp>
        <p:nvSpPr>
          <p:cNvPr id="63" name="TextovéPole 62"/>
          <p:cNvSpPr txBox="1"/>
          <p:nvPr/>
        </p:nvSpPr>
        <p:spPr>
          <a:xfrm>
            <a:off x="6758212" y="5114100"/>
            <a:ext cx="325195" cy="523220"/>
          </a:xfrm>
          <a:prstGeom prst="rect">
            <a:avLst/>
          </a:prstGeom>
          <a:noFill/>
        </p:spPr>
        <p:txBody>
          <a:bodyPr wrap="square" rtlCol="0">
            <a:spAutoFit/>
          </a:bodyPr>
          <a:lstStyle/>
          <a:p>
            <a:pPr algn="ctr"/>
            <a:r>
              <a:rPr lang="cs-CZ" sz="2800" b="1" dirty="0"/>
              <a:t>7</a:t>
            </a:r>
          </a:p>
        </p:txBody>
      </p:sp>
      <p:sp>
        <p:nvSpPr>
          <p:cNvPr id="64" name="TextovéPole 63"/>
          <p:cNvSpPr txBox="1"/>
          <p:nvPr/>
        </p:nvSpPr>
        <p:spPr>
          <a:xfrm>
            <a:off x="7308355" y="5093987"/>
            <a:ext cx="325195" cy="523220"/>
          </a:xfrm>
          <a:prstGeom prst="rect">
            <a:avLst/>
          </a:prstGeom>
          <a:noFill/>
        </p:spPr>
        <p:txBody>
          <a:bodyPr wrap="square" rtlCol="0">
            <a:spAutoFit/>
          </a:bodyPr>
          <a:lstStyle/>
          <a:p>
            <a:pPr algn="ctr"/>
            <a:r>
              <a:rPr lang="cs-CZ" sz="2800" b="1" dirty="0"/>
              <a:t>8</a:t>
            </a:r>
          </a:p>
        </p:txBody>
      </p:sp>
      <p:sp>
        <p:nvSpPr>
          <p:cNvPr id="65" name="TextovéPole 64"/>
          <p:cNvSpPr txBox="1"/>
          <p:nvPr/>
        </p:nvSpPr>
        <p:spPr>
          <a:xfrm>
            <a:off x="7868162" y="5086182"/>
            <a:ext cx="325195" cy="523220"/>
          </a:xfrm>
          <a:prstGeom prst="rect">
            <a:avLst/>
          </a:prstGeom>
          <a:noFill/>
        </p:spPr>
        <p:txBody>
          <a:bodyPr wrap="square" rtlCol="0">
            <a:spAutoFit/>
          </a:bodyPr>
          <a:lstStyle/>
          <a:p>
            <a:pPr algn="ctr"/>
            <a:r>
              <a:rPr lang="cs-CZ" sz="2800" b="1" dirty="0"/>
              <a:t>9</a:t>
            </a:r>
          </a:p>
        </p:txBody>
      </p:sp>
      <p:sp>
        <p:nvSpPr>
          <p:cNvPr id="66" name="TextovéPole 65"/>
          <p:cNvSpPr txBox="1"/>
          <p:nvPr/>
        </p:nvSpPr>
        <p:spPr>
          <a:xfrm>
            <a:off x="8244408" y="5068843"/>
            <a:ext cx="739311" cy="523220"/>
          </a:xfrm>
          <a:prstGeom prst="rect">
            <a:avLst/>
          </a:prstGeom>
          <a:noFill/>
        </p:spPr>
        <p:txBody>
          <a:bodyPr wrap="square" rtlCol="0">
            <a:spAutoFit/>
          </a:bodyPr>
          <a:lstStyle/>
          <a:p>
            <a:pPr algn="ctr"/>
            <a:r>
              <a:rPr lang="cs-CZ" sz="2800" b="1" dirty="0" smtClean="0"/>
              <a:t>10</a:t>
            </a:r>
            <a:endParaRPr lang="cs-CZ" sz="2800" b="1" dirty="0"/>
          </a:p>
        </p:txBody>
      </p:sp>
      <p:sp>
        <p:nvSpPr>
          <p:cNvPr id="67" name="TextovéPole 66"/>
          <p:cNvSpPr txBox="1"/>
          <p:nvPr/>
        </p:nvSpPr>
        <p:spPr>
          <a:xfrm>
            <a:off x="5431424" y="4174233"/>
            <a:ext cx="325195" cy="523220"/>
          </a:xfrm>
          <a:prstGeom prst="rect">
            <a:avLst/>
          </a:prstGeom>
          <a:noFill/>
        </p:spPr>
        <p:txBody>
          <a:bodyPr wrap="square" rtlCol="0">
            <a:spAutoFit/>
          </a:bodyPr>
          <a:lstStyle/>
          <a:p>
            <a:pPr algn="ctr"/>
            <a:r>
              <a:rPr lang="cs-CZ" sz="2800" b="1" dirty="0"/>
              <a:t>L</a:t>
            </a:r>
          </a:p>
        </p:txBody>
      </p:sp>
      <p:sp>
        <p:nvSpPr>
          <p:cNvPr id="68" name="TextovéPole 67"/>
          <p:cNvSpPr txBox="1"/>
          <p:nvPr/>
        </p:nvSpPr>
        <p:spPr>
          <a:xfrm>
            <a:off x="6099612" y="2405152"/>
            <a:ext cx="3044388" cy="1384995"/>
          </a:xfrm>
          <a:prstGeom prst="rect">
            <a:avLst/>
          </a:prstGeom>
          <a:noFill/>
        </p:spPr>
        <p:txBody>
          <a:bodyPr wrap="square" rtlCol="0">
            <a:spAutoFit/>
          </a:bodyPr>
          <a:lstStyle/>
          <a:p>
            <a:r>
              <a:rPr lang="cs-CZ" sz="2800" b="1" dirty="0" smtClean="0"/>
              <a:t>TAJENKU SI PŘIPRAV DO SEŠITU (NA PAPÍR)</a:t>
            </a:r>
            <a:endParaRPr lang="cs-CZ" sz="2800" b="1" dirty="0"/>
          </a:p>
        </p:txBody>
      </p:sp>
      <p:sp>
        <p:nvSpPr>
          <p:cNvPr id="69" name="TextovéPole 68"/>
          <p:cNvSpPr txBox="1"/>
          <p:nvPr/>
        </p:nvSpPr>
        <p:spPr>
          <a:xfrm>
            <a:off x="3303746" y="6256704"/>
            <a:ext cx="5813814" cy="523220"/>
          </a:xfrm>
          <a:prstGeom prst="rect">
            <a:avLst/>
          </a:prstGeom>
          <a:solidFill>
            <a:srgbClr val="FFC000"/>
          </a:solidFill>
        </p:spPr>
        <p:txBody>
          <a:bodyPr wrap="square" rtlCol="0">
            <a:spAutoFit/>
          </a:bodyPr>
          <a:lstStyle/>
          <a:p>
            <a:r>
              <a:rPr lang="cs-CZ" sz="2800" b="1" dirty="0" smtClean="0">
                <a:hlinkClick r:id="rId13" action="ppaction://hlinksldjump"/>
              </a:rPr>
              <a:t>PRO KONTROLU ŘEŠENÍ KLIKNI SEM</a:t>
            </a:r>
            <a:endParaRPr lang="cs-CZ" sz="2800" b="1" dirty="0"/>
          </a:p>
        </p:txBody>
      </p:sp>
    </p:spTree>
    <p:extLst>
      <p:ext uri="{BB962C8B-B14F-4D97-AF65-F5344CB8AC3E}">
        <p14:creationId xmlns:p14="http://schemas.microsoft.com/office/powerpoint/2010/main" xmlns="" val="272575890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withEffect">
                                  <p:stCondLst>
                                    <p:cond delay="0"/>
                                  </p:stCondLst>
                                  <p:childTnLst>
                                    <p:animEffect transition="out" filter="fade">
                                      <p:cBhvr>
                                        <p:cTn id="6" dur="1250" tmFilter="0, 0; .2, .5; .8, .5; 1, 0"/>
                                        <p:tgtEl>
                                          <p:spTgt spid="3">
                                            <p:txEl>
                                              <p:pRg st="13" end="13"/>
                                            </p:txEl>
                                          </p:spTgt>
                                        </p:tgtEl>
                                      </p:cBhvr>
                                    </p:animEffect>
                                    <p:animScale>
                                      <p:cBhvr>
                                        <p:cTn id="7" dur="625" autoRev="1" fill="hold"/>
                                        <p:tgtEl>
                                          <p:spTgt spid="3">
                                            <p:txEl>
                                              <p:pRg st="13" end="1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46"/>
                    </p:tgtEl>
                  </p:cond>
                </p:stCondLst>
                <p:endSync evt="end" delay="0">
                  <p:rtn val="all"/>
                </p:endSync>
                <p:childTnLst>
                  <p:par>
                    <p:cTn id="9" fill="hold">
                      <p:stCondLst>
                        <p:cond delay="0"/>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6">
                                            <p:txEl>
                                              <p:pRg st="0" end="0"/>
                                            </p:txEl>
                                          </p:spTgt>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13" restart="whenNotActive" fill="hold" evtFilter="cancelBubble" nodeType="interactiveSeq">
                <p:stCondLst>
                  <p:cond evt="onClick" delay="0">
                    <p:tgtEl>
                      <p:spTgt spid="47"/>
                    </p:tgtEl>
                  </p:cond>
                </p:stCondLst>
                <p:endSync evt="end" delay="0">
                  <p:rtn val="all"/>
                </p:endSync>
                <p:childTnLst>
                  <p:par>
                    <p:cTn id="14" fill="hold">
                      <p:stCondLst>
                        <p:cond delay="0"/>
                      </p:stCondLst>
                      <p:childTnLst>
                        <p:par>
                          <p:cTn id="15" fill="hold">
                            <p:stCondLst>
                              <p:cond delay="0"/>
                            </p:stCondLst>
                            <p:childTnLst>
                              <p:par>
                                <p:cTn id="16" presetID="1" presetClass="exit" presetSubtype="0" fill="hold" nodeType="clickEffect">
                                  <p:stCondLst>
                                    <p:cond delay="0"/>
                                  </p:stCondLst>
                                  <p:childTnLst>
                                    <p:set>
                                      <p:cBhvr>
                                        <p:cTn id="17" dur="1" fill="hold">
                                          <p:stCondLst>
                                            <p:cond delay="0"/>
                                          </p:stCondLst>
                                        </p:cTn>
                                        <p:tgtEl>
                                          <p:spTgt spid="47">
                                            <p:txEl>
                                              <p:pRg st="0" end="0"/>
                                            </p:txEl>
                                          </p:spTgt>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18" restart="whenNotActive" fill="hold" evtFilter="cancelBubble" nodeType="interactiveSeq">
                <p:stCondLst>
                  <p:cond evt="onClick" delay="0">
                    <p:tgtEl>
                      <p:spTgt spid="48"/>
                    </p:tgtEl>
                  </p:cond>
                </p:stCondLst>
                <p:endSync evt="end" delay="0">
                  <p:rtn val="all"/>
                </p:endSync>
                <p:childTnLst>
                  <p:par>
                    <p:cTn id="19" fill="hold">
                      <p:stCondLst>
                        <p:cond delay="0"/>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48">
                                            <p:txEl>
                                              <p:pRg st="0" end="0"/>
                                            </p:txEl>
                                          </p:spTgt>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23" restart="whenNotActive" fill="hold" evtFilter="cancelBubble" nodeType="interactiveSeq">
                <p:stCondLst>
                  <p:cond evt="onClick" delay="0">
                    <p:tgtEl>
                      <p:spTgt spid="49"/>
                    </p:tgtEl>
                  </p:cond>
                </p:stCondLst>
                <p:endSync evt="end" delay="0">
                  <p:rtn val="all"/>
                </p:endSync>
                <p:childTnLst>
                  <p:par>
                    <p:cTn id="24" fill="hold">
                      <p:stCondLst>
                        <p:cond delay="0"/>
                      </p:stCondLst>
                      <p:childTnLst>
                        <p:par>
                          <p:cTn id="25" fill="hold">
                            <p:stCondLst>
                              <p:cond delay="0"/>
                            </p:stCondLst>
                            <p:childTnLst>
                              <p:par>
                                <p:cTn id="26" presetID="1" presetClass="exit" presetSubtype="0" fill="hold" nodeType="clickEffect">
                                  <p:stCondLst>
                                    <p:cond delay="0"/>
                                  </p:stCondLst>
                                  <p:childTnLst>
                                    <p:set>
                                      <p:cBhvr>
                                        <p:cTn id="27" dur="1" fill="hold">
                                          <p:stCondLst>
                                            <p:cond delay="0"/>
                                          </p:stCondLst>
                                        </p:cTn>
                                        <p:tgtEl>
                                          <p:spTgt spid="49">
                                            <p:txEl>
                                              <p:pRg st="0" end="0"/>
                                            </p:txEl>
                                          </p:spTgt>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28" restart="whenNotActive" fill="hold" evtFilter="cancelBubble" nodeType="interactiveSeq">
                <p:stCondLst>
                  <p:cond evt="onClick" delay="0">
                    <p:tgtEl>
                      <p:spTgt spid="50"/>
                    </p:tgtEl>
                  </p:cond>
                </p:stCondLst>
                <p:endSync evt="end" delay="0">
                  <p:rtn val="all"/>
                </p:endSync>
                <p:childTnLst>
                  <p:par>
                    <p:cTn id="29" fill="hold">
                      <p:stCondLst>
                        <p:cond delay="0"/>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50">
                                            <p:txEl>
                                              <p:pRg st="0" end="0"/>
                                            </p:txEl>
                                          </p:spTgt>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33" restart="whenNotActive" fill="hold" evtFilter="cancelBubble" nodeType="interactiveSeq">
                <p:stCondLst>
                  <p:cond evt="onClick" delay="0">
                    <p:tgtEl>
                      <p:spTgt spid="51"/>
                    </p:tgtEl>
                  </p:cond>
                </p:stCondLst>
                <p:endSync evt="end" delay="0">
                  <p:rtn val="all"/>
                </p:endSync>
                <p:childTnLst>
                  <p:par>
                    <p:cTn id="34" fill="hold">
                      <p:stCondLst>
                        <p:cond delay="0"/>
                      </p:stCondLst>
                      <p:childTnLst>
                        <p:par>
                          <p:cTn id="35" fill="hold">
                            <p:stCondLst>
                              <p:cond delay="0"/>
                            </p:stCondLst>
                            <p:childTnLst>
                              <p:par>
                                <p:cTn id="36" presetID="1" presetClass="exit" presetSubtype="0" fill="hold" nodeType="clickEffect">
                                  <p:stCondLst>
                                    <p:cond delay="0"/>
                                  </p:stCondLst>
                                  <p:childTnLst>
                                    <p:set>
                                      <p:cBhvr>
                                        <p:cTn id="37" dur="1" fill="hold">
                                          <p:stCondLst>
                                            <p:cond delay="0"/>
                                          </p:stCondLst>
                                        </p:cTn>
                                        <p:tgtEl>
                                          <p:spTgt spid="51">
                                            <p:txEl>
                                              <p:pRg st="0" end="0"/>
                                            </p:txEl>
                                          </p:spTgt>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38" restart="whenNotActive" fill="hold" evtFilter="cancelBubble" nodeType="interactiveSeq">
                <p:stCondLst>
                  <p:cond evt="onClick" delay="0">
                    <p:tgtEl>
                      <p:spTgt spid="52"/>
                    </p:tgtEl>
                  </p:cond>
                </p:stCondLst>
                <p:endSync evt="end" delay="0">
                  <p:rtn val="all"/>
                </p:endSync>
                <p:childTnLst>
                  <p:par>
                    <p:cTn id="39" fill="hold">
                      <p:stCondLst>
                        <p:cond delay="0"/>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52">
                                            <p:txEl>
                                              <p:pRg st="0" end="0"/>
                                            </p:txEl>
                                          </p:spTgt>
                                        </p:tgtEl>
                                        <p:attrNameLst>
                                          <p:attrName>style.visibility</p:attrName>
                                        </p:attrNameLst>
                                      </p:cBhvr>
                                      <p:to>
                                        <p:strVal val="hidden"/>
                                      </p:to>
                                    </p:set>
                                  </p:childTnLst>
                                </p:cTn>
                              </p:par>
                            </p:childTnLst>
                          </p:cTn>
                        </p:par>
                      </p:childTnLst>
                    </p:cTn>
                  </p:par>
                </p:childTnLst>
              </p:cTn>
              <p:nextCondLst>
                <p:cond evt="onClick" delay="0">
                  <p:tgtEl>
                    <p:spTgt spid="52"/>
                  </p:tgtEl>
                </p:cond>
              </p:nextCondLst>
            </p:seq>
            <p:seq concurrent="1" nextAc="seek">
              <p:cTn id="43" restart="whenNotActive" fill="hold" evtFilter="cancelBubble" nodeType="interactiveSeq">
                <p:stCondLst>
                  <p:cond evt="onClick" delay="0">
                    <p:tgtEl>
                      <p:spTgt spid="53"/>
                    </p:tgtEl>
                  </p:cond>
                </p:stCondLst>
                <p:endSync evt="end" delay="0">
                  <p:rtn val="all"/>
                </p:endSync>
                <p:childTnLst>
                  <p:par>
                    <p:cTn id="44" fill="hold">
                      <p:stCondLst>
                        <p:cond delay="0"/>
                      </p:stCondLst>
                      <p:childTnLst>
                        <p:par>
                          <p:cTn id="45" fill="hold">
                            <p:stCondLst>
                              <p:cond delay="0"/>
                            </p:stCondLst>
                            <p:childTnLst>
                              <p:par>
                                <p:cTn id="46" presetID="1" presetClass="exit" presetSubtype="0" fill="hold" nodeType="clickEffect">
                                  <p:stCondLst>
                                    <p:cond delay="0"/>
                                  </p:stCondLst>
                                  <p:childTnLst>
                                    <p:set>
                                      <p:cBhvr>
                                        <p:cTn id="47" dur="1" fill="hold">
                                          <p:stCondLst>
                                            <p:cond delay="0"/>
                                          </p:stCondLst>
                                        </p:cTn>
                                        <p:tgtEl>
                                          <p:spTgt spid="53">
                                            <p:txEl>
                                              <p:pRg st="0" end="0"/>
                                            </p:txEl>
                                          </p:spTgt>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48" restart="whenNotActive" fill="hold" evtFilter="cancelBubble" nodeType="interactiveSeq">
                <p:stCondLst>
                  <p:cond evt="onClick" delay="0">
                    <p:tgtEl>
                      <p:spTgt spid="54"/>
                    </p:tgtEl>
                  </p:cond>
                </p:stCondLst>
                <p:endSync evt="end" delay="0">
                  <p:rtn val="all"/>
                </p:endSync>
                <p:childTnLst>
                  <p:par>
                    <p:cTn id="49" fill="hold">
                      <p:stCondLst>
                        <p:cond delay="0"/>
                      </p:stCondLst>
                      <p:childTnLst>
                        <p:par>
                          <p:cTn id="50" fill="hold">
                            <p:stCondLst>
                              <p:cond delay="0"/>
                            </p:stCondLst>
                            <p:childTnLst>
                              <p:par>
                                <p:cTn id="51" presetID="1" presetClass="exit" presetSubtype="0" fill="hold" nodeType="clickEffect">
                                  <p:stCondLst>
                                    <p:cond delay="0"/>
                                  </p:stCondLst>
                                  <p:childTnLst>
                                    <p:set>
                                      <p:cBhvr>
                                        <p:cTn id="52" dur="1" fill="hold">
                                          <p:stCondLst>
                                            <p:cond delay="0"/>
                                          </p:stCondLst>
                                        </p:cTn>
                                        <p:tgtEl>
                                          <p:spTgt spid="54">
                                            <p:txEl>
                                              <p:pRg st="0" end="0"/>
                                            </p:txEl>
                                          </p:spTgt>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53" restart="whenNotActive" fill="hold" evtFilter="cancelBubble" nodeType="interactiveSeq">
                <p:stCondLst>
                  <p:cond evt="onClick" delay="0">
                    <p:tgtEl>
                      <p:spTgt spid="45"/>
                    </p:tgtEl>
                  </p:cond>
                </p:stCondLst>
                <p:endSync evt="end" delay="0">
                  <p:rtn val="all"/>
                </p:endSync>
                <p:childTnLst>
                  <p:par>
                    <p:cTn id="54" fill="hold">
                      <p:stCondLst>
                        <p:cond delay="0"/>
                      </p:stCondLst>
                      <p:childTnLst>
                        <p:par>
                          <p:cTn id="55" fill="hold">
                            <p:stCondLst>
                              <p:cond delay="0"/>
                            </p:stCondLst>
                            <p:childTnLst>
                              <p:par>
                                <p:cTn id="56" presetID="1" presetClass="exit" presetSubtype="0" fill="hold" nodeType="clickEffect">
                                  <p:stCondLst>
                                    <p:cond delay="0"/>
                                  </p:stCondLst>
                                  <p:childTnLst>
                                    <p:set>
                                      <p:cBhvr>
                                        <p:cTn id="57" dur="1" fill="hold">
                                          <p:stCondLst>
                                            <p:cond delay="0"/>
                                          </p:stCondLst>
                                        </p:cTn>
                                        <p:tgtEl>
                                          <p:spTgt spid="45">
                                            <p:txEl>
                                              <p:pRg st="0" end="0"/>
                                            </p:txEl>
                                          </p:spTgt>
                                        </p:tgtEl>
                                        <p:attrNameLst>
                                          <p:attrName>style.visibility</p:attrName>
                                        </p:attrNameLst>
                                      </p:cBhvr>
                                      <p:to>
                                        <p:strVal val="hidden"/>
                                      </p:to>
                                    </p:set>
                                  </p:childTnLst>
                                </p:cTn>
                              </p:par>
                            </p:childTnLst>
                          </p:cTn>
                        </p:par>
                      </p:childTnLst>
                    </p:cTn>
                  </p:par>
                </p:childTnLst>
              </p:cTn>
              <p:nextCondLst>
                <p:cond evt="onClick" delay="0">
                  <p:tgtEl>
                    <p:spTgt spid="45"/>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rgbClr val="FFFF00"/>
          </a:solidFill>
        </p:spPr>
        <p:txBody>
          <a:bodyPr>
            <a:normAutofit fontScale="90000"/>
          </a:bodyPr>
          <a:lstStyle/>
          <a:p>
            <a:pPr algn="l"/>
            <a:r>
              <a:rPr lang="cs-CZ" sz="3200" b="1" dirty="0" smtClean="0"/>
              <a:t/>
            </a:r>
            <a:br>
              <a:rPr lang="cs-CZ" sz="3200" b="1" dirty="0" smtClean="0"/>
            </a:br>
            <a:r>
              <a:rPr lang="cs-CZ" sz="3200" b="1" dirty="0" smtClean="0"/>
              <a:t>ZRCADLA VYUŽÍVAJÍ PŘI ZOBRAZOVÁNÍ PŘEDMĚTŮ TENTO JEV:</a:t>
            </a:r>
            <a:br>
              <a:rPr lang="cs-CZ" sz="3200" b="1" dirty="0" smtClean="0"/>
            </a:br>
            <a:r>
              <a:rPr lang="cs-CZ" sz="3200" b="1" dirty="0" smtClean="0"/>
              <a:t>	A 	……..		LOM SVĚTLA</a:t>
            </a:r>
            <a:br>
              <a:rPr lang="cs-CZ" sz="3200" b="1" dirty="0" smtClean="0"/>
            </a:br>
            <a:r>
              <a:rPr lang="cs-CZ" sz="3200" b="1" dirty="0" smtClean="0"/>
              <a:t>	E	……..		OHYB SVĚTLA</a:t>
            </a:r>
            <a:br>
              <a:rPr lang="cs-CZ" sz="3200" b="1" dirty="0" smtClean="0"/>
            </a:br>
            <a:r>
              <a:rPr lang="cs-CZ" sz="3200" b="1" dirty="0" smtClean="0"/>
              <a:t>	I	……..		INTERFERENCI SVĚTLA</a:t>
            </a:r>
            <a:br>
              <a:rPr lang="cs-CZ" sz="3200" b="1" dirty="0" smtClean="0"/>
            </a:br>
            <a:r>
              <a:rPr lang="cs-CZ" sz="3200" b="1" dirty="0" smtClean="0"/>
              <a:t>	O	……..		ODRAZ SVĚTLA</a:t>
            </a:r>
            <a:br>
              <a:rPr lang="cs-CZ" sz="3200" b="1" dirty="0" smtClean="0"/>
            </a:br>
            <a:r>
              <a:rPr lang="cs-CZ" sz="3200" b="1" dirty="0" smtClean="0"/>
              <a:t>	U	……..		POLARIZACI SVĚTLA</a:t>
            </a:r>
            <a:br>
              <a:rPr lang="cs-CZ" sz="3200" b="1" dirty="0" smtClean="0"/>
            </a:br>
            <a:r>
              <a:rPr lang="cs-CZ" sz="3200" b="1" dirty="0" smtClean="0"/>
              <a:t/>
            </a:r>
            <a:br>
              <a:rPr lang="cs-CZ" sz="3200" b="1" dirty="0" smtClean="0"/>
            </a:br>
            <a:r>
              <a:rPr lang="cs-CZ" sz="3200" b="1" dirty="0" smtClean="0"/>
              <a:t>PÍSMENO SPRÁVNÉ ODPOVĚDI ZAPIŠ DO TAJENKY DO ŽLUTÉHO POLE (Č.1)</a:t>
            </a:r>
            <a:br>
              <a:rPr lang="cs-CZ" sz="3200" b="1" dirty="0" smtClean="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769260"/>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5421443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rgbClr val="F88614"/>
          </a:solidFill>
        </p:spPr>
        <p:txBody>
          <a:bodyPr>
            <a:normAutofit fontScale="90000"/>
          </a:bodyPr>
          <a:lstStyle/>
          <a:p>
            <a:pPr algn="l"/>
            <a:r>
              <a:rPr lang="cs-CZ" sz="3200" b="1" dirty="0" smtClean="0"/>
              <a:t>POLOMĚR KŘIVOSTI DUTÉHO ZRCADLA JE </a:t>
            </a:r>
            <a:br>
              <a:rPr lang="cs-CZ" sz="3200" b="1" dirty="0" smtClean="0"/>
            </a:br>
            <a:r>
              <a:rPr lang="cs-CZ" sz="3200" b="1" dirty="0" smtClean="0"/>
              <a:t>54 cm. URČI JEHO OHNISKOVOU VZDÁLENOST.</a:t>
            </a:r>
            <a:br>
              <a:rPr lang="cs-CZ" sz="3200" b="1" dirty="0" smtClean="0"/>
            </a:br>
            <a:r>
              <a:rPr lang="cs-CZ" sz="3200" b="1" dirty="0" smtClean="0"/>
              <a:t>	A	..……		+ 54 cm</a:t>
            </a:r>
            <a:br>
              <a:rPr lang="cs-CZ" sz="3200" b="1" dirty="0" smtClean="0"/>
            </a:br>
            <a:r>
              <a:rPr lang="cs-CZ" sz="3200" b="1" dirty="0" smtClean="0"/>
              <a:t>	E	……..		+ 108 cm	</a:t>
            </a:r>
            <a:br>
              <a:rPr lang="cs-CZ" sz="3200" b="1" dirty="0" smtClean="0"/>
            </a:br>
            <a:r>
              <a:rPr lang="cs-CZ" sz="3200" b="1" dirty="0" smtClean="0"/>
              <a:t>	I	……..		-  108 cm</a:t>
            </a:r>
            <a:br>
              <a:rPr lang="cs-CZ" sz="3200" b="1" dirty="0" smtClean="0"/>
            </a:br>
            <a:r>
              <a:rPr lang="cs-CZ" sz="3200" b="1" dirty="0" smtClean="0"/>
              <a:t>	O	……..		-  27 cm</a:t>
            </a:r>
            <a:br>
              <a:rPr lang="cs-CZ" sz="3200" b="1" dirty="0" smtClean="0"/>
            </a:br>
            <a:r>
              <a:rPr lang="cs-CZ" sz="3200" b="1" dirty="0" smtClean="0"/>
              <a:t>	U	……..		+ 27 cm</a:t>
            </a:r>
            <a:br>
              <a:rPr lang="cs-CZ" sz="3200" b="1" dirty="0" smtClean="0"/>
            </a:br>
            <a:r>
              <a:rPr lang="cs-CZ" sz="3200" b="1" dirty="0" smtClean="0"/>
              <a:t/>
            </a:r>
            <a:br>
              <a:rPr lang="cs-CZ" sz="3200" b="1" dirty="0" smtClean="0"/>
            </a:br>
            <a:r>
              <a:rPr lang="cs-CZ" sz="3200" b="1" dirty="0" smtClean="0"/>
              <a:t>PÍSMENO SPRÁVNÉ ODPOVĚDI ZAPIŠ DO TAJENKY DO </a:t>
            </a:r>
            <a:r>
              <a:rPr lang="cs-CZ" sz="3200" b="1" u="sng" dirty="0" smtClean="0"/>
              <a:t>ORANŽOVÉHO POLE </a:t>
            </a:r>
            <a:r>
              <a:rPr lang="cs-CZ" sz="3200" b="1" dirty="0" smtClean="0"/>
              <a:t>(Č. 2)</a:t>
            </a:r>
            <a:br>
              <a:rPr lang="cs-CZ" sz="3200" b="1" dirty="0" smtClean="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6870824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xmlns="" Requires="a14">
          <p:sp>
            <p:nvSpPr>
              <p:cNvPr id="2" name="Nadpis 1"/>
              <p:cNvSpPr>
                <a:spLocks noGrp="1"/>
              </p:cNvSpPr>
              <p:nvPr>
                <p:ph type="ctrTitle"/>
              </p:nvPr>
            </p:nvSpPr>
            <p:spPr>
              <a:xfrm>
                <a:off x="467544" y="476672"/>
                <a:ext cx="8064896" cy="5904655"/>
              </a:xfrm>
              <a:solidFill>
                <a:srgbClr val="FF0000">
                  <a:alpha val="93000"/>
                </a:srgbClr>
              </a:solidFill>
            </p:spPr>
            <p:txBody>
              <a:bodyPr>
                <a:normAutofit fontScale="90000"/>
              </a:bodyPr>
              <a:lstStyle/>
              <a:p>
                <a:pPr algn="l"/>
                <a:r>
                  <a:rPr lang="cs-CZ" sz="3200" b="1" dirty="0" smtClean="0"/>
                  <a:t>VYBER Z NABÍDKY SPRÁVNÝ VZTAH PRO VÝPOČET PŘÍČNÉ ZVĚTŠENÍ Z:</a:t>
                </a:r>
                <a:br>
                  <a:rPr lang="cs-CZ" sz="3200" b="1" dirty="0" smtClean="0"/>
                </a:br>
                <a:r>
                  <a:rPr lang="cs-CZ" sz="3200" b="1" dirty="0" smtClean="0"/>
                  <a:t>	A 	……..	</a:t>
                </a:r>
                <a14:m>
                  <m:oMath xmlns:m="http://schemas.openxmlformats.org/officeDocument/2006/math">
                    <m:r>
                      <a:rPr lang="cs-CZ" sz="3200" b="1" i="0" smtClean="0">
                        <a:latin typeface="Cambria Math"/>
                      </a:rPr>
                      <m:t>𝐙</m:t>
                    </m:r>
                    <m:r>
                      <a:rPr lang="cs-CZ" sz="3200" b="1" i="0" smtClean="0">
                        <a:latin typeface="Cambria Math"/>
                      </a:rPr>
                      <m:t>=−</m:t>
                    </m:r>
                    <m:f>
                      <m:fPr>
                        <m:ctrlPr>
                          <a:rPr lang="cs-CZ" sz="3200" b="1" i="1" smtClean="0">
                            <a:latin typeface="Cambria Math"/>
                          </a:rPr>
                        </m:ctrlPr>
                      </m:fPr>
                      <m:num>
                        <m:r>
                          <a:rPr lang="cs-CZ" sz="3200" b="1" i="0" smtClean="0">
                            <a:latin typeface="Cambria Math"/>
                          </a:rPr>
                          <m:t>𝐲</m:t>
                        </m:r>
                        <m:r>
                          <a:rPr lang="cs-CZ" sz="3200" b="1" i="0" smtClean="0">
                            <a:latin typeface="Cambria Math"/>
                          </a:rPr>
                          <m:t>′</m:t>
                        </m:r>
                      </m:num>
                      <m:den>
                        <m:r>
                          <a:rPr lang="cs-CZ" sz="3200" b="1" i="0" smtClean="0">
                            <a:latin typeface="Cambria Math"/>
                          </a:rPr>
                          <m:t>𝐲</m:t>
                        </m:r>
                      </m:den>
                    </m:f>
                  </m:oMath>
                </a14:m>
                <a:r>
                  <a:rPr lang="cs-CZ" sz="3200" b="1" dirty="0" smtClean="0"/>
                  <a:t/>
                </a:r>
                <a:br>
                  <a:rPr lang="cs-CZ" sz="3200" b="1" dirty="0" smtClean="0"/>
                </a:br>
                <a:r>
                  <a:rPr lang="cs-CZ" sz="3200" b="1" dirty="0" smtClean="0"/>
                  <a:t>	E	…………………………….</a:t>
                </a:r>
                <a14:m>
                  <m:oMath xmlns:m="http://schemas.openxmlformats.org/officeDocument/2006/math">
                    <m:r>
                      <a:rPr lang="cs-CZ" sz="3200" b="1" i="0" smtClean="0">
                        <a:latin typeface="Cambria Math"/>
                      </a:rPr>
                      <m:t>   </m:t>
                    </m:r>
                    <m:r>
                      <a:rPr lang="cs-CZ" sz="3200" b="1" i="0" smtClean="0">
                        <a:latin typeface="Cambria Math"/>
                      </a:rPr>
                      <m:t>𝐙</m:t>
                    </m:r>
                    <m:r>
                      <a:rPr lang="cs-CZ" sz="3200" b="1" i="0" smtClean="0">
                        <a:latin typeface="Cambria Math"/>
                      </a:rPr>
                      <m:t>=</m:t>
                    </m:r>
                    <m:f>
                      <m:fPr>
                        <m:ctrlPr>
                          <a:rPr lang="cs-CZ" sz="3200" b="1" i="1" smtClean="0">
                            <a:latin typeface="Cambria Math"/>
                          </a:rPr>
                        </m:ctrlPr>
                      </m:fPr>
                      <m:num>
                        <m:r>
                          <a:rPr lang="cs-CZ" sz="3200" b="1" i="0" smtClean="0">
                            <a:latin typeface="Cambria Math"/>
                          </a:rPr>
                          <m:t>𝐲</m:t>
                        </m:r>
                      </m:num>
                      <m:den>
                        <m:sSup>
                          <m:sSupPr>
                            <m:ctrlPr>
                              <a:rPr lang="cs-CZ" sz="3200" b="1" i="1" smtClean="0">
                                <a:latin typeface="Cambria Math"/>
                              </a:rPr>
                            </m:ctrlPr>
                          </m:sSupPr>
                          <m:e>
                            <m:r>
                              <a:rPr lang="cs-CZ" sz="3200" b="1" i="0" smtClean="0">
                                <a:latin typeface="Cambria Math"/>
                              </a:rPr>
                              <m:t>𝐲</m:t>
                            </m:r>
                          </m:e>
                          <m:sup>
                            <m:r>
                              <a:rPr lang="cs-CZ" sz="3200" b="1" i="0" smtClean="0">
                                <a:latin typeface="Cambria Math"/>
                              </a:rPr>
                              <m:t>′</m:t>
                            </m:r>
                          </m:sup>
                        </m:sSup>
                      </m:den>
                    </m:f>
                  </m:oMath>
                </a14:m>
                <a:r>
                  <a:rPr lang="cs-CZ" sz="3200" b="1" dirty="0" smtClean="0"/>
                  <a:t/>
                </a:r>
                <a:br>
                  <a:rPr lang="cs-CZ" sz="3200" b="1" dirty="0" smtClean="0"/>
                </a:br>
                <a:r>
                  <a:rPr lang="cs-CZ" sz="3200" b="1" dirty="0" smtClean="0"/>
                  <a:t>	I	……..	</a:t>
                </a:r>
                <a14:m>
                  <m:oMath xmlns:m="http://schemas.openxmlformats.org/officeDocument/2006/math">
                    <m:r>
                      <a:rPr lang="cs-CZ" sz="3200" b="1" i="0" smtClean="0">
                        <a:latin typeface="Cambria Math"/>
                      </a:rPr>
                      <m:t>𝐙</m:t>
                    </m:r>
                    <m:r>
                      <a:rPr lang="cs-CZ" sz="3200" b="1" i="0" smtClean="0">
                        <a:latin typeface="Cambria Math"/>
                      </a:rPr>
                      <m:t>=−</m:t>
                    </m:r>
                    <m:f>
                      <m:fPr>
                        <m:ctrlPr>
                          <a:rPr lang="cs-CZ" sz="3200" b="1" i="1" smtClean="0">
                            <a:latin typeface="Cambria Math"/>
                          </a:rPr>
                        </m:ctrlPr>
                      </m:fPr>
                      <m:num>
                        <m:r>
                          <a:rPr lang="cs-CZ" sz="3200" b="1" i="1" smtClean="0">
                            <a:latin typeface="Cambria Math"/>
                          </a:rPr>
                          <m:t>𝒂</m:t>
                        </m:r>
                        <m:r>
                          <a:rPr lang="cs-CZ" sz="3200" b="1" i="1" smtClean="0">
                            <a:latin typeface="Cambria Math"/>
                          </a:rPr>
                          <m:t>′</m:t>
                        </m:r>
                      </m:num>
                      <m:den>
                        <m:r>
                          <a:rPr lang="cs-CZ" sz="3200" b="1" i="1" smtClean="0">
                            <a:latin typeface="Cambria Math"/>
                          </a:rPr>
                          <m:t>𝒂</m:t>
                        </m:r>
                      </m:den>
                    </m:f>
                  </m:oMath>
                </a14:m>
                <a:r>
                  <a:rPr lang="cs-CZ" sz="3200" b="1" dirty="0" smtClean="0"/>
                  <a:t/>
                </a:r>
                <a:br>
                  <a:rPr lang="cs-CZ" sz="3200" b="1" dirty="0" smtClean="0"/>
                </a:br>
                <a:r>
                  <a:rPr lang="cs-CZ" sz="3200" b="1" dirty="0" smtClean="0"/>
                  <a:t>	O	……………………………</a:t>
                </a:r>
                <a14:m>
                  <m:oMath xmlns:m="http://schemas.openxmlformats.org/officeDocument/2006/math">
                    <m:r>
                      <a:rPr lang="cs-CZ" sz="3200" b="1" i="0" smtClean="0">
                        <a:latin typeface="Cambria Math"/>
                      </a:rPr>
                      <m:t>.  </m:t>
                    </m:r>
                    <m:r>
                      <a:rPr lang="cs-CZ" sz="3200" b="1" i="0" smtClean="0">
                        <a:latin typeface="Cambria Math"/>
                      </a:rPr>
                      <m:t>𝐙</m:t>
                    </m:r>
                    <m:r>
                      <a:rPr lang="cs-CZ" sz="3200" b="1" i="0" smtClean="0">
                        <a:latin typeface="Cambria Math"/>
                      </a:rPr>
                      <m:t>=</m:t>
                    </m:r>
                    <m:f>
                      <m:fPr>
                        <m:ctrlPr>
                          <a:rPr lang="cs-CZ" sz="3200" b="1" i="1" smtClean="0">
                            <a:latin typeface="Cambria Math"/>
                          </a:rPr>
                        </m:ctrlPr>
                      </m:fPr>
                      <m:num>
                        <m:r>
                          <a:rPr lang="cs-CZ" sz="3200" b="1" i="1" smtClean="0">
                            <a:latin typeface="Cambria Math"/>
                          </a:rPr>
                          <m:t>𝒇</m:t>
                        </m:r>
                      </m:num>
                      <m:den>
                        <m:r>
                          <a:rPr lang="cs-CZ" sz="3200" b="1" i="1" smtClean="0">
                            <a:latin typeface="Cambria Math"/>
                          </a:rPr>
                          <m:t>𝒂</m:t>
                        </m:r>
                      </m:den>
                    </m:f>
                  </m:oMath>
                </a14:m>
                <a:r>
                  <a:rPr lang="cs-CZ" sz="3200" b="1" dirty="0" smtClean="0"/>
                  <a:t/>
                </a:r>
                <a:br>
                  <a:rPr lang="cs-CZ" sz="3200" b="1" dirty="0" smtClean="0"/>
                </a:br>
                <a:r>
                  <a:rPr lang="cs-CZ" sz="3200" b="1" dirty="0" smtClean="0"/>
                  <a:t>	U	……..	</a:t>
                </a:r>
                <a14:m>
                  <m:oMath xmlns:m="http://schemas.openxmlformats.org/officeDocument/2006/math">
                    <m:r>
                      <a:rPr lang="cs-CZ" sz="3200" b="1" i="0" smtClean="0">
                        <a:latin typeface="Cambria Math"/>
                      </a:rPr>
                      <m:t>𝐙</m:t>
                    </m:r>
                    <m:r>
                      <a:rPr lang="cs-CZ" sz="3200" b="1" i="0" smtClean="0">
                        <a:latin typeface="Cambria Math"/>
                      </a:rPr>
                      <m:t>=</m:t>
                    </m:r>
                    <m:f>
                      <m:fPr>
                        <m:ctrlPr>
                          <a:rPr lang="cs-CZ" sz="3200" b="1" i="1" smtClean="0">
                            <a:latin typeface="Cambria Math"/>
                          </a:rPr>
                        </m:ctrlPr>
                      </m:fPr>
                      <m:num>
                        <m:r>
                          <a:rPr lang="cs-CZ" sz="3200" b="1" i="1" smtClean="0">
                            <a:latin typeface="Cambria Math"/>
                          </a:rPr>
                          <m:t>𝒂</m:t>
                        </m:r>
                        <m:r>
                          <a:rPr lang="cs-CZ" sz="3200" b="1" i="1" smtClean="0">
                            <a:latin typeface="Cambria Math"/>
                          </a:rPr>
                          <m:t>′</m:t>
                        </m:r>
                      </m:num>
                      <m:den>
                        <m:r>
                          <a:rPr lang="cs-CZ" sz="3200" b="1" i="1" smtClean="0">
                            <a:latin typeface="Cambria Math"/>
                          </a:rPr>
                          <m:t>𝒇</m:t>
                        </m:r>
                      </m:den>
                    </m:f>
                  </m:oMath>
                </a14:m>
                <a:r>
                  <a:rPr lang="cs-CZ" sz="3200" b="1" dirty="0" smtClean="0"/>
                  <a:t/>
                </a:r>
                <a:br>
                  <a:rPr lang="cs-CZ" sz="3200" b="1" dirty="0" smtClean="0"/>
                </a:br>
                <a:r>
                  <a:rPr lang="cs-CZ" sz="3200" b="1" dirty="0" smtClean="0"/>
                  <a:t>PÍSMENO SPRÁVNÉ ODPOVĚDI ZAPIŠ DO TAJENKY DO </a:t>
                </a:r>
                <a:r>
                  <a:rPr lang="cs-CZ" sz="3200" b="1" u="sng" dirty="0" smtClean="0"/>
                  <a:t>ČERVENÉHO POLE </a:t>
                </a:r>
                <a:r>
                  <a:rPr lang="cs-CZ" sz="3200" b="1" dirty="0" smtClean="0"/>
                  <a:t>(Č. 3)</a:t>
                </a:r>
                <a:r>
                  <a:rPr lang="cs-CZ" sz="3200" b="1" dirty="0"/>
                  <a:t/>
                </a:r>
                <a:br>
                  <a:rPr lang="cs-CZ" sz="3200" b="1" dirty="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mc:Choice>
        <mc:Fallback>
          <p:sp>
            <p:nvSpPr>
              <p:cNvPr id="2" name="Nadpis 1"/>
              <p:cNvSpPr>
                <a:spLocks noGrp="1" noRot="1" noChangeAspect="1" noMove="1" noResize="1" noEditPoints="1" noAdjustHandles="1" noChangeArrowheads="1" noChangeShapeType="1" noTextEdit="1"/>
              </p:cNvSpPr>
              <p:nvPr>
                <p:ph type="ctrTitle"/>
              </p:nvPr>
            </p:nvSpPr>
            <p:spPr>
              <a:xfrm>
                <a:off x="467544" y="476672"/>
                <a:ext cx="8064896" cy="5904655"/>
              </a:xfrm>
              <a:blipFill rotWithShape="1">
                <a:blip r:embed="rId2" cstate="print"/>
                <a:stretch>
                  <a:fillRect l="-1663" t="-1238"/>
                </a:stretch>
              </a:blipFill>
            </p:spPr>
            <p:txBody>
              <a:bodyPr/>
              <a:lstStyle/>
              <a:p>
                <a:r>
                  <a:rPr lang="cs-CZ">
                    <a:noFill/>
                  </a:rPr>
                  <a:t> </a:t>
                </a:r>
              </a:p>
            </p:txBody>
          </p:sp>
        </mc:Fallback>
      </mc:AlternateContent>
      <p:sp>
        <p:nvSpPr>
          <p:cNvPr id="3" name="Šipka doleva 2">
            <a:hlinkClick r:id="rId3"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6870824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chemeClr val="accent4">
              <a:lumMod val="75000"/>
              <a:alpha val="77000"/>
            </a:schemeClr>
          </a:solidFill>
        </p:spPr>
        <p:txBody>
          <a:bodyPr>
            <a:normAutofit fontScale="90000"/>
          </a:bodyPr>
          <a:lstStyle/>
          <a:p>
            <a:pPr algn="l"/>
            <a:r>
              <a:rPr lang="cs-CZ" sz="4000" b="1" dirty="0" smtClean="0"/>
              <a:t>POKUD OBRAZ VZNIKÁ V PROSTORU </a:t>
            </a:r>
            <a:r>
              <a:rPr lang="cs-CZ" sz="4000" b="1" u="sng" dirty="0" smtClean="0"/>
              <a:t>PŘED</a:t>
            </a:r>
            <a:r>
              <a:rPr lang="cs-CZ" sz="4000" b="1" dirty="0" smtClean="0"/>
              <a:t> ZRCADLÍCÍ PLOCHOU, JEDNÁ SE O OBRAZ:</a:t>
            </a:r>
            <a:br>
              <a:rPr lang="cs-CZ" sz="4000" b="1" dirty="0" smtClean="0"/>
            </a:br>
            <a:r>
              <a:rPr lang="cs-CZ" sz="4000" b="1" dirty="0" smtClean="0"/>
              <a:t/>
            </a:r>
            <a:br>
              <a:rPr lang="cs-CZ" sz="4000" b="1" dirty="0" smtClean="0"/>
            </a:br>
            <a:r>
              <a:rPr lang="cs-CZ" sz="4000" b="1" dirty="0" smtClean="0"/>
              <a:t>	S	……..		SKUTEČNÝ</a:t>
            </a:r>
            <a:br>
              <a:rPr lang="cs-CZ" sz="4000" b="1" dirty="0" smtClean="0"/>
            </a:br>
            <a:r>
              <a:rPr lang="cs-CZ" sz="4000" b="1" dirty="0" smtClean="0"/>
              <a:t>	Z	……..		ZDÁNLIVÝ</a:t>
            </a:r>
            <a:br>
              <a:rPr lang="cs-CZ" sz="4000" b="1" dirty="0" smtClean="0"/>
            </a:br>
            <a:r>
              <a:rPr lang="cs-CZ" sz="4000" b="1" dirty="0" smtClean="0"/>
              <a:t/>
            </a:r>
            <a:br>
              <a:rPr lang="cs-CZ" sz="4000" b="1" dirty="0" smtClean="0"/>
            </a:br>
            <a:r>
              <a:rPr lang="cs-CZ" sz="4000" b="1" dirty="0" smtClean="0"/>
              <a:t>PÍSMENO SPRÁVNÉ ODPOVĚDI ZAPIŠ DO TAJENKY DO </a:t>
            </a:r>
            <a:r>
              <a:rPr lang="cs-CZ" sz="4000" b="1" u="sng" dirty="0" smtClean="0"/>
              <a:t>FIALOVÉHO POLE </a:t>
            </a:r>
            <a:r>
              <a:rPr lang="cs-CZ" sz="4000" b="1" dirty="0" smtClean="0"/>
              <a:t>(Č. 4)</a:t>
            </a:r>
            <a:br>
              <a:rPr lang="cs-CZ" sz="4000" b="1" dirty="0" smtClean="0"/>
            </a:br>
            <a:r>
              <a:rPr lang="cs-CZ" sz="4000" b="1" dirty="0" smtClean="0"/>
              <a:t>pro </a:t>
            </a:r>
            <a:r>
              <a:rPr lang="cs-CZ" sz="4000" b="1" u="sng" dirty="0" smtClean="0"/>
              <a:t>návrat </a:t>
            </a:r>
            <a:r>
              <a:rPr lang="cs-CZ" sz="4000" b="1" dirty="0" smtClean="0"/>
              <a:t>ke kvízu </a:t>
            </a:r>
            <a:r>
              <a:rPr lang="cs-CZ" sz="4000" b="1" u="sng" dirty="0" smtClean="0"/>
              <a:t>klikni na šipku</a:t>
            </a:r>
            <a:r>
              <a:rPr lang="cs-CZ" sz="4000" b="1" dirty="0" smtClean="0"/>
              <a:t/>
            </a:r>
            <a:br>
              <a:rPr lang="cs-CZ" sz="4000" b="1" dirty="0" smtClean="0"/>
            </a:br>
            <a:endParaRPr lang="cs-CZ" sz="4000" b="1" dirty="0"/>
          </a:p>
        </p:txBody>
      </p:sp>
      <p:sp>
        <p:nvSpPr>
          <p:cNvPr id="3" name="Šipka doleva 2">
            <a:hlinkClick r:id="rId2" action="ppaction://hlinksldjump"/>
          </p:cNvPr>
          <p:cNvSpPr/>
          <p:nvPr/>
        </p:nvSpPr>
        <p:spPr>
          <a:xfrm>
            <a:off x="539552" y="5805264"/>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6870824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chemeClr val="accent1"/>
          </a:solidFill>
        </p:spPr>
        <p:txBody>
          <a:bodyPr>
            <a:normAutofit/>
          </a:bodyPr>
          <a:lstStyle/>
          <a:p>
            <a:pPr algn="l"/>
            <a:r>
              <a:rPr lang="cs-CZ" sz="3200" b="1" dirty="0" smtClean="0"/>
              <a:t>JAKÝM </a:t>
            </a:r>
            <a:r>
              <a:rPr lang="cs-CZ" sz="3200" b="1" u="sng" dirty="0" smtClean="0"/>
              <a:t>PÍSMENEM</a:t>
            </a:r>
            <a:r>
              <a:rPr lang="cs-CZ" sz="3200" b="1" dirty="0" smtClean="0"/>
              <a:t> SE OZNAČUJE VÝZNAČNÝ BOD DUTÉHO ZRCADLA, DO KTERÉHO SE ODRÁŽÍ VŠECHNY PAPRSKY DOPADAJÍCÍ NA DUTÉ </a:t>
            </a:r>
            <a:r>
              <a:rPr lang="cs-CZ" sz="3200" b="1" dirty="0" smtClean="0"/>
              <a:t>ZRCADLO </a:t>
            </a:r>
            <a:r>
              <a:rPr lang="cs-CZ" sz="3200" b="1" dirty="0" smtClean="0"/>
              <a:t>ROVNOBĚŽNĚ S OPTICKOU OSOU?</a:t>
            </a:r>
            <a:br>
              <a:rPr lang="cs-CZ" sz="3200" b="1" dirty="0" smtClean="0"/>
            </a:br>
            <a:r>
              <a:rPr lang="cs-CZ" sz="3200" b="1" dirty="0" smtClean="0"/>
              <a:t/>
            </a:r>
            <a:br>
              <a:rPr lang="cs-CZ" sz="3200" b="1" dirty="0" smtClean="0"/>
            </a:br>
            <a:r>
              <a:rPr lang="cs-CZ" sz="3200" b="1" dirty="0" smtClean="0"/>
              <a:t>TOTO PÍSMENO NAPIŠ DO MODRÉHO POLE TAJENKY (Č. 5)</a:t>
            </a:r>
            <a:r>
              <a:rPr lang="cs-CZ" sz="3200" b="1" dirty="0"/>
              <a:t/>
            </a:r>
            <a:br>
              <a:rPr lang="cs-CZ" sz="3200" b="1" dirty="0"/>
            </a:br>
            <a:r>
              <a:rPr lang="cs-CZ" sz="3200" b="1" dirty="0" smtClean="0"/>
              <a:t>	</a:t>
            </a:r>
            <a:br>
              <a:rPr lang="cs-CZ" sz="3200" b="1" dirty="0" smtClean="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6870824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352928" cy="5904655"/>
          </a:xfrm>
          <a:solidFill>
            <a:srgbClr val="33D8FF"/>
          </a:solidFill>
        </p:spPr>
        <p:txBody>
          <a:bodyPr>
            <a:normAutofit/>
          </a:bodyPr>
          <a:lstStyle/>
          <a:p>
            <a:pPr algn="l"/>
            <a:r>
              <a:rPr lang="cs-CZ" sz="3200" b="1" dirty="0" smtClean="0"/>
              <a:t>VLNOVÁ OPTIKA SE ZABÝVÁ JEVY:</a:t>
            </a:r>
            <a:br>
              <a:rPr lang="cs-CZ" sz="3200" b="1" dirty="0" smtClean="0"/>
            </a:br>
            <a:r>
              <a:rPr lang="cs-CZ" sz="3200" b="1" dirty="0" smtClean="0"/>
              <a:t/>
            </a:r>
            <a:br>
              <a:rPr lang="cs-CZ" sz="3200" b="1" dirty="0" smtClean="0"/>
            </a:br>
            <a:r>
              <a:rPr lang="cs-CZ" sz="3200" b="1" dirty="0" smtClean="0"/>
              <a:t>	OHYB SVĚTLA</a:t>
            </a:r>
            <a:br>
              <a:rPr lang="cs-CZ" sz="3200" b="1" dirty="0" smtClean="0"/>
            </a:br>
            <a:r>
              <a:rPr lang="cs-CZ" sz="3200" b="1" dirty="0" smtClean="0"/>
              <a:t>	POLARIZACE SVĚTLA</a:t>
            </a:r>
            <a:br>
              <a:rPr lang="cs-CZ" sz="3200" b="1" dirty="0" smtClean="0"/>
            </a:br>
            <a:r>
              <a:rPr lang="cs-CZ" sz="3200" b="1" dirty="0" smtClean="0"/>
              <a:t>	</a:t>
            </a:r>
            <a:r>
              <a:rPr lang="cs-CZ" sz="3200" b="1" dirty="0" smtClean="0">
                <a:solidFill>
                  <a:srgbClr val="FF0000"/>
                </a:solidFill>
              </a:rPr>
              <a:t>__</a:t>
            </a:r>
            <a:r>
              <a:rPr lang="cs-CZ" sz="3200" b="1" dirty="0" smtClean="0"/>
              <a:t> __ __ __ __ __ __ __ __ __ __ __ SVĚTLA</a:t>
            </a:r>
            <a:br>
              <a:rPr lang="cs-CZ" sz="3200" b="1" dirty="0" smtClean="0"/>
            </a:br>
            <a:r>
              <a:rPr lang="cs-CZ" sz="3200" b="1" dirty="0"/>
              <a:t/>
            </a:r>
            <a:br>
              <a:rPr lang="cs-CZ" sz="3200" b="1" dirty="0"/>
            </a:br>
            <a:r>
              <a:rPr lang="cs-CZ" sz="3200" b="1" dirty="0" smtClean="0"/>
              <a:t>TOTO PÍSMENO NAPIŠ DO </a:t>
            </a:r>
            <a:r>
              <a:rPr lang="cs-CZ" sz="3200" b="1" u="sng" dirty="0" smtClean="0"/>
              <a:t>SVĚTLEMODRÉHO</a:t>
            </a:r>
            <a:r>
              <a:rPr lang="cs-CZ" sz="3200" b="1" dirty="0" smtClean="0"/>
              <a:t> POLE TAJENKY (Č. 6)</a:t>
            </a:r>
            <a:br>
              <a:rPr lang="cs-CZ" sz="3200" b="1" dirty="0" smtClean="0"/>
            </a:br>
            <a:r>
              <a:rPr lang="cs-CZ" sz="3200" b="1" dirty="0"/>
              <a:t/>
            </a:r>
            <a:br>
              <a:rPr lang="cs-CZ" sz="3200" b="1" dirty="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 name="Přímá spojnice se šipkou 3"/>
          <p:cNvCxnSpPr/>
          <p:nvPr/>
        </p:nvCxnSpPr>
        <p:spPr>
          <a:xfrm flipV="1">
            <a:off x="755576" y="3214113"/>
            <a:ext cx="794193" cy="432048"/>
          </a:xfrm>
          <a:prstGeom prst="straightConnector1">
            <a:avLst/>
          </a:prstGeom>
          <a:ln w="476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6958370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rgbClr val="00B050"/>
          </a:solidFill>
        </p:spPr>
        <p:txBody>
          <a:bodyPr>
            <a:normAutofit fontScale="90000"/>
          </a:bodyPr>
          <a:lstStyle/>
          <a:p>
            <a:pPr algn="l"/>
            <a:r>
              <a:rPr lang="cs-CZ" sz="3200" b="1" dirty="0" smtClean="0"/>
              <a:t>OBRAZ, KTERÝ VYTVÁŘÍ </a:t>
            </a:r>
            <a:r>
              <a:rPr lang="cs-CZ" sz="3200" b="1" u="sng" dirty="0" smtClean="0"/>
              <a:t>ROVINNÉ A VYPUKLÉ </a:t>
            </a:r>
            <a:r>
              <a:rPr lang="cs-CZ" sz="3200" b="1" dirty="0" smtClean="0"/>
              <a:t>ZRCADLO, </a:t>
            </a:r>
            <a:r>
              <a:rPr lang="cs-CZ" sz="3200" b="1" dirty="0" smtClean="0"/>
              <a:t>JE VŽDY:</a:t>
            </a:r>
            <a:br>
              <a:rPr lang="cs-CZ" sz="3200" b="1" dirty="0" smtClean="0"/>
            </a:br>
            <a:r>
              <a:rPr lang="cs-CZ" sz="3200" b="1" dirty="0"/>
              <a:t/>
            </a:r>
            <a:br>
              <a:rPr lang="cs-CZ" sz="3200" b="1" dirty="0"/>
            </a:br>
            <a:r>
              <a:rPr lang="cs-CZ" sz="3200" b="1" dirty="0" smtClean="0"/>
              <a:t>	S	…….		SKUTEČNÝ</a:t>
            </a:r>
            <a:br>
              <a:rPr lang="cs-CZ" sz="3200" b="1" dirty="0" smtClean="0"/>
            </a:br>
            <a:r>
              <a:rPr lang="cs-CZ" sz="3200" b="1" dirty="0" smtClean="0"/>
              <a:t>	Z	…….		ZDÁNLIVÝ</a:t>
            </a:r>
            <a:br>
              <a:rPr lang="cs-CZ" sz="3200" b="1" dirty="0" smtClean="0"/>
            </a:br>
            <a:r>
              <a:rPr lang="cs-CZ" sz="3200" b="1" dirty="0" smtClean="0"/>
              <a:t>	N	…….		NELZE JEDNOZNAČNĚ 					ODPOVĚDĚT</a:t>
            </a:r>
            <a:br>
              <a:rPr lang="cs-CZ" sz="3200" b="1" dirty="0" smtClean="0"/>
            </a:br>
            <a:r>
              <a:rPr lang="cs-CZ" sz="3200" b="1" dirty="0" smtClean="0"/>
              <a:t/>
            </a:r>
            <a:br>
              <a:rPr lang="cs-CZ" sz="3200" b="1" dirty="0" smtClean="0"/>
            </a:br>
            <a:r>
              <a:rPr lang="cs-CZ" sz="3200" b="1" dirty="0" smtClean="0"/>
              <a:t>PÍSMENO SPRÁVNÉ ODPOVĚDI ZAPIŠ DO TAJENKY DO </a:t>
            </a:r>
            <a:r>
              <a:rPr lang="cs-CZ" sz="3200" b="1" u="sng" dirty="0" smtClean="0"/>
              <a:t>ZELENÉHO</a:t>
            </a:r>
            <a:r>
              <a:rPr lang="cs-CZ" sz="3200" b="1" dirty="0" smtClean="0"/>
              <a:t> POLE (Č. 7)</a:t>
            </a:r>
            <a:r>
              <a:rPr lang="cs-CZ" sz="3200" b="1" dirty="0" smtClean="0">
                <a:solidFill>
                  <a:srgbClr val="FFFF00"/>
                </a:solidFill>
              </a:rPr>
              <a:t/>
            </a:r>
            <a:br>
              <a:rPr lang="cs-CZ" sz="3200" b="1" dirty="0" smtClean="0">
                <a:solidFill>
                  <a:srgbClr val="FFFF00"/>
                </a:solidFill>
              </a:rPr>
            </a:br>
            <a:r>
              <a:rPr lang="cs-CZ" sz="3200" b="1" dirty="0"/>
              <a:t/>
            </a:r>
            <a:br>
              <a:rPr lang="cs-CZ" sz="3200" b="1" dirty="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23778" y="5877272"/>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4047457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chemeClr val="accent3">
              <a:lumMod val="50000"/>
            </a:schemeClr>
          </a:solidFill>
        </p:spPr>
        <p:txBody>
          <a:bodyPr>
            <a:normAutofit fontScale="90000"/>
          </a:bodyPr>
          <a:lstStyle/>
          <a:p>
            <a:pPr algn="l"/>
            <a:r>
              <a:rPr lang="cs-CZ" sz="3600" b="1" dirty="0" smtClean="0"/>
              <a:t>ZRCADLA PODLE TVARU DĚLÍME NA:</a:t>
            </a:r>
            <a:br>
              <a:rPr lang="cs-CZ" sz="3600" b="1" dirty="0" smtClean="0"/>
            </a:br>
            <a:r>
              <a:rPr lang="cs-CZ" sz="3600" b="1" dirty="0" smtClean="0"/>
              <a:t> </a:t>
            </a:r>
            <a:br>
              <a:rPr lang="cs-CZ" sz="3600" b="1" dirty="0" smtClean="0"/>
            </a:br>
            <a:r>
              <a:rPr lang="cs-CZ" sz="3600" b="1" dirty="0" smtClean="0"/>
              <a:t>	ROVINNÁ</a:t>
            </a:r>
            <a:br>
              <a:rPr lang="cs-CZ" sz="3600" b="1" dirty="0" smtClean="0"/>
            </a:br>
            <a:r>
              <a:rPr lang="cs-CZ" sz="3600" b="1" dirty="0" smtClean="0"/>
              <a:t>	KULOVÁ (DUTÁ, VYPUKLÁ)</a:t>
            </a:r>
            <a:br>
              <a:rPr lang="cs-CZ" sz="3600" b="1" dirty="0" smtClean="0"/>
            </a:br>
            <a:r>
              <a:rPr lang="cs-CZ" sz="3600" b="1" dirty="0" smtClean="0"/>
              <a:t>	PARABOLICKÁ</a:t>
            </a:r>
            <a:br>
              <a:rPr lang="cs-CZ" sz="3600" b="1" dirty="0" smtClean="0"/>
            </a:br>
            <a:r>
              <a:rPr lang="cs-CZ" sz="3600" b="1" dirty="0" smtClean="0"/>
              <a:t>	</a:t>
            </a:r>
            <a:r>
              <a:rPr lang="cs-CZ" sz="3600" b="1" dirty="0" smtClean="0">
                <a:solidFill>
                  <a:srgbClr val="FFFF00"/>
                </a:solidFill>
              </a:rPr>
              <a:t>__ </a:t>
            </a:r>
            <a:r>
              <a:rPr lang="cs-CZ" sz="3600" b="1" dirty="0" smtClean="0"/>
              <a:t> __  __  __  __  __  __  __  __</a:t>
            </a:r>
            <a:br>
              <a:rPr lang="cs-CZ" sz="3600" b="1" dirty="0" smtClean="0"/>
            </a:br>
            <a:r>
              <a:rPr lang="cs-CZ" sz="3600" b="1" dirty="0" smtClean="0"/>
              <a:t/>
            </a:r>
            <a:br>
              <a:rPr lang="cs-CZ" sz="3600" b="1" dirty="0" smtClean="0"/>
            </a:br>
            <a:r>
              <a:rPr lang="cs-CZ" sz="3600" b="1" dirty="0" smtClean="0"/>
              <a:t>TOTO PÍSMENO NAPIŠ DO </a:t>
            </a:r>
            <a:r>
              <a:rPr lang="cs-CZ" sz="3600" b="1" u="sng" dirty="0" smtClean="0"/>
              <a:t>KHAKI</a:t>
            </a:r>
            <a:r>
              <a:rPr lang="cs-CZ" sz="3600" b="1" dirty="0" smtClean="0"/>
              <a:t> POLE TAJENKY (Č. 8)</a:t>
            </a:r>
            <a:br>
              <a:rPr lang="cs-CZ" sz="3600" b="1" dirty="0" smtClean="0"/>
            </a:br>
            <a:r>
              <a:rPr lang="cs-CZ" sz="3600" b="1" dirty="0" smtClean="0"/>
              <a:t/>
            </a:r>
            <a:br>
              <a:rPr lang="cs-CZ" sz="3600" b="1" dirty="0" smtClean="0"/>
            </a:br>
            <a:r>
              <a:rPr lang="cs-CZ" sz="3600" b="1" dirty="0" smtClean="0"/>
              <a:t>pro </a:t>
            </a:r>
            <a:r>
              <a:rPr lang="cs-CZ" sz="3600" b="1" u="sng" dirty="0" smtClean="0"/>
              <a:t>návrat </a:t>
            </a:r>
            <a:r>
              <a:rPr lang="cs-CZ" sz="3600" b="1" dirty="0" smtClean="0"/>
              <a:t>ke kvízu </a:t>
            </a:r>
            <a:r>
              <a:rPr lang="cs-CZ" sz="36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se šipkou 5"/>
          <p:cNvCxnSpPr/>
          <p:nvPr/>
        </p:nvCxnSpPr>
        <p:spPr>
          <a:xfrm flipV="1">
            <a:off x="753471" y="3501008"/>
            <a:ext cx="794193" cy="432048"/>
          </a:xfrm>
          <a:prstGeom prst="straightConnector1">
            <a:avLst/>
          </a:prstGeom>
          <a:ln w="47625">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047457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rgbClr val="FF7575"/>
          </a:solidFill>
        </p:spPr>
        <p:txBody>
          <a:bodyPr>
            <a:normAutofit/>
          </a:bodyPr>
          <a:lstStyle/>
          <a:p>
            <a:pPr algn="l"/>
            <a:r>
              <a:rPr lang="cs-CZ" sz="3200" b="1" dirty="0" smtClean="0"/>
              <a:t>JAKÝM PÍSMENEM SE OZNAČUJE VZDÁLENOST </a:t>
            </a:r>
            <a:r>
              <a:rPr lang="cs-CZ" sz="3200" b="1" u="sng" dirty="0" smtClean="0"/>
              <a:t>PŘEDMĚTU</a:t>
            </a:r>
            <a:r>
              <a:rPr lang="cs-CZ" sz="3200" b="1" dirty="0" smtClean="0"/>
              <a:t> OD ZRCADLA?</a:t>
            </a:r>
            <a:br>
              <a:rPr lang="cs-CZ" sz="3200" b="1" dirty="0" smtClean="0"/>
            </a:br>
            <a:r>
              <a:rPr lang="cs-CZ" sz="3200" b="1" dirty="0" smtClean="0"/>
              <a:t/>
            </a:r>
            <a:br>
              <a:rPr lang="cs-CZ" sz="3200" b="1" dirty="0" smtClean="0"/>
            </a:br>
            <a:r>
              <a:rPr lang="cs-CZ" sz="3200" b="1" dirty="0" smtClean="0"/>
              <a:t/>
            </a:r>
            <a:br>
              <a:rPr lang="cs-CZ" sz="3200" b="1" dirty="0" smtClean="0"/>
            </a:br>
            <a:r>
              <a:rPr lang="cs-CZ" sz="3200" b="1" dirty="0"/>
              <a:t/>
            </a:r>
            <a:br>
              <a:rPr lang="cs-CZ" sz="3200" b="1" dirty="0"/>
            </a:br>
            <a:r>
              <a:rPr lang="cs-CZ" sz="3200" b="1" dirty="0" smtClean="0"/>
              <a:t>TOTO PÍSMENO NAPIŠ DO </a:t>
            </a:r>
            <a:r>
              <a:rPr lang="cs-CZ" sz="3200" b="1" u="sng" dirty="0" smtClean="0"/>
              <a:t>RŮŽOVÉHO</a:t>
            </a:r>
            <a:r>
              <a:rPr lang="cs-CZ" sz="3200" b="1" dirty="0" smtClean="0"/>
              <a:t> POLE TAJENKY (Č. 9)</a:t>
            </a:r>
            <a:r>
              <a:rPr lang="cs-CZ" sz="3200" b="1" dirty="0"/>
              <a:t/>
            </a:r>
            <a:br>
              <a:rPr lang="cs-CZ" sz="3200" b="1" dirty="0"/>
            </a:br>
            <a:r>
              <a:rPr lang="cs-CZ" sz="3200" b="1" dirty="0" smtClean="0"/>
              <a:t/>
            </a:r>
            <a:br>
              <a:rPr lang="cs-CZ" sz="3200" b="1" dirty="0" smtClean="0"/>
            </a:br>
            <a:r>
              <a:rPr lang="cs-CZ" sz="3200" b="1" dirty="0"/>
              <a:t/>
            </a:r>
            <a:br>
              <a:rPr lang="cs-CZ" sz="3200" b="1" dirty="0"/>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4047457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476672"/>
            <a:ext cx="8064896" cy="5904655"/>
          </a:xfrm>
          <a:solidFill>
            <a:schemeClr val="tx1">
              <a:lumMod val="65000"/>
              <a:lumOff val="35000"/>
              <a:alpha val="60000"/>
            </a:schemeClr>
          </a:solidFill>
        </p:spPr>
        <p:txBody>
          <a:bodyPr>
            <a:normAutofit fontScale="90000"/>
          </a:bodyPr>
          <a:lstStyle/>
          <a:p>
            <a:pPr algn="l"/>
            <a:r>
              <a:rPr lang="cs-CZ" sz="3200" b="1" dirty="0" smtClean="0"/>
              <a:t>KULOVÉ ZRCADLO VYTVÁŘÍ </a:t>
            </a:r>
            <a:r>
              <a:rPr lang="cs-CZ" sz="3200" b="1" u="sng" dirty="0" smtClean="0"/>
              <a:t>SKUTEČNÝ ZMENŠENÝ</a:t>
            </a:r>
            <a:r>
              <a:rPr lang="cs-CZ" sz="3200" b="1" dirty="0" smtClean="0"/>
              <a:t> OBRAZ. VYBER SPRÁVNOU ODPOVĚĎ:</a:t>
            </a:r>
            <a:br>
              <a:rPr lang="cs-CZ" sz="3200" b="1" dirty="0" smtClean="0"/>
            </a:br>
            <a:r>
              <a:rPr lang="en-US" sz="3200" b="1" dirty="0" smtClean="0"/>
              <a:t>	</a:t>
            </a:r>
            <a:r>
              <a:rPr lang="cs-CZ" sz="3200" b="1" dirty="0" smtClean="0"/>
              <a:t/>
            </a:r>
            <a:br>
              <a:rPr lang="cs-CZ" sz="3200" b="1" dirty="0" smtClean="0"/>
            </a:br>
            <a:r>
              <a:rPr lang="cs-CZ" sz="3200" b="1" dirty="0"/>
              <a:t>	</a:t>
            </a:r>
            <a:r>
              <a:rPr lang="cs-CZ" sz="3200" b="1" dirty="0" smtClean="0"/>
              <a:t>A	… 	VYPUKLÉ ZRCADLO</a:t>
            </a:r>
            <a:br>
              <a:rPr lang="cs-CZ" sz="3200" b="1" dirty="0" smtClean="0"/>
            </a:br>
            <a:r>
              <a:rPr lang="en-US" sz="3200" b="1" dirty="0" smtClean="0"/>
              <a:t>	</a:t>
            </a:r>
            <a:r>
              <a:rPr lang="cs-CZ" sz="3200" b="1" dirty="0" smtClean="0"/>
              <a:t>E	…	DUTÉ ZRCADLO, 	</a:t>
            </a:r>
            <a:r>
              <a:rPr lang="cs-CZ" sz="3200" b="1" i="1" dirty="0" smtClean="0"/>
              <a:t>a</a:t>
            </a:r>
            <a:r>
              <a:rPr lang="en-US" sz="3200" b="1" i="1" dirty="0" smtClean="0"/>
              <a:t> &lt; f</a:t>
            </a:r>
            <a:r>
              <a:rPr lang="cs-CZ" sz="3200" b="1" dirty="0" smtClean="0">
                <a:solidFill>
                  <a:srgbClr val="FFFF00"/>
                </a:solidFill>
              </a:rPr>
              <a:t/>
            </a:r>
            <a:br>
              <a:rPr lang="cs-CZ" sz="3200" b="1" dirty="0" smtClean="0">
                <a:solidFill>
                  <a:srgbClr val="FFFF00"/>
                </a:solidFill>
              </a:rPr>
            </a:br>
            <a:r>
              <a:rPr lang="en-US" sz="3200" b="1" dirty="0" smtClean="0"/>
              <a:t>	</a:t>
            </a:r>
            <a:r>
              <a:rPr lang="cs-CZ" sz="3200" b="1" dirty="0" smtClean="0"/>
              <a:t>I</a:t>
            </a:r>
            <a:r>
              <a:rPr lang="en-US" sz="3200" b="1" dirty="0" smtClean="0"/>
              <a:t>	…</a:t>
            </a:r>
            <a:r>
              <a:rPr lang="en-US" sz="3200" b="1" dirty="0"/>
              <a:t>	</a:t>
            </a:r>
            <a:r>
              <a:rPr lang="cs-CZ" sz="3200" b="1" dirty="0" smtClean="0"/>
              <a:t>DUTÉ ZRCADLO, 	</a:t>
            </a:r>
            <a:r>
              <a:rPr lang="en-US" sz="3200" b="1" i="1" dirty="0" smtClean="0"/>
              <a:t>f &lt; </a:t>
            </a:r>
            <a:r>
              <a:rPr lang="cs-CZ" sz="3200" b="1" i="1" dirty="0" smtClean="0"/>
              <a:t>a</a:t>
            </a:r>
            <a:r>
              <a:rPr lang="en-US" sz="3200" b="1" i="1" dirty="0" smtClean="0"/>
              <a:t> &lt; r</a:t>
            </a:r>
            <a:r>
              <a:rPr lang="cs-CZ" sz="3200" b="1" dirty="0" smtClean="0"/>
              <a:t/>
            </a:r>
            <a:br>
              <a:rPr lang="cs-CZ" sz="3200" b="1" dirty="0" smtClean="0"/>
            </a:br>
            <a:r>
              <a:rPr lang="en-US" sz="3200" b="1" dirty="0" smtClean="0"/>
              <a:t>	</a:t>
            </a:r>
            <a:r>
              <a:rPr lang="cs-CZ" sz="3200" b="1" dirty="0" smtClean="0"/>
              <a:t>O</a:t>
            </a:r>
            <a:r>
              <a:rPr lang="en-US" sz="3200" b="1" dirty="0" smtClean="0"/>
              <a:t>	…</a:t>
            </a:r>
            <a:r>
              <a:rPr lang="cs-CZ" sz="3200" b="1" dirty="0" smtClean="0"/>
              <a:t>	NIKDY NENASTANE</a:t>
            </a:r>
            <a:br>
              <a:rPr lang="cs-CZ" sz="3200" b="1" dirty="0" smtClean="0"/>
            </a:br>
            <a:r>
              <a:rPr lang="en-US" sz="3200" b="1" dirty="0" smtClean="0"/>
              <a:t>	</a:t>
            </a:r>
            <a:r>
              <a:rPr lang="cs-CZ" sz="3200" b="1" dirty="0" smtClean="0"/>
              <a:t>U</a:t>
            </a:r>
            <a:r>
              <a:rPr lang="en-US" sz="3200" b="1" dirty="0" smtClean="0"/>
              <a:t>	</a:t>
            </a:r>
            <a:r>
              <a:rPr lang="cs-CZ" sz="3200" b="1" dirty="0" smtClean="0"/>
              <a:t>…	DUTÉ ZRCADLO, 	</a:t>
            </a:r>
            <a:r>
              <a:rPr lang="cs-CZ" sz="3200" b="1" i="1" dirty="0" smtClean="0"/>
              <a:t>a</a:t>
            </a:r>
            <a:r>
              <a:rPr lang="en-US" sz="3200" b="1" i="1" dirty="0" smtClean="0"/>
              <a:t> &gt; 2.f</a:t>
            </a:r>
            <a:r>
              <a:rPr lang="cs-CZ" sz="3200" b="1" dirty="0" smtClean="0"/>
              <a:t/>
            </a:r>
            <a:br>
              <a:rPr lang="cs-CZ" sz="3200" b="1" dirty="0" smtClean="0"/>
            </a:br>
            <a:r>
              <a:rPr lang="cs-CZ" sz="3200" b="1" dirty="0" smtClean="0"/>
              <a:t/>
            </a:r>
            <a:br>
              <a:rPr lang="cs-CZ" sz="3200" b="1" dirty="0" smtClean="0"/>
            </a:br>
            <a:r>
              <a:rPr lang="cs-CZ" sz="3200" b="1" dirty="0" smtClean="0"/>
              <a:t>PÍSMENO SPRÁVNÉ ODPOVĚDI ZAPIŠ DO TAJENKY DO </a:t>
            </a:r>
            <a:r>
              <a:rPr lang="cs-CZ" sz="3200" b="1" u="sng" dirty="0" smtClean="0"/>
              <a:t>ŠEDÉHO</a:t>
            </a:r>
            <a:r>
              <a:rPr lang="cs-CZ" sz="3200" b="1" dirty="0" smtClean="0"/>
              <a:t> POLE (Č. 10)</a:t>
            </a:r>
            <a:r>
              <a:rPr lang="cs-CZ" sz="3200" b="1" dirty="0" smtClean="0">
                <a:solidFill>
                  <a:srgbClr val="FFFF00"/>
                </a:solidFill>
              </a:rPr>
              <a:t/>
            </a:r>
            <a:br>
              <a:rPr lang="cs-CZ" sz="3200" b="1" dirty="0" smtClean="0">
                <a:solidFill>
                  <a:srgbClr val="FFFF00"/>
                </a:solidFill>
              </a:rPr>
            </a:br>
            <a:r>
              <a:rPr lang="cs-CZ" sz="3200" b="1" dirty="0" smtClean="0"/>
              <a:t>pro </a:t>
            </a:r>
            <a:r>
              <a:rPr lang="cs-CZ" sz="3200" b="1" u="sng" dirty="0" smtClean="0"/>
              <a:t>návrat </a:t>
            </a:r>
            <a:r>
              <a:rPr lang="cs-CZ" sz="3200" b="1" dirty="0" smtClean="0"/>
              <a:t>ke kvízu </a:t>
            </a:r>
            <a:r>
              <a:rPr lang="cs-CZ" sz="3200" b="1" u="sng" dirty="0" smtClean="0"/>
              <a:t>klikni na šipku</a:t>
            </a:r>
            <a:r>
              <a:rPr lang="cs-CZ" sz="3200" b="1" dirty="0" smtClean="0"/>
              <a:t/>
            </a:r>
            <a:br>
              <a:rPr lang="cs-CZ" sz="3200" b="1" dirty="0" smtClean="0"/>
            </a:br>
            <a:endParaRPr lang="cs-CZ" sz="3200" b="1" dirty="0"/>
          </a:p>
        </p:txBody>
      </p:sp>
      <p:sp>
        <p:nvSpPr>
          <p:cNvPr id="3" name="Šipka doleva 2">
            <a:hlinkClick r:id="rId2" action="ppaction://hlinksldjump"/>
          </p:cNvPr>
          <p:cNvSpPr/>
          <p:nvPr/>
        </p:nvSpPr>
        <p:spPr>
          <a:xfrm>
            <a:off x="539552" y="5830376"/>
            <a:ext cx="802555" cy="50405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4047457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b="1" dirty="0" smtClean="0">
                <a:solidFill>
                  <a:schemeClr val="accent4">
                    <a:lumMod val="75000"/>
                  </a:schemeClr>
                </a:solidFill>
              </a:rPr>
              <a:t>ŘEŠENÍ TAJENKY</a:t>
            </a:r>
            <a:r>
              <a:rPr lang="cs-CZ" dirty="0" smtClean="0">
                <a:solidFill>
                  <a:schemeClr val="accent4">
                    <a:lumMod val="75000"/>
                  </a:schemeClr>
                </a:solidFill>
              </a:rPr>
              <a:t>:</a:t>
            </a:r>
            <a:endParaRPr lang="cs-CZ" dirty="0">
              <a:solidFill>
                <a:schemeClr val="accent4">
                  <a:lumMod val="75000"/>
                </a:schemeClr>
              </a:solidFill>
            </a:endParaRPr>
          </a:p>
        </p:txBody>
      </p:sp>
      <p:sp>
        <p:nvSpPr>
          <p:cNvPr id="3" name="Zástupný symbol pro obsah 2"/>
          <p:cNvSpPr>
            <a:spLocks noGrp="1"/>
          </p:cNvSpPr>
          <p:nvPr>
            <p:ph idx="1"/>
          </p:nvPr>
        </p:nvSpPr>
        <p:spPr>
          <a:xfrm>
            <a:off x="548456" y="1653732"/>
            <a:ext cx="8229600" cy="4525963"/>
          </a:xfrm>
        </p:spPr>
        <p:txBody>
          <a:bodyPr/>
          <a:lstStyle/>
          <a:p>
            <a:pPr marL="2286000" lvl="5" indent="0">
              <a:buNone/>
            </a:pPr>
            <a:endParaRPr lang="cs-CZ" dirty="0" smtClean="0"/>
          </a:p>
        </p:txBody>
      </p:sp>
      <p:sp>
        <p:nvSpPr>
          <p:cNvPr id="19" name="Šestiúhelník 18"/>
          <p:cNvSpPr/>
          <p:nvPr/>
        </p:nvSpPr>
        <p:spPr>
          <a:xfrm rot="16200000">
            <a:off x="1983089" y="1325032"/>
            <a:ext cx="1152128" cy="1008112"/>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Šestiúhelník 19"/>
          <p:cNvSpPr/>
          <p:nvPr/>
        </p:nvSpPr>
        <p:spPr>
          <a:xfrm rot="16200000">
            <a:off x="2487145" y="2213247"/>
            <a:ext cx="1152128" cy="1008112"/>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Šestiúhelník 20"/>
          <p:cNvSpPr/>
          <p:nvPr/>
        </p:nvSpPr>
        <p:spPr>
          <a:xfrm rot="16200000">
            <a:off x="1479033" y="2230977"/>
            <a:ext cx="1152128" cy="1008112"/>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estiúhelník 21"/>
          <p:cNvSpPr/>
          <p:nvPr/>
        </p:nvSpPr>
        <p:spPr>
          <a:xfrm rot="16200000">
            <a:off x="2940641" y="3094113"/>
            <a:ext cx="1152128" cy="1008112"/>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Šestiúhelník 22"/>
          <p:cNvSpPr/>
          <p:nvPr/>
        </p:nvSpPr>
        <p:spPr>
          <a:xfrm rot="16200000">
            <a:off x="1964468" y="3094113"/>
            <a:ext cx="1152128" cy="1008112"/>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Šestiúhelník 23"/>
          <p:cNvSpPr/>
          <p:nvPr/>
        </p:nvSpPr>
        <p:spPr>
          <a:xfrm rot="16200000">
            <a:off x="938275" y="3127646"/>
            <a:ext cx="1152128" cy="1008112"/>
          </a:xfrm>
          <a:prstGeom prst="hexag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Šestiúhelník 24"/>
          <p:cNvSpPr/>
          <p:nvPr/>
        </p:nvSpPr>
        <p:spPr>
          <a:xfrm rot="16200000">
            <a:off x="3444696" y="3988723"/>
            <a:ext cx="1152128" cy="1008112"/>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Šestiúhelník 25"/>
          <p:cNvSpPr/>
          <p:nvPr/>
        </p:nvSpPr>
        <p:spPr>
          <a:xfrm rot="16200000">
            <a:off x="2456373" y="4006062"/>
            <a:ext cx="1152128" cy="1008112"/>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Šestiúhelník 26"/>
          <p:cNvSpPr/>
          <p:nvPr/>
        </p:nvSpPr>
        <p:spPr>
          <a:xfrm rot="16200000">
            <a:off x="1440159" y="4006062"/>
            <a:ext cx="1152128" cy="1008112"/>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Šestiúhelník 27"/>
          <p:cNvSpPr/>
          <p:nvPr/>
        </p:nvSpPr>
        <p:spPr>
          <a:xfrm rot="16200000">
            <a:off x="434219" y="4006062"/>
            <a:ext cx="1152128" cy="1008112"/>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Šestiúhelník 33"/>
          <p:cNvSpPr/>
          <p:nvPr/>
        </p:nvSpPr>
        <p:spPr>
          <a:xfrm rot="16200000">
            <a:off x="5285246" y="4163778"/>
            <a:ext cx="617552" cy="54057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Šestiúhelník 34"/>
          <p:cNvSpPr/>
          <p:nvPr/>
        </p:nvSpPr>
        <p:spPr>
          <a:xfrm rot="16200000">
            <a:off x="5825816" y="4163777"/>
            <a:ext cx="617552" cy="540570"/>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Šestiúhelník 35"/>
          <p:cNvSpPr/>
          <p:nvPr/>
        </p:nvSpPr>
        <p:spPr>
          <a:xfrm rot="16200000">
            <a:off x="6366386" y="4163776"/>
            <a:ext cx="617552" cy="540570"/>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Šestiúhelník 36"/>
          <p:cNvSpPr/>
          <p:nvPr/>
        </p:nvSpPr>
        <p:spPr>
          <a:xfrm rot="16200000">
            <a:off x="6906956" y="4171099"/>
            <a:ext cx="617552" cy="540570"/>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estiúhelník 37"/>
          <p:cNvSpPr/>
          <p:nvPr/>
        </p:nvSpPr>
        <p:spPr>
          <a:xfrm rot="16200000">
            <a:off x="7447526" y="4171099"/>
            <a:ext cx="617552" cy="540570"/>
          </a:xfrm>
          <a:prstGeom prst="hexag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estiúhelník 38"/>
          <p:cNvSpPr/>
          <p:nvPr/>
        </p:nvSpPr>
        <p:spPr>
          <a:xfrm rot="16200000">
            <a:off x="7284928" y="5499065"/>
            <a:ext cx="617552" cy="540570"/>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estiúhelník 39"/>
          <p:cNvSpPr/>
          <p:nvPr/>
        </p:nvSpPr>
        <p:spPr>
          <a:xfrm rot="16200000">
            <a:off x="6729513" y="5483712"/>
            <a:ext cx="617552" cy="540570"/>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estiúhelník 40"/>
          <p:cNvSpPr/>
          <p:nvPr/>
        </p:nvSpPr>
        <p:spPr>
          <a:xfrm rot="16200000">
            <a:off x="6188943" y="5483713"/>
            <a:ext cx="617552" cy="540570"/>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estiúhelník 41"/>
          <p:cNvSpPr/>
          <p:nvPr/>
        </p:nvSpPr>
        <p:spPr>
          <a:xfrm rot="16200000">
            <a:off x="5648373" y="5489615"/>
            <a:ext cx="617552" cy="540570"/>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Šestiúhelník 42"/>
          <p:cNvSpPr/>
          <p:nvPr/>
        </p:nvSpPr>
        <p:spPr>
          <a:xfrm rot="16200000">
            <a:off x="5107803" y="5491420"/>
            <a:ext cx="617552" cy="540570"/>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Šestiúhelník 43"/>
          <p:cNvSpPr/>
          <p:nvPr/>
        </p:nvSpPr>
        <p:spPr>
          <a:xfrm rot="16200000">
            <a:off x="4571261" y="5505114"/>
            <a:ext cx="617552" cy="54057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TextovéPole 44"/>
          <p:cNvSpPr txBox="1"/>
          <p:nvPr/>
        </p:nvSpPr>
        <p:spPr>
          <a:xfrm>
            <a:off x="2325492" y="1556962"/>
            <a:ext cx="518316" cy="646331"/>
          </a:xfrm>
          <a:prstGeom prst="rect">
            <a:avLst/>
          </a:prstGeom>
          <a:noFill/>
        </p:spPr>
        <p:txBody>
          <a:bodyPr wrap="square" rtlCol="0">
            <a:spAutoFit/>
          </a:bodyPr>
          <a:lstStyle/>
          <a:p>
            <a:pPr algn="ctr"/>
            <a:r>
              <a:rPr lang="cs-CZ" sz="3600" b="1" dirty="0" smtClean="0"/>
              <a:t>1</a:t>
            </a:r>
            <a:endParaRPr lang="cs-CZ" sz="3600" b="1" dirty="0"/>
          </a:p>
        </p:txBody>
      </p:sp>
      <p:sp>
        <p:nvSpPr>
          <p:cNvPr id="46" name="TextovéPole 45"/>
          <p:cNvSpPr txBox="1"/>
          <p:nvPr/>
        </p:nvSpPr>
        <p:spPr>
          <a:xfrm>
            <a:off x="1795939" y="2411866"/>
            <a:ext cx="518316" cy="646331"/>
          </a:xfrm>
          <a:prstGeom prst="rect">
            <a:avLst/>
          </a:prstGeom>
          <a:noFill/>
        </p:spPr>
        <p:txBody>
          <a:bodyPr wrap="square" rtlCol="0">
            <a:spAutoFit/>
          </a:bodyPr>
          <a:lstStyle/>
          <a:p>
            <a:pPr algn="ctr"/>
            <a:r>
              <a:rPr lang="cs-CZ" sz="3600" b="1" dirty="0"/>
              <a:t>2</a:t>
            </a:r>
          </a:p>
        </p:txBody>
      </p:sp>
      <p:sp>
        <p:nvSpPr>
          <p:cNvPr id="47" name="TextovéPole 46"/>
          <p:cNvSpPr txBox="1"/>
          <p:nvPr/>
        </p:nvSpPr>
        <p:spPr>
          <a:xfrm>
            <a:off x="2843808" y="2440459"/>
            <a:ext cx="518316" cy="646331"/>
          </a:xfrm>
          <a:prstGeom prst="rect">
            <a:avLst/>
          </a:prstGeom>
          <a:noFill/>
        </p:spPr>
        <p:txBody>
          <a:bodyPr wrap="square" rtlCol="0">
            <a:spAutoFit/>
          </a:bodyPr>
          <a:lstStyle/>
          <a:p>
            <a:pPr algn="ctr"/>
            <a:r>
              <a:rPr lang="cs-CZ" sz="3600" b="1" dirty="0" smtClean="0"/>
              <a:t>3</a:t>
            </a:r>
            <a:endParaRPr lang="cs-CZ" sz="3600" b="1" dirty="0"/>
          </a:p>
        </p:txBody>
      </p:sp>
      <p:sp>
        <p:nvSpPr>
          <p:cNvPr id="48" name="TextovéPole 47"/>
          <p:cNvSpPr txBox="1"/>
          <p:nvPr/>
        </p:nvSpPr>
        <p:spPr>
          <a:xfrm>
            <a:off x="1253008" y="3311097"/>
            <a:ext cx="518316" cy="646331"/>
          </a:xfrm>
          <a:prstGeom prst="rect">
            <a:avLst/>
          </a:prstGeom>
          <a:noFill/>
        </p:spPr>
        <p:txBody>
          <a:bodyPr wrap="square" rtlCol="0">
            <a:spAutoFit/>
          </a:bodyPr>
          <a:lstStyle/>
          <a:p>
            <a:pPr algn="ctr"/>
            <a:r>
              <a:rPr lang="cs-CZ" sz="3600" b="1" dirty="0" smtClean="0"/>
              <a:t>4</a:t>
            </a:r>
            <a:endParaRPr lang="cs-CZ" sz="3600" b="1" dirty="0"/>
          </a:p>
        </p:txBody>
      </p:sp>
      <p:sp>
        <p:nvSpPr>
          <p:cNvPr id="49" name="TextovéPole 48"/>
          <p:cNvSpPr txBox="1"/>
          <p:nvPr/>
        </p:nvSpPr>
        <p:spPr>
          <a:xfrm>
            <a:off x="2299995" y="3318268"/>
            <a:ext cx="518316" cy="646331"/>
          </a:xfrm>
          <a:prstGeom prst="rect">
            <a:avLst/>
          </a:prstGeom>
          <a:noFill/>
        </p:spPr>
        <p:txBody>
          <a:bodyPr wrap="square" rtlCol="0">
            <a:spAutoFit/>
          </a:bodyPr>
          <a:lstStyle/>
          <a:p>
            <a:pPr algn="ctr"/>
            <a:r>
              <a:rPr lang="cs-CZ" sz="3600" b="1" dirty="0"/>
              <a:t>5</a:t>
            </a:r>
          </a:p>
        </p:txBody>
      </p:sp>
      <p:sp>
        <p:nvSpPr>
          <p:cNvPr id="50" name="TextovéPole 49"/>
          <p:cNvSpPr txBox="1"/>
          <p:nvPr/>
        </p:nvSpPr>
        <p:spPr>
          <a:xfrm>
            <a:off x="3257546" y="3311372"/>
            <a:ext cx="518316" cy="646331"/>
          </a:xfrm>
          <a:prstGeom prst="rect">
            <a:avLst/>
          </a:prstGeom>
          <a:noFill/>
        </p:spPr>
        <p:txBody>
          <a:bodyPr wrap="square" rtlCol="0">
            <a:spAutoFit/>
          </a:bodyPr>
          <a:lstStyle/>
          <a:p>
            <a:pPr algn="ctr"/>
            <a:r>
              <a:rPr lang="cs-CZ" sz="3600" b="1" dirty="0" smtClean="0"/>
              <a:t>6</a:t>
            </a:r>
            <a:endParaRPr lang="cs-CZ" sz="3600" b="1" dirty="0"/>
          </a:p>
        </p:txBody>
      </p:sp>
      <p:sp>
        <p:nvSpPr>
          <p:cNvPr id="51" name="TextovéPole 50"/>
          <p:cNvSpPr txBox="1"/>
          <p:nvPr/>
        </p:nvSpPr>
        <p:spPr>
          <a:xfrm>
            <a:off x="751125" y="4229005"/>
            <a:ext cx="518316" cy="646331"/>
          </a:xfrm>
          <a:prstGeom prst="rect">
            <a:avLst/>
          </a:prstGeom>
          <a:noFill/>
        </p:spPr>
        <p:txBody>
          <a:bodyPr wrap="square" rtlCol="0">
            <a:spAutoFit/>
          </a:bodyPr>
          <a:lstStyle/>
          <a:p>
            <a:pPr algn="ctr"/>
            <a:r>
              <a:rPr lang="cs-CZ" sz="3600" b="1" dirty="0"/>
              <a:t>7</a:t>
            </a:r>
          </a:p>
        </p:txBody>
      </p:sp>
      <p:sp>
        <p:nvSpPr>
          <p:cNvPr id="52" name="TextovéPole 51"/>
          <p:cNvSpPr txBox="1"/>
          <p:nvPr/>
        </p:nvSpPr>
        <p:spPr>
          <a:xfrm>
            <a:off x="1759238" y="4207766"/>
            <a:ext cx="518316" cy="646331"/>
          </a:xfrm>
          <a:prstGeom prst="rect">
            <a:avLst/>
          </a:prstGeom>
          <a:noFill/>
        </p:spPr>
        <p:txBody>
          <a:bodyPr wrap="square" rtlCol="0">
            <a:spAutoFit/>
          </a:bodyPr>
          <a:lstStyle/>
          <a:p>
            <a:pPr algn="ctr"/>
            <a:r>
              <a:rPr lang="cs-CZ" sz="3600" b="1" dirty="0" smtClean="0"/>
              <a:t>8</a:t>
            </a:r>
            <a:endParaRPr lang="cs-CZ" sz="3600" b="1" dirty="0"/>
          </a:p>
        </p:txBody>
      </p:sp>
      <p:sp>
        <p:nvSpPr>
          <p:cNvPr id="53" name="TextovéPole 52"/>
          <p:cNvSpPr txBox="1"/>
          <p:nvPr/>
        </p:nvSpPr>
        <p:spPr>
          <a:xfrm>
            <a:off x="2785430" y="4207766"/>
            <a:ext cx="518316" cy="646331"/>
          </a:xfrm>
          <a:prstGeom prst="rect">
            <a:avLst/>
          </a:prstGeom>
          <a:noFill/>
        </p:spPr>
        <p:txBody>
          <a:bodyPr wrap="square" rtlCol="0">
            <a:spAutoFit/>
          </a:bodyPr>
          <a:lstStyle/>
          <a:p>
            <a:pPr algn="ctr"/>
            <a:r>
              <a:rPr lang="cs-CZ" sz="3600" b="1" dirty="0" smtClean="0"/>
              <a:t>9</a:t>
            </a:r>
            <a:endParaRPr lang="cs-CZ" sz="3600" b="1" dirty="0"/>
          </a:p>
        </p:txBody>
      </p:sp>
      <p:sp>
        <p:nvSpPr>
          <p:cNvPr id="54" name="TextovéPole 53"/>
          <p:cNvSpPr txBox="1"/>
          <p:nvPr/>
        </p:nvSpPr>
        <p:spPr>
          <a:xfrm>
            <a:off x="3625833" y="4169612"/>
            <a:ext cx="789856" cy="646331"/>
          </a:xfrm>
          <a:prstGeom prst="rect">
            <a:avLst/>
          </a:prstGeom>
          <a:noFill/>
        </p:spPr>
        <p:txBody>
          <a:bodyPr wrap="square" rtlCol="0">
            <a:spAutoFit/>
          </a:bodyPr>
          <a:lstStyle/>
          <a:p>
            <a:pPr algn="ctr"/>
            <a:r>
              <a:rPr lang="cs-CZ" sz="3600" b="1" dirty="0" smtClean="0"/>
              <a:t>10</a:t>
            </a:r>
            <a:endParaRPr lang="cs-CZ" sz="3600" b="1" dirty="0"/>
          </a:p>
        </p:txBody>
      </p:sp>
      <p:sp>
        <p:nvSpPr>
          <p:cNvPr id="56" name="Šipka dolů 55"/>
          <p:cNvSpPr/>
          <p:nvPr/>
        </p:nvSpPr>
        <p:spPr>
          <a:xfrm>
            <a:off x="6459787" y="1253023"/>
            <a:ext cx="298425" cy="23451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5949517" y="4179773"/>
            <a:ext cx="325195" cy="523220"/>
          </a:xfrm>
          <a:prstGeom prst="rect">
            <a:avLst/>
          </a:prstGeom>
          <a:noFill/>
        </p:spPr>
        <p:txBody>
          <a:bodyPr wrap="square" rtlCol="0">
            <a:spAutoFit/>
          </a:bodyPr>
          <a:lstStyle/>
          <a:p>
            <a:pPr algn="ctr"/>
            <a:r>
              <a:rPr lang="cs-CZ" sz="2800" b="1" dirty="0" smtClean="0"/>
              <a:t>1</a:t>
            </a:r>
            <a:endParaRPr lang="cs-CZ" sz="2800" b="1" dirty="0"/>
          </a:p>
        </p:txBody>
      </p:sp>
      <p:sp>
        <p:nvSpPr>
          <p:cNvPr id="58" name="TextovéPole 57"/>
          <p:cNvSpPr txBox="1"/>
          <p:nvPr/>
        </p:nvSpPr>
        <p:spPr>
          <a:xfrm>
            <a:off x="4717440" y="5500095"/>
            <a:ext cx="325195" cy="523220"/>
          </a:xfrm>
          <a:prstGeom prst="rect">
            <a:avLst/>
          </a:prstGeom>
          <a:noFill/>
        </p:spPr>
        <p:txBody>
          <a:bodyPr wrap="square" rtlCol="0">
            <a:spAutoFit/>
          </a:bodyPr>
          <a:lstStyle/>
          <a:p>
            <a:pPr algn="ctr"/>
            <a:r>
              <a:rPr lang="cs-CZ" sz="2800" b="1" dirty="0" smtClean="0"/>
              <a:t>5</a:t>
            </a:r>
            <a:endParaRPr lang="cs-CZ" sz="2800" b="1" dirty="0"/>
          </a:p>
        </p:txBody>
      </p:sp>
      <p:sp>
        <p:nvSpPr>
          <p:cNvPr id="59" name="TextovéPole 58"/>
          <p:cNvSpPr txBox="1"/>
          <p:nvPr/>
        </p:nvSpPr>
        <p:spPr>
          <a:xfrm>
            <a:off x="6512564" y="4179773"/>
            <a:ext cx="325195" cy="523220"/>
          </a:xfrm>
          <a:prstGeom prst="rect">
            <a:avLst/>
          </a:prstGeom>
          <a:noFill/>
        </p:spPr>
        <p:txBody>
          <a:bodyPr wrap="square" rtlCol="0">
            <a:spAutoFit/>
          </a:bodyPr>
          <a:lstStyle/>
          <a:p>
            <a:pPr algn="ctr"/>
            <a:r>
              <a:rPr lang="cs-CZ" sz="2800" b="1" dirty="0" smtClean="0"/>
              <a:t>2</a:t>
            </a:r>
            <a:endParaRPr lang="cs-CZ" sz="2800" b="1" dirty="0"/>
          </a:p>
        </p:txBody>
      </p:sp>
      <p:sp>
        <p:nvSpPr>
          <p:cNvPr id="60" name="TextovéPole 59"/>
          <p:cNvSpPr txBox="1"/>
          <p:nvPr/>
        </p:nvSpPr>
        <p:spPr>
          <a:xfrm>
            <a:off x="7053134" y="4181299"/>
            <a:ext cx="325195" cy="523220"/>
          </a:xfrm>
          <a:prstGeom prst="rect">
            <a:avLst/>
          </a:prstGeom>
          <a:noFill/>
        </p:spPr>
        <p:txBody>
          <a:bodyPr wrap="square" rtlCol="0">
            <a:spAutoFit/>
          </a:bodyPr>
          <a:lstStyle/>
          <a:p>
            <a:pPr algn="ctr"/>
            <a:r>
              <a:rPr lang="cs-CZ" sz="2800" b="1" dirty="0"/>
              <a:t>3</a:t>
            </a:r>
          </a:p>
        </p:txBody>
      </p:sp>
      <p:sp>
        <p:nvSpPr>
          <p:cNvPr id="61" name="TextovéPole 60"/>
          <p:cNvSpPr txBox="1"/>
          <p:nvPr/>
        </p:nvSpPr>
        <p:spPr>
          <a:xfrm>
            <a:off x="7593704" y="4212558"/>
            <a:ext cx="325195" cy="523220"/>
          </a:xfrm>
          <a:prstGeom prst="rect">
            <a:avLst/>
          </a:prstGeom>
          <a:noFill/>
        </p:spPr>
        <p:txBody>
          <a:bodyPr wrap="square" rtlCol="0">
            <a:spAutoFit/>
          </a:bodyPr>
          <a:lstStyle/>
          <a:p>
            <a:pPr algn="ctr"/>
            <a:r>
              <a:rPr lang="cs-CZ" sz="2800" b="1" dirty="0" smtClean="0"/>
              <a:t>4</a:t>
            </a:r>
            <a:endParaRPr lang="cs-CZ" sz="2800" b="1" dirty="0"/>
          </a:p>
        </p:txBody>
      </p:sp>
      <p:sp>
        <p:nvSpPr>
          <p:cNvPr id="62" name="TextovéPole 61"/>
          <p:cNvSpPr txBox="1"/>
          <p:nvPr/>
        </p:nvSpPr>
        <p:spPr>
          <a:xfrm>
            <a:off x="5247093" y="5513788"/>
            <a:ext cx="325195" cy="523220"/>
          </a:xfrm>
          <a:prstGeom prst="rect">
            <a:avLst/>
          </a:prstGeom>
          <a:noFill/>
        </p:spPr>
        <p:txBody>
          <a:bodyPr wrap="square" rtlCol="0">
            <a:spAutoFit/>
          </a:bodyPr>
          <a:lstStyle/>
          <a:p>
            <a:pPr algn="ctr"/>
            <a:r>
              <a:rPr lang="cs-CZ" sz="2800" b="1" dirty="0"/>
              <a:t>6</a:t>
            </a:r>
          </a:p>
        </p:txBody>
      </p:sp>
      <p:sp>
        <p:nvSpPr>
          <p:cNvPr id="63" name="TextovéPole 62"/>
          <p:cNvSpPr txBox="1"/>
          <p:nvPr/>
        </p:nvSpPr>
        <p:spPr>
          <a:xfrm>
            <a:off x="5794551" y="5522794"/>
            <a:ext cx="325195" cy="523220"/>
          </a:xfrm>
          <a:prstGeom prst="rect">
            <a:avLst/>
          </a:prstGeom>
          <a:noFill/>
        </p:spPr>
        <p:txBody>
          <a:bodyPr wrap="square" rtlCol="0">
            <a:spAutoFit/>
          </a:bodyPr>
          <a:lstStyle/>
          <a:p>
            <a:pPr algn="ctr"/>
            <a:r>
              <a:rPr lang="cs-CZ" sz="2800" b="1" dirty="0"/>
              <a:t>7</a:t>
            </a:r>
          </a:p>
        </p:txBody>
      </p:sp>
      <p:sp>
        <p:nvSpPr>
          <p:cNvPr id="64" name="TextovéPole 63"/>
          <p:cNvSpPr txBox="1"/>
          <p:nvPr/>
        </p:nvSpPr>
        <p:spPr>
          <a:xfrm>
            <a:off x="6318089" y="5492387"/>
            <a:ext cx="325195" cy="523220"/>
          </a:xfrm>
          <a:prstGeom prst="rect">
            <a:avLst/>
          </a:prstGeom>
          <a:noFill/>
        </p:spPr>
        <p:txBody>
          <a:bodyPr wrap="square" rtlCol="0">
            <a:spAutoFit/>
          </a:bodyPr>
          <a:lstStyle/>
          <a:p>
            <a:pPr algn="ctr"/>
            <a:r>
              <a:rPr lang="cs-CZ" sz="2800" b="1" dirty="0"/>
              <a:t>8</a:t>
            </a:r>
          </a:p>
        </p:txBody>
      </p:sp>
      <p:sp>
        <p:nvSpPr>
          <p:cNvPr id="65" name="TextovéPole 64"/>
          <p:cNvSpPr txBox="1"/>
          <p:nvPr/>
        </p:nvSpPr>
        <p:spPr>
          <a:xfrm>
            <a:off x="6875691" y="5513788"/>
            <a:ext cx="325195" cy="523220"/>
          </a:xfrm>
          <a:prstGeom prst="rect">
            <a:avLst/>
          </a:prstGeom>
          <a:noFill/>
        </p:spPr>
        <p:txBody>
          <a:bodyPr wrap="square" rtlCol="0">
            <a:spAutoFit/>
          </a:bodyPr>
          <a:lstStyle/>
          <a:p>
            <a:pPr algn="ctr"/>
            <a:r>
              <a:rPr lang="cs-CZ" sz="2800" b="1" dirty="0"/>
              <a:t>9</a:t>
            </a:r>
          </a:p>
        </p:txBody>
      </p:sp>
      <p:sp>
        <p:nvSpPr>
          <p:cNvPr id="66" name="TextovéPole 65"/>
          <p:cNvSpPr txBox="1"/>
          <p:nvPr/>
        </p:nvSpPr>
        <p:spPr>
          <a:xfrm>
            <a:off x="7215732" y="5473385"/>
            <a:ext cx="739311" cy="523220"/>
          </a:xfrm>
          <a:prstGeom prst="rect">
            <a:avLst/>
          </a:prstGeom>
          <a:noFill/>
        </p:spPr>
        <p:txBody>
          <a:bodyPr wrap="square" rtlCol="0">
            <a:spAutoFit/>
          </a:bodyPr>
          <a:lstStyle/>
          <a:p>
            <a:pPr algn="ctr"/>
            <a:r>
              <a:rPr lang="cs-CZ" sz="2800" b="1" dirty="0" smtClean="0"/>
              <a:t>10</a:t>
            </a:r>
            <a:endParaRPr lang="cs-CZ" sz="2800" b="1" dirty="0"/>
          </a:p>
        </p:txBody>
      </p:sp>
      <p:sp>
        <p:nvSpPr>
          <p:cNvPr id="67" name="TextovéPole 66"/>
          <p:cNvSpPr txBox="1"/>
          <p:nvPr/>
        </p:nvSpPr>
        <p:spPr>
          <a:xfrm>
            <a:off x="5431424" y="4174233"/>
            <a:ext cx="325195" cy="523220"/>
          </a:xfrm>
          <a:prstGeom prst="rect">
            <a:avLst/>
          </a:prstGeom>
          <a:noFill/>
        </p:spPr>
        <p:txBody>
          <a:bodyPr wrap="square" rtlCol="0">
            <a:spAutoFit/>
          </a:bodyPr>
          <a:lstStyle/>
          <a:p>
            <a:pPr algn="ctr"/>
            <a:r>
              <a:rPr lang="cs-CZ" sz="2800" b="1" dirty="0"/>
              <a:t>L</a:t>
            </a:r>
          </a:p>
        </p:txBody>
      </p:sp>
    </p:spTree>
    <p:extLst>
      <p:ext uri="{BB962C8B-B14F-4D97-AF65-F5344CB8AC3E}">
        <p14:creationId xmlns:p14="http://schemas.microsoft.com/office/powerpoint/2010/main" xmlns="" val="4126677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b="1" dirty="0" smtClean="0">
                <a:solidFill>
                  <a:schemeClr val="accent4">
                    <a:lumMod val="75000"/>
                  </a:schemeClr>
                </a:solidFill>
              </a:rPr>
              <a:t>ŘEŠENÍ TAJENKY</a:t>
            </a:r>
            <a:r>
              <a:rPr lang="cs-CZ" dirty="0" smtClean="0">
                <a:solidFill>
                  <a:schemeClr val="accent4">
                    <a:lumMod val="75000"/>
                  </a:schemeClr>
                </a:solidFill>
              </a:rPr>
              <a:t>:</a:t>
            </a:r>
            <a:endParaRPr lang="cs-CZ" dirty="0">
              <a:solidFill>
                <a:schemeClr val="accent4">
                  <a:lumMod val="75000"/>
                </a:schemeClr>
              </a:solidFill>
            </a:endParaRPr>
          </a:p>
        </p:txBody>
      </p:sp>
      <p:sp>
        <p:nvSpPr>
          <p:cNvPr id="3" name="Zástupný symbol pro obsah 2"/>
          <p:cNvSpPr>
            <a:spLocks noGrp="1"/>
          </p:cNvSpPr>
          <p:nvPr>
            <p:ph idx="1"/>
          </p:nvPr>
        </p:nvSpPr>
        <p:spPr>
          <a:xfrm>
            <a:off x="548456" y="1653732"/>
            <a:ext cx="8229600" cy="4525963"/>
          </a:xfrm>
        </p:spPr>
        <p:txBody>
          <a:bodyPr/>
          <a:lstStyle/>
          <a:p>
            <a:pPr marL="2286000" lvl="5" indent="0">
              <a:buNone/>
            </a:pPr>
            <a:endParaRPr lang="cs-CZ" dirty="0" smtClean="0"/>
          </a:p>
        </p:txBody>
      </p:sp>
      <p:sp>
        <p:nvSpPr>
          <p:cNvPr id="34" name="Šestiúhelník 33"/>
          <p:cNvSpPr/>
          <p:nvPr/>
        </p:nvSpPr>
        <p:spPr>
          <a:xfrm rot="16200000">
            <a:off x="5285246" y="4163778"/>
            <a:ext cx="617552" cy="54057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Šestiúhelník 34"/>
          <p:cNvSpPr/>
          <p:nvPr/>
        </p:nvSpPr>
        <p:spPr>
          <a:xfrm rot="16200000">
            <a:off x="5825816" y="4163777"/>
            <a:ext cx="617552" cy="540570"/>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Šestiúhelník 35"/>
          <p:cNvSpPr/>
          <p:nvPr/>
        </p:nvSpPr>
        <p:spPr>
          <a:xfrm rot="16200000">
            <a:off x="6366386" y="4163776"/>
            <a:ext cx="617552" cy="540570"/>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Šestiúhelník 36"/>
          <p:cNvSpPr/>
          <p:nvPr/>
        </p:nvSpPr>
        <p:spPr>
          <a:xfrm rot="16200000">
            <a:off x="6906956" y="4171099"/>
            <a:ext cx="617552" cy="540570"/>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estiúhelník 37"/>
          <p:cNvSpPr/>
          <p:nvPr/>
        </p:nvSpPr>
        <p:spPr>
          <a:xfrm rot="16200000">
            <a:off x="7447526" y="4171099"/>
            <a:ext cx="617552" cy="540570"/>
          </a:xfrm>
          <a:prstGeom prst="hexag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estiúhelník 38"/>
          <p:cNvSpPr/>
          <p:nvPr/>
        </p:nvSpPr>
        <p:spPr>
          <a:xfrm rot="16200000">
            <a:off x="7284928" y="5499065"/>
            <a:ext cx="617552" cy="540570"/>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estiúhelník 39"/>
          <p:cNvSpPr/>
          <p:nvPr/>
        </p:nvSpPr>
        <p:spPr>
          <a:xfrm rot="16200000">
            <a:off x="6729513" y="5483712"/>
            <a:ext cx="617552" cy="540570"/>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estiúhelník 40"/>
          <p:cNvSpPr/>
          <p:nvPr/>
        </p:nvSpPr>
        <p:spPr>
          <a:xfrm rot="16200000">
            <a:off x="6188943" y="5483713"/>
            <a:ext cx="617552" cy="540570"/>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estiúhelník 41"/>
          <p:cNvSpPr/>
          <p:nvPr/>
        </p:nvSpPr>
        <p:spPr>
          <a:xfrm rot="16200000">
            <a:off x="5648373" y="5489615"/>
            <a:ext cx="617552" cy="540570"/>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Šestiúhelník 42"/>
          <p:cNvSpPr/>
          <p:nvPr/>
        </p:nvSpPr>
        <p:spPr>
          <a:xfrm rot="16200000">
            <a:off x="5107803" y="5491420"/>
            <a:ext cx="617552" cy="540570"/>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Šestiúhelník 43"/>
          <p:cNvSpPr/>
          <p:nvPr/>
        </p:nvSpPr>
        <p:spPr>
          <a:xfrm rot="16200000">
            <a:off x="4571261" y="5505114"/>
            <a:ext cx="617552" cy="54057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Šipka dolů 55"/>
          <p:cNvSpPr/>
          <p:nvPr/>
        </p:nvSpPr>
        <p:spPr>
          <a:xfrm>
            <a:off x="6459787" y="1253023"/>
            <a:ext cx="298425" cy="23451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5949517" y="4179773"/>
            <a:ext cx="325195" cy="523220"/>
          </a:xfrm>
          <a:prstGeom prst="rect">
            <a:avLst/>
          </a:prstGeom>
          <a:noFill/>
        </p:spPr>
        <p:txBody>
          <a:bodyPr wrap="square" rtlCol="0">
            <a:spAutoFit/>
          </a:bodyPr>
          <a:lstStyle/>
          <a:p>
            <a:pPr algn="ctr"/>
            <a:r>
              <a:rPr lang="cs-CZ" sz="2800" b="1" dirty="0"/>
              <a:t>O</a:t>
            </a:r>
          </a:p>
        </p:txBody>
      </p:sp>
      <p:sp>
        <p:nvSpPr>
          <p:cNvPr id="58" name="TextovéPole 57"/>
          <p:cNvSpPr txBox="1"/>
          <p:nvPr/>
        </p:nvSpPr>
        <p:spPr>
          <a:xfrm>
            <a:off x="4717440" y="5500095"/>
            <a:ext cx="325195" cy="523220"/>
          </a:xfrm>
          <a:prstGeom prst="rect">
            <a:avLst/>
          </a:prstGeom>
          <a:noFill/>
        </p:spPr>
        <p:txBody>
          <a:bodyPr wrap="square" rtlCol="0">
            <a:spAutoFit/>
          </a:bodyPr>
          <a:lstStyle/>
          <a:p>
            <a:pPr algn="ctr"/>
            <a:r>
              <a:rPr lang="cs-CZ" sz="2800" b="1" dirty="0" smtClean="0"/>
              <a:t>F</a:t>
            </a:r>
            <a:endParaRPr lang="cs-CZ" sz="2800" b="1" dirty="0"/>
          </a:p>
        </p:txBody>
      </p:sp>
      <p:sp>
        <p:nvSpPr>
          <p:cNvPr id="59" name="TextovéPole 58"/>
          <p:cNvSpPr txBox="1"/>
          <p:nvPr/>
        </p:nvSpPr>
        <p:spPr>
          <a:xfrm>
            <a:off x="6512564" y="4179773"/>
            <a:ext cx="325195" cy="523220"/>
          </a:xfrm>
          <a:prstGeom prst="rect">
            <a:avLst/>
          </a:prstGeom>
          <a:noFill/>
        </p:spPr>
        <p:txBody>
          <a:bodyPr wrap="square" rtlCol="0">
            <a:spAutoFit/>
          </a:bodyPr>
          <a:lstStyle/>
          <a:p>
            <a:pPr algn="ctr"/>
            <a:r>
              <a:rPr lang="cs-CZ" sz="2800" b="1" dirty="0" smtClean="0"/>
              <a:t>U</a:t>
            </a:r>
            <a:endParaRPr lang="cs-CZ" sz="2800" b="1" dirty="0"/>
          </a:p>
        </p:txBody>
      </p:sp>
      <p:sp>
        <p:nvSpPr>
          <p:cNvPr id="60" name="TextovéPole 59"/>
          <p:cNvSpPr txBox="1"/>
          <p:nvPr/>
        </p:nvSpPr>
        <p:spPr>
          <a:xfrm>
            <a:off x="7053134" y="4181299"/>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1" name="TextovéPole 60"/>
          <p:cNvSpPr txBox="1"/>
          <p:nvPr/>
        </p:nvSpPr>
        <p:spPr>
          <a:xfrm>
            <a:off x="7593704" y="4212558"/>
            <a:ext cx="325195" cy="523220"/>
          </a:xfrm>
          <a:prstGeom prst="rect">
            <a:avLst/>
          </a:prstGeom>
          <a:noFill/>
        </p:spPr>
        <p:txBody>
          <a:bodyPr wrap="square" rtlCol="0">
            <a:spAutoFit/>
          </a:bodyPr>
          <a:lstStyle/>
          <a:p>
            <a:pPr algn="ctr"/>
            <a:r>
              <a:rPr lang="cs-CZ" sz="2800" b="1" dirty="0"/>
              <a:t>S</a:t>
            </a:r>
          </a:p>
        </p:txBody>
      </p:sp>
      <p:sp>
        <p:nvSpPr>
          <p:cNvPr id="62" name="TextovéPole 61"/>
          <p:cNvSpPr txBox="1"/>
          <p:nvPr/>
        </p:nvSpPr>
        <p:spPr>
          <a:xfrm>
            <a:off x="5247093" y="5513788"/>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3" name="TextovéPole 62"/>
          <p:cNvSpPr txBox="1"/>
          <p:nvPr/>
        </p:nvSpPr>
        <p:spPr>
          <a:xfrm>
            <a:off x="5794551" y="5522794"/>
            <a:ext cx="325195" cy="523220"/>
          </a:xfrm>
          <a:prstGeom prst="rect">
            <a:avLst/>
          </a:prstGeom>
          <a:noFill/>
        </p:spPr>
        <p:txBody>
          <a:bodyPr wrap="square" rtlCol="0">
            <a:spAutoFit/>
          </a:bodyPr>
          <a:lstStyle/>
          <a:p>
            <a:pPr algn="ctr"/>
            <a:r>
              <a:rPr lang="cs-CZ" sz="2800" b="1" dirty="0" smtClean="0"/>
              <a:t>Z</a:t>
            </a:r>
            <a:endParaRPr lang="cs-CZ" sz="2800" b="1" dirty="0"/>
          </a:p>
        </p:txBody>
      </p:sp>
      <p:sp>
        <p:nvSpPr>
          <p:cNvPr id="64" name="TextovéPole 63"/>
          <p:cNvSpPr txBox="1"/>
          <p:nvPr/>
        </p:nvSpPr>
        <p:spPr>
          <a:xfrm>
            <a:off x="6318089" y="5492387"/>
            <a:ext cx="325195" cy="523220"/>
          </a:xfrm>
          <a:prstGeom prst="rect">
            <a:avLst/>
          </a:prstGeom>
          <a:noFill/>
        </p:spPr>
        <p:txBody>
          <a:bodyPr wrap="square" rtlCol="0">
            <a:spAutoFit/>
          </a:bodyPr>
          <a:lstStyle/>
          <a:p>
            <a:pPr algn="ctr"/>
            <a:r>
              <a:rPr lang="cs-CZ" sz="2800" b="1" dirty="0" smtClean="0"/>
              <a:t>E</a:t>
            </a:r>
            <a:endParaRPr lang="cs-CZ" sz="2800" b="1" dirty="0"/>
          </a:p>
        </p:txBody>
      </p:sp>
      <p:sp>
        <p:nvSpPr>
          <p:cNvPr id="65" name="TextovéPole 64"/>
          <p:cNvSpPr txBox="1"/>
          <p:nvPr/>
        </p:nvSpPr>
        <p:spPr>
          <a:xfrm>
            <a:off x="6875691" y="5513788"/>
            <a:ext cx="325195" cy="523220"/>
          </a:xfrm>
          <a:prstGeom prst="rect">
            <a:avLst/>
          </a:prstGeom>
          <a:noFill/>
        </p:spPr>
        <p:txBody>
          <a:bodyPr wrap="square" rtlCol="0">
            <a:spAutoFit/>
          </a:bodyPr>
          <a:lstStyle/>
          <a:p>
            <a:pPr algn="ctr"/>
            <a:r>
              <a:rPr lang="cs-CZ" sz="2800" b="1" dirty="0" smtClean="0"/>
              <a:t>A</a:t>
            </a:r>
            <a:endParaRPr lang="cs-CZ" sz="2800" b="1" dirty="0"/>
          </a:p>
        </p:txBody>
      </p:sp>
      <p:sp>
        <p:nvSpPr>
          <p:cNvPr id="66" name="TextovéPole 65"/>
          <p:cNvSpPr txBox="1"/>
          <p:nvPr/>
        </p:nvSpPr>
        <p:spPr>
          <a:xfrm>
            <a:off x="7215732" y="5473385"/>
            <a:ext cx="739311" cy="523220"/>
          </a:xfrm>
          <a:prstGeom prst="rect">
            <a:avLst/>
          </a:prstGeom>
          <a:noFill/>
        </p:spPr>
        <p:txBody>
          <a:bodyPr wrap="square" rtlCol="0">
            <a:spAutoFit/>
          </a:bodyPr>
          <a:lstStyle/>
          <a:p>
            <a:pPr algn="ctr"/>
            <a:r>
              <a:rPr lang="cs-CZ" sz="2800" b="1" dirty="0" smtClean="0"/>
              <a:t>U</a:t>
            </a:r>
            <a:endParaRPr lang="cs-CZ" sz="2800" b="1" dirty="0"/>
          </a:p>
        </p:txBody>
      </p:sp>
      <p:sp>
        <p:nvSpPr>
          <p:cNvPr id="67" name="TextovéPole 66"/>
          <p:cNvSpPr txBox="1"/>
          <p:nvPr/>
        </p:nvSpPr>
        <p:spPr>
          <a:xfrm>
            <a:off x="5431424" y="4174233"/>
            <a:ext cx="325195" cy="523220"/>
          </a:xfrm>
          <a:prstGeom prst="rect">
            <a:avLst/>
          </a:prstGeom>
          <a:noFill/>
        </p:spPr>
        <p:txBody>
          <a:bodyPr wrap="square" rtlCol="0">
            <a:spAutoFit/>
          </a:bodyPr>
          <a:lstStyle/>
          <a:p>
            <a:pPr algn="ctr"/>
            <a:r>
              <a:rPr lang="cs-CZ" sz="2800" b="1" dirty="0"/>
              <a:t>L</a:t>
            </a:r>
          </a:p>
        </p:txBody>
      </p:sp>
    </p:spTree>
    <p:extLst>
      <p:ext uri="{BB962C8B-B14F-4D97-AF65-F5344CB8AC3E}">
        <p14:creationId xmlns:p14="http://schemas.microsoft.com/office/powerpoint/2010/main" xmlns="" val="309110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circle(in)">
                                      <p:cBhvr>
                                        <p:cTn id="7" dur="1250"/>
                                        <p:tgtEl>
                                          <p:spTgt spid="56"/>
                                        </p:tgtEl>
                                      </p:cBhvr>
                                    </p:animEffect>
                                  </p:childTnLst>
                                </p:cTn>
                              </p:par>
                            </p:childTnLst>
                          </p:cTn>
                        </p:par>
                        <p:par>
                          <p:cTn id="8" fill="hold">
                            <p:stCondLst>
                              <p:cond delay="1250"/>
                            </p:stCondLst>
                            <p:childTnLst>
                              <p:par>
                                <p:cTn id="9" presetID="6" presetClass="entr" presetSubtype="16" fill="hold" grpId="0" nodeType="afterEffect">
                                  <p:stCondLst>
                                    <p:cond delay="0"/>
                                  </p:stCondLst>
                                  <p:childTnLst>
                                    <p:set>
                                      <p:cBhvr>
                                        <p:cTn id="10" dur="1" fill="hold">
                                          <p:stCondLst>
                                            <p:cond delay="0"/>
                                          </p:stCondLst>
                                        </p:cTn>
                                        <p:tgtEl>
                                          <p:spTgt spid="67"/>
                                        </p:tgtEl>
                                        <p:attrNameLst>
                                          <p:attrName>style.visibility</p:attrName>
                                        </p:attrNameLst>
                                      </p:cBhvr>
                                      <p:to>
                                        <p:strVal val="visible"/>
                                      </p:to>
                                    </p:set>
                                    <p:animEffect transition="in" filter="circle(in)">
                                      <p:cBhvr>
                                        <p:cTn id="11" dur="1250"/>
                                        <p:tgtEl>
                                          <p:spTgt spid="67"/>
                                        </p:tgtEl>
                                      </p:cBhvr>
                                    </p:animEffect>
                                  </p:childTnLst>
                                </p:cTn>
                              </p:par>
                              <p:par>
                                <p:cTn id="12" presetID="6" presetClass="entr" presetSubtype="16" fill="hold" grpId="0" nodeType="withEffect">
                                  <p:stCondLst>
                                    <p:cond delay="0"/>
                                  </p:stCondLst>
                                  <p:childTnLst>
                                    <p:set>
                                      <p:cBhvr>
                                        <p:cTn id="13" dur="1" fill="hold">
                                          <p:stCondLst>
                                            <p:cond delay="0"/>
                                          </p:stCondLst>
                                        </p:cTn>
                                        <p:tgtEl>
                                          <p:spTgt spid="57"/>
                                        </p:tgtEl>
                                        <p:attrNameLst>
                                          <p:attrName>style.visibility</p:attrName>
                                        </p:attrNameLst>
                                      </p:cBhvr>
                                      <p:to>
                                        <p:strVal val="visible"/>
                                      </p:to>
                                    </p:set>
                                    <p:animEffect transition="in" filter="circle(in)">
                                      <p:cBhvr>
                                        <p:cTn id="14" dur="1250"/>
                                        <p:tgtEl>
                                          <p:spTgt spid="57"/>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59"/>
                                        </p:tgtEl>
                                        <p:attrNameLst>
                                          <p:attrName>style.visibility</p:attrName>
                                        </p:attrNameLst>
                                      </p:cBhvr>
                                      <p:to>
                                        <p:strVal val="visible"/>
                                      </p:to>
                                    </p:set>
                                    <p:animEffect transition="in" filter="circle(in)">
                                      <p:cBhvr>
                                        <p:cTn id="17" dur="1250"/>
                                        <p:tgtEl>
                                          <p:spTgt spid="59"/>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60"/>
                                        </p:tgtEl>
                                        <p:attrNameLst>
                                          <p:attrName>style.visibility</p:attrName>
                                        </p:attrNameLst>
                                      </p:cBhvr>
                                      <p:to>
                                        <p:strVal val="visible"/>
                                      </p:to>
                                    </p:set>
                                    <p:animEffect transition="in" filter="circle(in)">
                                      <p:cBhvr>
                                        <p:cTn id="20" dur="1250"/>
                                        <p:tgtEl>
                                          <p:spTgt spid="60"/>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61"/>
                                        </p:tgtEl>
                                        <p:attrNameLst>
                                          <p:attrName>style.visibility</p:attrName>
                                        </p:attrNameLst>
                                      </p:cBhvr>
                                      <p:to>
                                        <p:strVal val="visible"/>
                                      </p:to>
                                    </p:set>
                                    <p:animEffect transition="in" filter="circle(in)">
                                      <p:cBhvr>
                                        <p:cTn id="23" dur="1250"/>
                                        <p:tgtEl>
                                          <p:spTgt spid="61"/>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58"/>
                                        </p:tgtEl>
                                        <p:attrNameLst>
                                          <p:attrName>style.visibility</p:attrName>
                                        </p:attrNameLst>
                                      </p:cBhvr>
                                      <p:to>
                                        <p:strVal val="visible"/>
                                      </p:to>
                                    </p:set>
                                    <p:animEffect transition="in" filter="circle(in)">
                                      <p:cBhvr>
                                        <p:cTn id="26" dur="1500"/>
                                        <p:tgtEl>
                                          <p:spTgt spid="58"/>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62"/>
                                        </p:tgtEl>
                                        <p:attrNameLst>
                                          <p:attrName>style.visibility</p:attrName>
                                        </p:attrNameLst>
                                      </p:cBhvr>
                                      <p:to>
                                        <p:strVal val="visible"/>
                                      </p:to>
                                    </p:set>
                                    <p:animEffect transition="in" filter="circle(in)">
                                      <p:cBhvr>
                                        <p:cTn id="29" dur="1500"/>
                                        <p:tgtEl>
                                          <p:spTgt spid="62"/>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63"/>
                                        </p:tgtEl>
                                        <p:attrNameLst>
                                          <p:attrName>style.visibility</p:attrName>
                                        </p:attrNameLst>
                                      </p:cBhvr>
                                      <p:to>
                                        <p:strVal val="visible"/>
                                      </p:to>
                                    </p:set>
                                    <p:animEffect transition="in" filter="circle(in)">
                                      <p:cBhvr>
                                        <p:cTn id="32" dur="1500"/>
                                        <p:tgtEl>
                                          <p:spTgt spid="63"/>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64"/>
                                        </p:tgtEl>
                                        <p:attrNameLst>
                                          <p:attrName>style.visibility</p:attrName>
                                        </p:attrNameLst>
                                      </p:cBhvr>
                                      <p:to>
                                        <p:strVal val="visible"/>
                                      </p:to>
                                    </p:set>
                                    <p:animEffect transition="in" filter="circle(in)">
                                      <p:cBhvr>
                                        <p:cTn id="35" dur="1500"/>
                                        <p:tgtEl>
                                          <p:spTgt spid="64"/>
                                        </p:tgtEl>
                                      </p:cBhvr>
                                    </p:animEffect>
                                  </p:childTnLst>
                                </p:cTn>
                              </p:par>
                              <p:par>
                                <p:cTn id="36" presetID="6" presetClass="entr" presetSubtype="16" fill="hold" nodeType="withEffect">
                                  <p:stCondLst>
                                    <p:cond delay="0"/>
                                  </p:stCondLst>
                                  <p:childTnLst>
                                    <p:set>
                                      <p:cBhvr>
                                        <p:cTn id="37" dur="1" fill="hold">
                                          <p:stCondLst>
                                            <p:cond delay="0"/>
                                          </p:stCondLst>
                                        </p:cTn>
                                        <p:tgtEl>
                                          <p:spTgt spid="65">
                                            <p:txEl>
                                              <p:pRg st="0" end="0"/>
                                            </p:txEl>
                                          </p:spTgt>
                                        </p:tgtEl>
                                        <p:attrNameLst>
                                          <p:attrName>style.visibility</p:attrName>
                                        </p:attrNameLst>
                                      </p:cBhvr>
                                      <p:to>
                                        <p:strVal val="visible"/>
                                      </p:to>
                                    </p:set>
                                    <p:animEffect transition="in" filter="circle(in)">
                                      <p:cBhvr>
                                        <p:cTn id="38" dur="1500"/>
                                        <p:tgtEl>
                                          <p:spTgt spid="65">
                                            <p:txEl>
                                              <p:pRg st="0" end="0"/>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66"/>
                                        </p:tgtEl>
                                        <p:attrNameLst>
                                          <p:attrName>style.visibility</p:attrName>
                                        </p:attrNameLst>
                                      </p:cBhvr>
                                      <p:to>
                                        <p:strVal val="visible"/>
                                      </p:to>
                                    </p:set>
                                    <p:animEffect transition="in" filter="circle(in)">
                                      <p:cBhvr>
                                        <p:cTn id="41" dur="1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animBg="1"/>
      <p:bldP spid="57" grpId="0"/>
      <p:bldP spid="58" grpId="0"/>
      <p:bldP spid="59" grpId="0"/>
      <p:bldP spid="60" grpId="0"/>
      <p:bldP spid="61" grpId="0"/>
      <p:bldP spid="62" grpId="0"/>
      <p:bldP spid="63" grpId="0"/>
      <p:bldP spid="64" grpId="0"/>
      <p:bldP spid="66" grpId="0"/>
      <p:bldP spid="6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b="1" dirty="0" smtClean="0">
                <a:solidFill>
                  <a:schemeClr val="accent4">
                    <a:lumMod val="75000"/>
                  </a:schemeClr>
                </a:solidFill>
              </a:rPr>
              <a:t>CO O NĚM VÍŠ?</a:t>
            </a:r>
            <a:endParaRPr lang="cs-CZ" dirty="0">
              <a:solidFill>
                <a:schemeClr val="accent4">
                  <a:lumMod val="75000"/>
                </a:schemeClr>
              </a:solidFill>
            </a:endParaRPr>
          </a:p>
        </p:txBody>
      </p:sp>
      <p:sp>
        <p:nvSpPr>
          <p:cNvPr id="3" name="Zástupný symbol pro obsah 2"/>
          <p:cNvSpPr>
            <a:spLocks noGrp="1"/>
          </p:cNvSpPr>
          <p:nvPr>
            <p:ph idx="1"/>
          </p:nvPr>
        </p:nvSpPr>
        <p:spPr>
          <a:xfrm>
            <a:off x="548456" y="1653732"/>
            <a:ext cx="8229600" cy="4525963"/>
          </a:xfrm>
        </p:spPr>
        <p:txBody>
          <a:bodyPr/>
          <a:lstStyle/>
          <a:p>
            <a:pPr marL="2286000" lvl="5" indent="0">
              <a:buNone/>
            </a:pPr>
            <a:endParaRPr lang="cs-CZ" dirty="0" smtClean="0"/>
          </a:p>
        </p:txBody>
      </p:sp>
      <p:sp>
        <p:nvSpPr>
          <p:cNvPr id="34" name="Šestiúhelník 33"/>
          <p:cNvSpPr/>
          <p:nvPr/>
        </p:nvSpPr>
        <p:spPr>
          <a:xfrm rot="16200000">
            <a:off x="5285246" y="4163778"/>
            <a:ext cx="617552" cy="54057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Šestiúhelník 34"/>
          <p:cNvSpPr/>
          <p:nvPr/>
        </p:nvSpPr>
        <p:spPr>
          <a:xfrm rot="16200000">
            <a:off x="5825816" y="4163777"/>
            <a:ext cx="617552" cy="540570"/>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Šestiúhelník 35"/>
          <p:cNvSpPr/>
          <p:nvPr/>
        </p:nvSpPr>
        <p:spPr>
          <a:xfrm rot="16200000">
            <a:off x="6366386" y="4163776"/>
            <a:ext cx="617552" cy="540570"/>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Šestiúhelník 36"/>
          <p:cNvSpPr/>
          <p:nvPr/>
        </p:nvSpPr>
        <p:spPr>
          <a:xfrm rot="16200000">
            <a:off x="6906956" y="4171099"/>
            <a:ext cx="617552" cy="540570"/>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estiúhelník 37"/>
          <p:cNvSpPr/>
          <p:nvPr/>
        </p:nvSpPr>
        <p:spPr>
          <a:xfrm rot="16200000">
            <a:off x="7447526" y="4171099"/>
            <a:ext cx="617552" cy="540570"/>
          </a:xfrm>
          <a:prstGeom prst="hexag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estiúhelník 38"/>
          <p:cNvSpPr/>
          <p:nvPr/>
        </p:nvSpPr>
        <p:spPr>
          <a:xfrm rot="16200000">
            <a:off x="7284928" y="5499065"/>
            <a:ext cx="617552" cy="540570"/>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estiúhelník 39"/>
          <p:cNvSpPr/>
          <p:nvPr/>
        </p:nvSpPr>
        <p:spPr>
          <a:xfrm rot="16200000">
            <a:off x="6729513" y="5483712"/>
            <a:ext cx="617552" cy="540570"/>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estiúhelník 40"/>
          <p:cNvSpPr/>
          <p:nvPr/>
        </p:nvSpPr>
        <p:spPr>
          <a:xfrm rot="16200000">
            <a:off x="6188943" y="5483713"/>
            <a:ext cx="617552" cy="540570"/>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estiúhelník 41"/>
          <p:cNvSpPr/>
          <p:nvPr/>
        </p:nvSpPr>
        <p:spPr>
          <a:xfrm rot="16200000">
            <a:off x="5648373" y="5489615"/>
            <a:ext cx="617552" cy="540570"/>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Šestiúhelník 42"/>
          <p:cNvSpPr/>
          <p:nvPr/>
        </p:nvSpPr>
        <p:spPr>
          <a:xfrm rot="16200000">
            <a:off x="5107803" y="5491420"/>
            <a:ext cx="617552" cy="540570"/>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Šestiúhelník 43"/>
          <p:cNvSpPr/>
          <p:nvPr/>
        </p:nvSpPr>
        <p:spPr>
          <a:xfrm rot="16200000">
            <a:off x="4571261" y="5505114"/>
            <a:ext cx="617552" cy="54057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Šipka dolů 55"/>
          <p:cNvSpPr/>
          <p:nvPr/>
        </p:nvSpPr>
        <p:spPr>
          <a:xfrm>
            <a:off x="6459787" y="1253023"/>
            <a:ext cx="298425" cy="23451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5949517" y="4179773"/>
            <a:ext cx="325195" cy="523220"/>
          </a:xfrm>
          <a:prstGeom prst="rect">
            <a:avLst/>
          </a:prstGeom>
          <a:noFill/>
        </p:spPr>
        <p:txBody>
          <a:bodyPr wrap="square" rtlCol="0">
            <a:spAutoFit/>
          </a:bodyPr>
          <a:lstStyle/>
          <a:p>
            <a:pPr algn="ctr"/>
            <a:r>
              <a:rPr lang="cs-CZ" sz="2800" b="1" dirty="0"/>
              <a:t>O</a:t>
            </a:r>
          </a:p>
        </p:txBody>
      </p:sp>
      <p:sp>
        <p:nvSpPr>
          <p:cNvPr id="58" name="TextovéPole 57"/>
          <p:cNvSpPr txBox="1"/>
          <p:nvPr/>
        </p:nvSpPr>
        <p:spPr>
          <a:xfrm>
            <a:off x="4717440" y="5500095"/>
            <a:ext cx="325195" cy="523220"/>
          </a:xfrm>
          <a:prstGeom prst="rect">
            <a:avLst/>
          </a:prstGeom>
          <a:noFill/>
        </p:spPr>
        <p:txBody>
          <a:bodyPr wrap="square" rtlCol="0">
            <a:spAutoFit/>
          </a:bodyPr>
          <a:lstStyle/>
          <a:p>
            <a:pPr algn="ctr"/>
            <a:r>
              <a:rPr lang="cs-CZ" sz="2800" b="1" dirty="0" smtClean="0"/>
              <a:t>F</a:t>
            </a:r>
            <a:endParaRPr lang="cs-CZ" sz="2800" b="1" dirty="0"/>
          </a:p>
        </p:txBody>
      </p:sp>
      <p:sp>
        <p:nvSpPr>
          <p:cNvPr id="59" name="TextovéPole 58"/>
          <p:cNvSpPr txBox="1"/>
          <p:nvPr/>
        </p:nvSpPr>
        <p:spPr>
          <a:xfrm>
            <a:off x="6512564" y="4179773"/>
            <a:ext cx="325195" cy="523220"/>
          </a:xfrm>
          <a:prstGeom prst="rect">
            <a:avLst/>
          </a:prstGeom>
          <a:noFill/>
        </p:spPr>
        <p:txBody>
          <a:bodyPr wrap="square" rtlCol="0">
            <a:spAutoFit/>
          </a:bodyPr>
          <a:lstStyle/>
          <a:p>
            <a:pPr algn="ctr"/>
            <a:r>
              <a:rPr lang="cs-CZ" sz="2800" b="1" dirty="0" smtClean="0"/>
              <a:t>U</a:t>
            </a:r>
            <a:endParaRPr lang="cs-CZ" sz="2800" b="1" dirty="0"/>
          </a:p>
        </p:txBody>
      </p:sp>
      <p:sp>
        <p:nvSpPr>
          <p:cNvPr id="60" name="TextovéPole 59"/>
          <p:cNvSpPr txBox="1"/>
          <p:nvPr/>
        </p:nvSpPr>
        <p:spPr>
          <a:xfrm>
            <a:off x="7053134" y="4181299"/>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1" name="TextovéPole 60"/>
          <p:cNvSpPr txBox="1"/>
          <p:nvPr/>
        </p:nvSpPr>
        <p:spPr>
          <a:xfrm>
            <a:off x="7593704" y="4212558"/>
            <a:ext cx="325195" cy="523220"/>
          </a:xfrm>
          <a:prstGeom prst="rect">
            <a:avLst/>
          </a:prstGeom>
          <a:noFill/>
        </p:spPr>
        <p:txBody>
          <a:bodyPr wrap="square" rtlCol="0">
            <a:spAutoFit/>
          </a:bodyPr>
          <a:lstStyle/>
          <a:p>
            <a:pPr algn="ctr"/>
            <a:r>
              <a:rPr lang="cs-CZ" sz="2800" b="1" dirty="0"/>
              <a:t>S</a:t>
            </a:r>
          </a:p>
        </p:txBody>
      </p:sp>
      <p:sp>
        <p:nvSpPr>
          <p:cNvPr id="62" name="TextovéPole 61"/>
          <p:cNvSpPr txBox="1"/>
          <p:nvPr/>
        </p:nvSpPr>
        <p:spPr>
          <a:xfrm>
            <a:off x="5247093" y="5513788"/>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3" name="TextovéPole 62"/>
          <p:cNvSpPr txBox="1"/>
          <p:nvPr/>
        </p:nvSpPr>
        <p:spPr>
          <a:xfrm>
            <a:off x="5794551" y="5522794"/>
            <a:ext cx="325195" cy="523220"/>
          </a:xfrm>
          <a:prstGeom prst="rect">
            <a:avLst/>
          </a:prstGeom>
          <a:noFill/>
        </p:spPr>
        <p:txBody>
          <a:bodyPr wrap="square" rtlCol="0">
            <a:spAutoFit/>
          </a:bodyPr>
          <a:lstStyle/>
          <a:p>
            <a:pPr algn="ctr"/>
            <a:r>
              <a:rPr lang="cs-CZ" sz="2800" b="1" dirty="0" smtClean="0"/>
              <a:t>Z</a:t>
            </a:r>
            <a:endParaRPr lang="cs-CZ" sz="2800" b="1" dirty="0"/>
          </a:p>
        </p:txBody>
      </p:sp>
      <p:sp>
        <p:nvSpPr>
          <p:cNvPr id="64" name="TextovéPole 63"/>
          <p:cNvSpPr txBox="1"/>
          <p:nvPr/>
        </p:nvSpPr>
        <p:spPr>
          <a:xfrm>
            <a:off x="6318089" y="5492387"/>
            <a:ext cx="325195" cy="523220"/>
          </a:xfrm>
          <a:prstGeom prst="rect">
            <a:avLst/>
          </a:prstGeom>
          <a:noFill/>
        </p:spPr>
        <p:txBody>
          <a:bodyPr wrap="square" rtlCol="0">
            <a:spAutoFit/>
          </a:bodyPr>
          <a:lstStyle/>
          <a:p>
            <a:pPr algn="ctr"/>
            <a:r>
              <a:rPr lang="cs-CZ" sz="2800" b="1" dirty="0" smtClean="0"/>
              <a:t>E</a:t>
            </a:r>
            <a:endParaRPr lang="cs-CZ" sz="2800" b="1" dirty="0"/>
          </a:p>
        </p:txBody>
      </p:sp>
      <p:sp>
        <p:nvSpPr>
          <p:cNvPr id="65" name="TextovéPole 64"/>
          <p:cNvSpPr txBox="1"/>
          <p:nvPr/>
        </p:nvSpPr>
        <p:spPr>
          <a:xfrm>
            <a:off x="6875691" y="5513788"/>
            <a:ext cx="325195" cy="523220"/>
          </a:xfrm>
          <a:prstGeom prst="rect">
            <a:avLst/>
          </a:prstGeom>
          <a:noFill/>
        </p:spPr>
        <p:txBody>
          <a:bodyPr wrap="square" rtlCol="0">
            <a:spAutoFit/>
          </a:bodyPr>
          <a:lstStyle/>
          <a:p>
            <a:pPr algn="ctr"/>
            <a:r>
              <a:rPr lang="cs-CZ" sz="2800" b="1" dirty="0" smtClean="0"/>
              <a:t>A</a:t>
            </a:r>
            <a:endParaRPr lang="cs-CZ" sz="2800" b="1" dirty="0"/>
          </a:p>
        </p:txBody>
      </p:sp>
      <p:sp>
        <p:nvSpPr>
          <p:cNvPr id="66" name="TextovéPole 65"/>
          <p:cNvSpPr txBox="1"/>
          <p:nvPr/>
        </p:nvSpPr>
        <p:spPr>
          <a:xfrm>
            <a:off x="7215732" y="5473385"/>
            <a:ext cx="739311" cy="523220"/>
          </a:xfrm>
          <a:prstGeom prst="rect">
            <a:avLst/>
          </a:prstGeom>
          <a:noFill/>
        </p:spPr>
        <p:txBody>
          <a:bodyPr wrap="square" rtlCol="0">
            <a:spAutoFit/>
          </a:bodyPr>
          <a:lstStyle/>
          <a:p>
            <a:pPr algn="ctr"/>
            <a:r>
              <a:rPr lang="cs-CZ" sz="2800" b="1" dirty="0" smtClean="0"/>
              <a:t>U</a:t>
            </a:r>
            <a:endParaRPr lang="cs-CZ" sz="2800" b="1" dirty="0"/>
          </a:p>
        </p:txBody>
      </p:sp>
      <p:sp>
        <p:nvSpPr>
          <p:cNvPr id="67" name="TextovéPole 66"/>
          <p:cNvSpPr txBox="1"/>
          <p:nvPr/>
        </p:nvSpPr>
        <p:spPr>
          <a:xfrm>
            <a:off x="5431424" y="4174233"/>
            <a:ext cx="325195" cy="523220"/>
          </a:xfrm>
          <a:prstGeom prst="rect">
            <a:avLst/>
          </a:prstGeom>
          <a:noFill/>
        </p:spPr>
        <p:txBody>
          <a:bodyPr wrap="square" rtlCol="0">
            <a:spAutoFit/>
          </a:bodyPr>
          <a:lstStyle/>
          <a:p>
            <a:pPr algn="ctr"/>
            <a:r>
              <a:rPr lang="cs-CZ" sz="2800" b="1" dirty="0"/>
              <a:t>L</a:t>
            </a:r>
          </a:p>
        </p:txBody>
      </p:sp>
    </p:spTree>
    <p:extLst>
      <p:ext uri="{BB962C8B-B14F-4D97-AF65-F5344CB8AC3E}">
        <p14:creationId xmlns:p14="http://schemas.microsoft.com/office/powerpoint/2010/main" xmlns="" val="347432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b="1" dirty="0" smtClean="0">
                <a:solidFill>
                  <a:schemeClr val="accent4">
                    <a:lumMod val="75000"/>
                  </a:schemeClr>
                </a:solidFill>
              </a:rPr>
              <a:t>CO O NĚM VÍŠ?</a:t>
            </a:r>
            <a:endParaRPr lang="cs-CZ" dirty="0">
              <a:solidFill>
                <a:schemeClr val="accent4">
                  <a:lumMod val="75000"/>
                </a:schemeClr>
              </a:solidFill>
            </a:endParaRPr>
          </a:p>
        </p:txBody>
      </p:sp>
      <p:sp>
        <p:nvSpPr>
          <p:cNvPr id="3" name="Zástupný symbol pro obsah 2"/>
          <p:cNvSpPr>
            <a:spLocks noGrp="1"/>
          </p:cNvSpPr>
          <p:nvPr>
            <p:ph idx="1"/>
          </p:nvPr>
        </p:nvSpPr>
        <p:spPr>
          <a:xfrm>
            <a:off x="548456" y="1653732"/>
            <a:ext cx="8229600" cy="4525963"/>
          </a:xfrm>
        </p:spPr>
        <p:txBody>
          <a:bodyPr/>
          <a:lstStyle/>
          <a:p>
            <a:pPr marL="114300" indent="0">
              <a:buNone/>
            </a:pPr>
            <a:r>
              <a:rPr lang="cs-CZ" dirty="0" smtClean="0"/>
              <a:t>Byl to francouzský fyzik, žil v 19. století.</a:t>
            </a:r>
          </a:p>
          <a:p>
            <a:pPr marL="114300" indent="0">
              <a:buNone/>
            </a:pPr>
            <a:r>
              <a:rPr lang="cs-CZ" dirty="0" smtClean="0"/>
              <a:t>Provedl 1. pozemské měření rychlosti světla.</a:t>
            </a:r>
          </a:p>
          <a:p>
            <a:pPr marL="114300" indent="0">
              <a:buNone/>
            </a:pPr>
            <a:r>
              <a:rPr lang="cs-CZ" dirty="0" smtClean="0"/>
              <a:t>Určil hodnotu c = 313 000 km/s (v roce 1849) .</a:t>
            </a:r>
          </a:p>
          <a:p>
            <a:pPr marL="114300" indent="0">
              <a:buNone/>
            </a:pPr>
            <a:endParaRPr lang="cs-CZ" dirty="0" smtClean="0"/>
          </a:p>
          <a:p>
            <a:pPr marL="114300" indent="0">
              <a:buNone/>
            </a:pPr>
            <a:endParaRPr lang="cs-CZ" dirty="0" smtClean="0"/>
          </a:p>
        </p:txBody>
      </p:sp>
      <p:sp>
        <p:nvSpPr>
          <p:cNvPr id="34" name="Šestiúhelník 33"/>
          <p:cNvSpPr/>
          <p:nvPr/>
        </p:nvSpPr>
        <p:spPr>
          <a:xfrm rot="16200000">
            <a:off x="5285246" y="4163778"/>
            <a:ext cx="617552" cy="54057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Šestiúhelník 34"/>
          <p:cNvSpPr/>
          <p:nvPr/>
        </p:nvSpPr>
        <p:spPr>
          <a:xfrm rot="16200000">
            <a:off x="5825816" y="4163777"/>
            <a:ext cx="617552" cy="540570"/>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Šestiúhelník 35"/>
          <p:cNvSpPr/>
          <p:nvPr/>
        </p:nvSpPr>
        <p:spPr>
          <a:xfrm rot="16200000">
            <a:off x="6366386" y="4163776"/>
            <a:ext cx="617552" cy="540570"/>
          </a:xfrm>
          <a:prstGeom prst="hexagon">
            <a:avLst/>
          </a:prstGeom>
          <a:solidFill>
            <a:srgbClr val="F8861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Šestiúhelník 36"/>
          <p:cNvSpPr/>
          <p:nvPr/>
        </p:nvSpPr>
        <p:spPr>
          <a:xfrm rot="16200000">
            <a:off x="6906956" y="4171099"/>
            <a:ext cx="617552" cy="540570"/>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Šestiúhelník 37"/>
          <p:cNvSpPr/>
          <p:nvPr/>
        </p:nvSpPr>
        <p:spPr>
          <a:xfrm rot="16200000">
            <a:off x="7447526" y="4171099"/>
            <a:ext cx="617552" cy="540570"/>
          </a:xfrm>
          <a:prstGeom prst="hexag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Šestiúhelník 38"/>
          <p:cNvSpPr/>
          <p:nvPr/>
        </p:nvSpPr>
        <p:spPr>
          <a:xfrm rot="16200000">
            <a:off x="7284928" y="5499065"/>
            <a:ext cx="617552" cy="540570"/>
          </a:xfrm>
          <a:prstGeom prst="hexagon">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Šestiúhelník 39"/>
          <p:cNvSpPr/>
          <p:nvPr/>
        </p:nvSpPr>
        <p:spPr>
          <a:xfrm rot="16200000">
            <a:off x="6729513" y="5483712"/>
            <a:ext cx="617552" cy="540570"/>
          </a:xfrm>
          <a:prstGeom prst="hexagon">
            <a:avLst/>
          </a:prstGeom>
          <a:solidFill>
            <a:srgbClr val="FF757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Šestiúhelník 40"/>
          <p:cNvSpPr/>
          <p:nvPr/>
        </p:nvSpPr>
        <p:spPr>
          <a:xfrm rot="16200000">
            <a:off x="6188943" y="5483713"/>
            <a:ext cx="617552" cy="540570"/>
          </a:xfrm>
          <a:prstGeom prst="hexagon">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Šestiúhelník 41"/>
          <p:cNvSpPr/>
          <p:nvPr/>
        </p:nvSpPr>
        <p:spPr>
          <a:xfrm rot="16200000">
            <a:off x="5648373" y="5489615"/>
            <a:ext cx="617552" cy="540570"/>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Šestiúhelník 42"/>
          <p:cNvSpPr/>
          <p:nvPr/>
        </p:nvSpPr>
        <p:spPr>
          <a:xfrm rot="16200000">
            <a:off x="5107803" y="5491420"/>
            <a:ext cx="617552" cy="540570"/>
          </a:xfrm>
          <a:prstGeom prst="hexagon">
            <a:avLst/>
          </a:prstGeom>
          <a:solidFill>
            <a:srgbClr val="33D8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Šestiúhelník 43"/>
          <p:cNvSpPr/>
          <p:nvPr/>
        </p:nvSpPr>
        <p:spPr>
          <a:xfrm rot="16200000">
            <a:off x="4571261" y="5505114"/>
            <a:ext cx="617552" cy="54057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5949517" y="4179773"/>
            <a:ext cx="325195" cy="523220"/>
          </a:xfrm>
          <a:prstGeom prst="rect">
            <a:avLst/>
          </a:prstGeom>
          <a:noFill/>
        </p:spPr>
        <p:txBody>
          <a:bodyPr wrap="square" rtlCol="0">
            <a:spAutoFit/>
          </a:bodyPr>
          <a:lstStyle/>
          <a:p>
            <a:pPr algn="ctr"/>
            <a:r>
              <a:rPr lang="cs-CZ" sz="2800" b="1" dirty="0"/>
              <a:t>O</a:t>
            </a:r>
          </a:p>
        </p:txBody>
      </p:sp>
      <p:sp>
        <p:nvSpPr>
          <p:cNvPr id="58" name="TextovéPole 57"/>
          <p:cNvSpPr txBox="1"/>
          <p:nvPr/>
        </p:nvSpPr>
        <p:spPr>
          <a:xfrm>
            <a:off x="4717440" y="5500095"/>
            <a:ext cx="325195" cy="523220"/>
          </a:xfrm>
          <a:prstGeom prst="rect">
            <a:avLst/>
          </a:prstGeom>
          <a:noFill/>
        </p:spPr>
        <p:txBody>
          <a:bodyPr wrap="square" rtlCol="0">
            <a:spAutoFit/>
          </a:bodyPr>
          <a:lstStyle/>
          <a:p>
            <a:pPr algn="ctr"/>
            <a:r>
              <a:rPr lang="cs-CZ" sz="2800" b="1" dirty="0" smtClean="0"/>
              <a:t>F</a:t>
            </a:r>
            <a:endParaRPr lang="cs-CZ" sz="2800" b="1" dirty="0"/>
          </a:p>
        </p:txBody>
      </p:sp>
      <p:sp>
        <p:nvSpPr>
          <p:cNvPr id="59" name="TextovéPole 58"/>
          <p:cNvSpPr txBox="1"/>
          <p:nvPr/>
        </p:nvSpPr>
        <p:spPr>
          <a:xfrm>
            <a:off x="6512564" y="4179773"/>
            <a:ext cx="325195" cy="523220"/>
          </a:xfrm>
          <a:prstGeom prst="rect">
            <a:avLst/>
          </a:prstGeom>
          <a:noFill/>
        </p:spPr>
        <p:txBody>
          <a:bodyPr wrap="square" rtlCol="0">
            <a:spAutoFit/>
          </a:bodyPr>
          <a:lstStyle/>
          <a:p>
            <a:pPr algn="ctr"/>
            <a:r>
              <a:rPr lang="cs-CZ" sz="2800" b="1" dirty="0" smtClean="0"/>
              <a:t>U</a:t>
            </a:r>
            <a:endParaRPr lang="cs-CZ" sz="2800" b="1" dirty="0"/>
          </a:p>
        </p:txBody>
      </p:sp>
      <p:sp>
        <p:nvSpPr>
          <p:cNvPr id="60" name="TextovéPole 59"/>
          <p:cNvSpPr txBox="1"/>
          <p:nvPr/>
        </p:nvSpPr>
        <p:spPr>
          <a:xfrm>
            <a:off x="7053134" y="4181299"/>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1" name="TextovéPole 60"/>
          <p:cNvSpPr txBox="1"/>
          <p:nvPr/>
        </p:nvSpPr>
        <p:spPr>
          <a:xfrm>
            <a:off x="7593704" y="4212558"/>
            <a:ext cx="325195" cy="523220"/>
          </a:xfrm>
          <a:prstGeom prst="rect">
            <a:avLst/>
          </a:prstGeom>
          <a:noFill/>
        </p:spPr>
        <p:txBody>
          <a:bodyPr wrap="square" rtlCol="0">
            <a:spAutoFit/>
          </a:bodyPr>
          <a:lstStyle/>
          <a:p>
            <a:pPr algn="ctr"/>
            <a:r>
              <a:rPr lang="cs-CZ" sz="2800" b="1" dirty="0"/>
              <a:t>S</a:t>
            </a:r>
          </a:p>
        </p:txBody>
      </p:sp>
      <p:sp>
        <p:nvSpPr>
          <p:cNvPr id="62" name="TextovéPole 61"/>
          <p:cNvSpPr txBox="1"/>
          <p:nvPr/>
        </p:nvSpPr>
        <p:spPr>
          <a:xfrm>
            <a:off x="5247093" y="5513788"/>
            <a:ext cx="325195" cy="523220"/>
          </a:xfrm>
          <a:prstGeom prst="rect">
            <a:avLst/>
          </a:prstGeom>
          <a:noFill/>
        </p:spPr>
        <p:txBody>
          <a:bodyPr wrap="square" rtlCol="0">
            <a:spAutoFit/>
          </a:bodyPr>
          <a:lstStyle/>
          <a:p>
            <a:pPr algn="ctr"/>
            <a:r>
              <a:rPr lang="cs-CZ" sz="2800" b="1" dirty="0" smtClean="0"/>
              <a:t>I</a:t>
            </a:r>
            <a:endParaRPr lang="cs-CZ" sz="2800" b="1" dirty="0"/>
          </a:p>
        </p:txBody>
      </p:sp>
      <p:sp>
        <p:nvSpPr>
          <p:cNvPr id="63" name="TextovéPole 62"/>
          <p:cNvSpPr txBox="1"/>
          <p:nvPr/>
        </p:nvSpPr>
        <p:spPr>
          <a:xfrm>
            <a:off x="5794551" y="5522794"/>
            <a:ext cx="325195" cy="523220"/>
          </a:xfrm>
          <a:prstGeom prst="rect">
            <a:avLst/>
          </a:prstGeom>
          <a:noFill/>
        </p:spPr>
        <p:txBody>
          <a:bodyPr wrap="square" rtlCol="0">
            <a:spAutoFit/>
          </a:bodyPr>
          <a:lstStyle/>
          <a:p>
            <a:pPr algn="ctr"/>
            <a:r>
              <a:rPr lang="cs-CZ" sz="2800" b="1" dirty="0" smtClean="0"/>
              <a:t>Z</a:t>
            </a:r>
            <a:endParaRPr lang="cs-CZ" sz="2800" b="1" dirty="0"/>
          </a:p>
        </p:txBody>
      </p:sp>
      <p:sp>
        <p:nvSpPr>
          <p:cNvPr id="64" name="TextovéPole 63"/>
          <p:cNvSpPr txBox="1"/>
          <p:nvPr/>
        </p:nvSpPr>
        <p:spPr>
          <a:xfrm>
            <a:off x="6318089" y="5492387"/>
            <a:ext cx="325195" cy="523220"/>
          </a:xfrm>
          <a:prstGeom prst="rect">
            <a:avLst/>
          </a:prstGeom>
          <a:noFill/>
        </p:spPr>
        <p:txBody>
          <a:bodyPr wrap="square" rtlCol="0">
            <a:spAutoFit/>
          </a:bodyPr>
          <a:lstStyle/>
          <a:p>
            <a:pPr algn="ctr"/>
            <a:r>
              <a:rPr lang="cs-CZ" sz="2800" b="1" dirty="0" smtClean="0"/>
              <a:t>E</a:t>
            </a:r>
            <a:endParaRPr lang="cs-CZ" sz="2800" b="1" dirty="0"/>
          </a:p>
        </p:txBody>
      </p:sp>
      <p:sp>
        <p:nvSpPr>
          <p:cNvPr id="65" name="TextovéPole 64"/>
          <p:cNvSpPr txBox="1"/>
          <p:nvPr/>
        </p:nvSpPr>
        <p:spPr>
          <a:xfrm>
            <a:off x="6875691" y="5513788"/>
            <a:ext cx="325195" cy="523220"/>
          </a:xfrm>
          <a:prstGeom prst="rect">
            <a:avLst/>
          </a:prstGeom>
          <a:noFill/>
        </p:spPr>
        <p:txBody>
          <a:bodyPr wrap="square" rtlCol="0">
            <a:spAutoFit/>
          </a:bodyPr>
          <a:lstStyle/>
          <a:p>
            <a:pPr algn="ctr"/>
            <a:r>
              <a:rPr lang="cs-CZ" sz="2800" b="1" dirty="0" smtClean="0"/>
              <a:t>A</a:t>
            </a:r>
            <a:endParaRPr lang="cs-CZ" sz="2800" b="1" dirty="0"/>
          </a:p>
        </p:txBody>
      </p:sp>
      <p:sp>
        <p:nvSpPr>
          <p:cNvPr id="66" name="TextovéPole 65"/>
          <p:cNvSpPr txBox="1"/>
          <p:nvPr/>
        </p:nvSpPr>
        <p:spPr>
          <a:xfrm>
            <a:off x="7215732" y="5473385"/>
            <a:ext cx="739311" cy="523220"/>
          </a:xfrm>
          <a:prstGeom prst="rect">
            <a:avLst/>
          </a:prstGeom>
          <a:noFill/>
        </p:spPr>
        <p:txBody>
          <a:bodyPr wrap="square" rtlCol="0">
            <a:spAutoFit/>
          </a:bodyPr>
          <a:lstStyle/>
          <a:p>
            <a:pPr algn="ctr"/>
            <a:r>
              <a:rPr lang="cs-CZ" sz="2800" b="1" dirty="0" smtClean="0"/>
              <a:t>U</a:t>
            </a:r>
            <a:endParaRPr lang="cs-CZ" sz="2800" b="1" dirty="0"/>
          </a:p>
        </p:txBody>
      </p:sp>
      <p:sp>
        <p:nvSpPr>
          <p:cNvPr id="67" name="TextovéPole 66"/>
          <p:cNvSpPr txBox="1"/>
          <p:nvPr/>
        </p:nvSpPr>
        <p:spPr>
          <a:xfrm>
            <a:off x="5431424" y="4174233"/>
            <a:ext cx="325195" cy="523220"/>
          </a:xfrm>
          <a:prstGeom prst="rect">
            <a:avLst/>
          </a:prstGeom>
          <a:noFill/>
        </p:spPr>
        <p:txBody>
          <a:bodyPr wrap="square" rtlCol="0">
            <a:spAutoFit/>
          </a:bodyPr>
          <a:lstStyle/>
          <a:p>
            <a:pPr algn="ctr"/>
            <a:r>
              <a:rPr lang="cs-CZ" sz="2800" b="1" dirty="0"/>
              <a:t>L</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31640" y="3516581"/>
            <a:ext cx="2664296" cy="313054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10104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REUTLINGER, Charles. </a:t>
            </a:r>
            <a:r>
              <a:rPr lang="cs-CZ" i="1" dirty="0" smtClean="0"/>
              <a:t>Wikipedia.org</a:t>
            </a:r>
            <a:r>
              <a:rPr lang="cs-CZ" dirty="0" smtClean="0"/>
              <a:t> [online]. [cit. 6.11.2013]. Dostupný na WWW: </a:t>
            </a:r>
            <a:r>
              <a:rPr lang="cs-CZ" dirty="0" smtClean="0">
                <a:hlinkClick r:id="rId2"/>
              </a:rPr>
              <a:t>http://upload.wikimedia.org/wikipedia/commons/5/5d/Hippolyte_Fizeau.jpg</a:t>
            </a:r>
            <a:endParaRPr lang="cs-CZ" dirty="0" smtClean="0"/>
          </a:p>
          <a:p>
            <a:r>
              <a:rPr lang="cs-CZ" dirty="0"/>
              <a:t>V</a:t>
            </a:r>
            <a:r>
              <a:rPr lang="cs-CZ" dirty="0" smtClean="0"/>
              <a:t>lastní práce autora</a:t>
            </a:r>
          </a:p>
          <a:p>
            <a:endParaRPr lang="cs-CZ" dirty="0"/>
          </a:p>
          <a:p>
            <a:endParaRPr lang="cs-CZ" dirty="0"/>
          </a:p>
        </p:txBody>
      </p:sp>
    </p:spTree>
    <p:extLst>
      <p:ext uri="{BB962C8B-B14F-4D97-AF65-F5344CB8AC3E}">
        <p14:creationId xmlns:p14="http://schemas.microsoft.com/office/powerpoint/2010/main" xmlns="" val="269337346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327</TotalTime>
  <Words>338</Words>
  <Application>Microsoft Office PowerPoint</Application>
  <PresentationFormat>Předvádění na obrazovce (4:3)</PresentationFormat>
  <Paragraphs>143</Paragraphs>
  <Slides>23</Slides>
  <Notes>6</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Motiv systému Office</vt:lpstr>
      <vt:lpstr>Snímek 1</vt:lpstr>
      <vt:lpstr>ZRCADLA - KVÍZ </vt:lpstr>
      <vt:lpstr>NÁVOD </vt:lpstr>
      <vt:lpstr>NÁVOD:</vt:lpstr>
      <vt:lpstr>NÁVOD:</vt:lpstr>
      <vt:lpstr>NÁVOD:</vt:lpstr>
      <vt:lpstr>NÁVOD:</vt:lpstr>
      <vt:lpstr>KVÍZ:   TAJENKA:</vt:lpstr>
      <vt:lpstr> ZRCADLA VYUŽÍVAJÍ PŘI ZOBRAZOVÁNÍ PŘEDMĚTŮ TENTO JEV:  A  ……..  LOM SVĚTLA  E ……..  OHYB SVĚTLA  I ……..  INTERFERENCI SVĚTLA  O ……..  ODRAZ SVĚTLA  U ……..  POLARIZACI SVĚTLA  PÍSMENO SPRÁVNÉ ODPOVĚDI ZAPIŠ DO TAJENKY DO ŽLUTÉHO POLE (Č.1) pro návrat ke kvízu klikni na šipku </vt:lpstr>
      <vt:lpstr>POLOMĚR KŘIVOSTI DUTÉHO ZRCADLA JE  54 cm. URČI JEHO OHNISKOVOU VZDÁLENOST.  A ..……  + 54 cm  E ……..  + 108 cm   I ……..  -  108 cm  O ……..  -  27 cm  U ……..  + 27 cm  PÍSMENO SPRÁVNÉ ODPOVĚDI ZAPIŠ DO TAJENKY DO ORANŽOVÉHO POLE (Č. 2) pro návrat ke kvízu klikni na šipku </vt:lpstr>
      <vt:lpstr> </vt:lpstr>
      <vt:lpstr>POKUD OBRAZ VZNIKÁ V PROSTORU PŘED ZRCADLÍCÍ PLOCHOU, JEDNÁ SE O OBRAZ:   S ……..  SKUTEČNÝ  Z ……..  ZDÁNLIVÝ  PÍSMENO SPRÁVNÉ ODPOVĚDI ZAPIŠ DO TAJENKY DO FIALOVÉHO POLE (Č. 4) pro návrat ke kvízu klikni na šipku </vt:lpstr>
      <vt:lpstr>JAKÝM PÍSMENEM SE OZNAČUJE VÝZNAČNÝ BOD DUTÉHO ZRCADLA, DO KTERÉHO SE ODRÁŽÍ VŠECHNY PAPRSKY DOPADAJÍCÍ NA DUTÉ ZRCADLO ROVNOBĚŽNĚ S OPTICKOU OSOU?  TOTO PÍSMENO NAPIŠ DO MODRÉHO POLE TAJENKY (Č. 5)   pro návrat ke kvízu klikni na šipku </vt:lpstr>
      <vt:lpstr>VLNOVÁ OPTIKA SE ZABÝVÁ JEVY:   OHYB SVĚTLA  POLARIZACE SVĚTLA  __ __ __ __ __ __ __ __ __ __ __ __ SVĚTLA  TOTO PÍSMENO NAPIŠ DO SVĚTLEMODRÉHO POLE TAJENKY (Č. 6)  pro návrat ke kvízu klikni na šipku </vt:lpstr>
      <vt:lpstr>OBRAZ, KTERÝ VYTVÁŘÍ ROVINNÉ A VYPUKLÉ ZRCADLO, JE VŽDY:   S …….  SKUTEČNÝ  Z …….  ZDÁNLIVÝ  N …….  NELZE JEDNOZNAČNĚ      ODPOVĚDĚT  PÍSMENO SPRÁVNÉ ODPOVĚDI ZAPIŠ DO TAJENKY DO ZELENÉHO POLE (Č. 7)  pro návrat ke kvízu klikni na šipku </vt:lpstr>
      <vt:lpstr>ZRCADLA PODLE TVARU DĚLÍME NA:    ROVINNÁ  KULOVÁ (DUTÁ, VYPUKLÁ)  PARABOLICKÁ  __  __  __  __  __  __  __  __  __  TOTO PÍSMENO NAPIŠ DO KHAKI POLE TAJENKY (Č. 8)  pro návrat ke kvízu klikni na šipku </vt:lpstr>
      <vt:lpstr>JAKÝM PÍSMENEM SE OZNAČUJE VZDÁLENOST PŘEDMĚTU OD ZRCADLA?    TOTO PÍSMENO NAPIŠ DO RŮŽOVÉHO POLE TAJENKY (Č. 9)   pro návrat ke kvízu klikni na šipku </vt:lpstr>
      <vt:lpstr>KULOVÉ ZRCADLO VYTVÁŘÍ SKUTEČNÝ ZMENŠENÝ OBRAZ. VYBER SPRÁVNOU ODPOVĚĎ:    A …  VYPUKLÉ ZRCADLO  E … DUTÉ ZRCADLO,  a &lt; f  I … DUTÉ ZRCADLO,  f &lt; a &lt; r  O … NIKDY NENASTANE  U … DUTÉ ZRCADLO,  a &gt; 2.f  PÍSMENO SPRÁVNÉ ODPOVĚDI ZAPIŠ DO TAJENKY DO ŠEDÉHO POLE (Č. 10) pro návrat ke kvízu klikni na šipku </vt:lpstr>
      <vt:lpstr>ŘEŠENÍ TAJENKY:</vt:lpstr>
      <vt:lpstr>ŘEŠENÍ TAJENKY:</vt:lpstr>
      <vt:lpstr>CO O NĚM VÍŠ?</vt:lpstr>
      <vt:lpstr>CO O NĚM VÍŠ?</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ZRCADLA KVÍZ</dc:title>
  <dc:creator>Iva Herrmannová</dc:creator>
  <cp:lastModifiedBy>Dum</cp:lastModifiedBy>
  <cp:revision>65</cp:revision>
  <dcterms:created xsi:type="dcterms:W3CDTF">2013-11-06T08:41:18Z</dcterms:created>
  <dcterms:modified xsi:type="dcterms:W3CDTF">2013-12-22T16:43:55Z</dcterms:modified>
</cp:coreProperties>
</file>