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colors6.xml" ContentType="application/vnd.openxmlformats-officedocument.drawingml.diagramColors+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colors4.xml" ContentType="application/vnd.openxmlformats-officedocument.drawingml.diagramColors+xml"/>
  <Override PartName="/ppt/diagrams/drawing5.xml" ContentType="application/vnd.ms-office.drawingml.diagramDrawing+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diagrams/quickStyle5.xml" ContentType="application/vnd.openxmlformats-officedocument.drawingml.diagramStyl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diagrams/drawing6.xml" ContentType="application/vnd.ms-office.drawingml.diagramDrawing+xml"/>
  <Override PartName="/ppt/slides/slide8.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diagrams/drawing4.xml" ContentType="application/vnd.ms-office.drawingml.diagramDrawing+xml"/>
  <Override PartName="/ppt/diagrams/quickStyle6.xml" ContentType="application/vnd.openxmlformats-officedocument.drawingml.diagramStyl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0"/>
  </p:notesMasterIdLst>
  <p:sldIdLst>
    <p:sldId id="285" r:id="rId2"/>
    <p:sldId id="256" r:id="rId3"/>
    <p:sldId id="257" r:id="rId4"/>
    <p:sldId id="258" r:id="rId5"/>
    <p:sldId id="259" r:id="rId6"/>
    <p:sldId id="264" r:id="rId7"/>
    <p:sldId id="260" r:id="rId8"/>
    <p:sldId id="261" r:id="rId9"/>
    <p:sldId id="262" r:id="rId10"/>
    <p:sldId id="283" r:id="rId11"/>
    <p:sldId id="263" r:id="rId12"/>
    <p:sldId id="266" r:id="rId13"/>
    <p:sldId id="268" r:id="rId14"/>
    <p:sldId id="267" r:id="rId15"/>
    <p:sldId id="269" r:id="rId16"/>
    <p:sldId id="270" r:id="rId17"/>
    <p:sldId id="271" r:id="rId18"/>
    <p:sldId id="273" r:id="rId19"/>
    <p:sldId id="274" r:id="rId20"/>
    <p:sldId id="272" r:id="rId21"/>
    <p:sldId id="275" r:id="rId22"/>
    <p:sldId id="280" r:id="rId23"/>
    <p:sldId id="277" r:id="rId24"/>
    <p:sldId id="278" r:id="rId25"/>
    <p:sldId id="279" r:id="rId26"/>
    <p:sldId id="276" r:id="rId27"/>
    <p:sldId id="281" r:id="rId28"/>
    <p:sldId id="282" r:id="rId29"/>
    <p:sldId id="286" r:id="rId30"/>
    <p:sldId id="287" r:id="rId31"/>
    <p:sldId id="292" r:id="rId32"/>
    <p:sldId id="293" r:id="rId33"/>
    <p:sldId id="288" r:id="rId34"/>
    <p:sldId id="289" r:id="rId35"/>
    <p:sldId id="290" r:id="rId36"/>
    <p:sldId id="291" r:id="rId37"/>
    <p:sldId id="294" r:id="rId38"/>
    <p:sldId id="284" r:id="rId3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C8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5226C6-1534-41B8-A42F-74AF0900DA51}"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cs-CZ"/>
        </a:p>
      </dgm:t>
    </dgm:pt>
    <dgm:pt modelId="{6F504F39-C4B5-4DBB-8B90-5A0FF9515CB7}">
      <dgm:prSet phldrT="[Text]"/>
      <dgm:spPr>
        <a:solidFill>
          <a:srgbClr val="FFFF00">
            <a:alpha val="51000"/>
          </a:srgbClr>
        </a:solidFill>
      </dgm:spPr>
      <dgm:t>
        <a:bodyPr/>
        <a:lstStyle/>
        <a:p>
          <a:r>
            <a:rPr lang="cs-CZ" b="1" dirty="0" smtClean="0">
              <a:solidFill>
                <a:schemeClr val="tx1"/>
              </a:solidFill>
            </a:rPr>
            <a:t>ČOČKY</a:t>
          </a:r>
          <a:endParaRPr lang="cs-CZ" b="1" dirty="0">
            <a:solidFill>
              <a:schemeClr val="tx1"/>
            </a:solidFill>
          </a:endParaRPr>
        </a:p>
      </dgm:t>
    </dgm:pt>
    <dgm:pt modelId="{DD93F6DF-3FD2-449B-AFB4-598D27E85B6C}" type="parTrans" cxnId="{9018E46F-5F2A-41AC-8646-26750B102CE1}">
      <dgm:prSet/>
      <dgm:spPr/>
      <dgm:t>
        <a:bodyPr/>
        <a:lstStyle/>
        <a:p>
          <a:endParaRPr lang="cs-CZ"/>
        </a:p>
      </dgm:t>
    </dgm:pt>
    <dgm:pt modelId="{86862C87-EA22-40F6-8735-0E96D880FB36}" type="sibTrans" cxnId="{9018E46F-5F2A-41AC-8646-26750B102CE1}">
      <dgm:prSet/>
      <dgm:spPr/>
      <dgm:t>
        <a:bodyPr/>
        <a:lstStyle/>
        <a:p>
          <a:endParaRPr lang="cs-CZ"/>
        </a:p>
      </dgm:t>
    </dgm:pt>
    <dgm:pt modelId="{AE140D09-7D53-4577-A34D-45747C23E7F1}">
      <dgm:prSet phldrT="[Text]"/>
      <dgm:spPr>
        <a:solidFill>
          <a:srgbClr val="FF7C80"/>
        </a:solidFill>
      </dgm:spPr>
      <dgm:t>
        <a:bodyPr/>
        <a:lstStyle/>
        <a:p>
          <a:r>
            <a:rPr lang="cs-CZ" b="1" dirty="0" smtClean="0">
              <a:solidFill>
                <a:srgbClr val="FF0000"/>
              </a:solidFill>
            </a:rPr>
            <a:t>SPOJKY</a:t>
          </a:r>
          <a:endParaRPr lang="cs-CZ" b="1" dirty="0">
            <a:solidFill>
              <a:srgbClr val="FF0000"/>
            </a:solidFill>
          </a:endParaRPr>
        </a:p>
      </dgm:t>
    </dgm:pt>
    <dgm:pt modelId="{D85443DB-C7B9-47FC-8AD7-E245B91D585B}" type="parTrans" cxnId="{1416979E-A11E-4BC5-85CF-6EEF9F8D274D}">
      <dgm:prSet/>
      <dgm:spPr/>
      <dgm:t>
        <a:bodyPr/>
        <a:lstStyle/>
        <a:p>
          <a:endParaRPr lang="cs-CZ"/>
        </a:p>
      </dgm:t>
    </dgm:pt>
    <dgm:pt modelId="{B6D42BB4-62CA-4468-92B7-C64D25E6FAB7}" type="sibTrans" cxnId="{1416979E-A11E-4BC5-85CF-6EEF9F8D274D}">
      <dgm:prSet/>
      <dgm:spPr/>
      <dgm:t>
        <a:bodyPr/>
        <a:lstStyle/>
        <a:p>
          <a:endParaRPr lang="cs-CZ"/>
        </a:p>
      </dgm:t>
    </dgm:pt>
    <dgm:pt modelId="{8131D124-3B8B-4C35-9AE5-8356EFBF68F5}">
      <dgm:prSet phldrT="[Text]"/>
      <dgm:spPr>
        <a:solidFill>
          <a:srgbClr val="92D050"/>
        </a:solidFill>
      </dgm:spPr>
      <dgm:t>
        <a:bodyPr/>
        <a:lstStyle/>
        <a:p>
          <a:r>
            <a:rPr lang="cs-CZ" b="1" dirty="0" smtClean="0">
              <a:solidFill>
                <a:schemeClr val="accent5">
                  <a:lumMod val="75000"/>
                </a:schemeClr>
              </a:solidFill>
            </a:rPr>
            <a:t>ROZPTYLKY</a:t>
          </a:r>
          <a:endParaRPr lang="cs-CZ" b="1" dirty="0">
            <a:solidFill>
              <a:schemeClr val="accent5">
                <a:lumMod val="75000"/>
              </a:schemeClr>
            </a:solidFill>
          </a:endParaRPr>
        </a:p>
      </dgm:t>
    </dgm:pt>
    <dgm:pt modelId="{BA41FC98-E4D0-4016-81EE-422B11DFF416}" type="parTrans" cxnId="{D360A3D2-600A-4212-9D75-102259D97353}">
      <dgm:prSet/>
      <dgm:spPr/>
      <dgm:t>
        <a:bodyPr/>
        <a:lstStyle/>
        <a:p>
          <a:endParaRPr lang="cs-CZ"/>
        </a:p>
      </dgm:t>
    </dgm:pt>
    <dgm:pt modelId="{D5DC28B0-0780-42A1-AEE4-6ABA5BD82746}" type="sibTrans" cxnId="{D360A3D2-600A-4212-9D75-102259D97353}">
      <dgm:prSet/>
      <dgm:spPr/>
      <dgm:t>
        <a:bodyPr/>
        <a:lstStyle/>
        <a:p>
          <a:endParaRPr lang="cs-CZ"/>
        </a:p>
      </dgm:t>
    </dgm:pt>
    <dgm:pt modelId="{58FF957D-E267-4F66-95F2-C24810EB775E}" type="pres">
      <dgm:prSet presAssocID="{CC5226C6-1534-41B8-A42F-74AF0900DA51}" presName="Name0" presStyleCnt="0">
        <dgm:presLayoutVars>
          <dgm:chPref val="1"/>
          <dgm:dir/>
          <dgm:animOne val="branch"/>
          <dgm:animLvl val="lvl"/>
          <dgm:resizeHandles val="exact"/>
        </dgm:presLayoutVars>
      </dgm:prSet>
      <dgm:spPr/>
      <dgm:t>
        <a:bodyPr/>
        <a:lstStyle/>
        <a:p>
          <a:endParaRPr lang="cs-CZ"/>
        </a:p>
      </dgm:t>
    </dgm:pt>
    <dgm:pt modelId="{F5549087-F278-4F91-8604-EBF7BB15EDDF}" type="pres">
      <dgm:prSet presAssocID="{6F504F39-C4B5-4DBB-8B90-5A0FF9515CB7}" presName="root1" presStyleCnt="0"/>
      <dgm:spPr/>
    </dgm:pt>
    <dgm:pt modelId="{5437EC50-93C7-460F-A6BF-D0F252D1EF75}" type="pres">
      <dgm:prSet presAssocID="{6F504F39-C4B5-4DBB-8B90-5A0FF9515CB7}" presName="LevelOneTextNode" presStyleLbl="node0" presStyleIdx="0" presStyleCnt="1">
        <dgm:presLayoutVars>
          <dgm:chPref val="3"/>
        </dgm:presLayoutVars>
      </dgm:prSet>
      <dgm:spPr/>
      <dgm:t>
        <a:bodyPr/>
        <a:lstStyle/>
        <a:p>
          <a:endParaRPr lang="cs-CZ"/>
        </a:p>
      </dgm:t>
    </dgm:pt>
    <dgm:pt modelId="{A185A378-60DA-4575-87AE-CEA26D690897}" type="pres">
      <dgm:prSet presAssocID="{6F504F39-C4B5-4DBB-8B90-5A0FF9515CB7}" presName="level2hierChild" presStyleCnt="0"/>
      <dgm:spPr/>
    </dgm:pt>
    <dgm:pt modelId="{31442C7F-73CC-4B51-9F85-0AB0E8C8C45E}" type="pres">
      <dgm:prSet presAssocID="{D85443DB-C7B9-47FC-8AD7-E245B91D585B}" presName="conn2-1" presStyleLbl="parChTrans1D2" presStyleIdx="0" presStyleCnt="2"/>
      <dgm:spPr/>
      <dgm:t>
        <a:bodyPr/>
        <a:lstStyle/>
        <a:p>
          <a:endParaRPr lang="cs-CZ"/>
        </a:p>
      </dgm:t>
    </dgm:pt>
    <dgm:pt modelId="{B82AB39E-658E-4AC7-AF15-D204BD9A1A87}" type="pres">
      <dgm:prSet presAssocID="{D85443DB-C7B9-47FC-8AD7-E245B91D585B}" presName="connTx" presStyleLbl="parChTrans1D2" presStyleIdx="0" presStyleCnt="2"/>
      <dgm:spPr/>
      <dgm:t>
        <a:bodyPr/>
        <a:lstStyle/>
        <a:p>
          <a:endParaRPr lang="cs-CZ"/>
        </a:p>
      </dgm:t>
    </dgm:pt>
    <dgm:pt modelId="{B214894C-A254-4046-854F-358D63A9BD92}" type="pres">
      <dgm:prSet presAssocID="{AE140D09-7D53-4577-A34D-45747C23E7F1}" presName="root2" presStyleCnt="0"/>
      <dgm:spPr/>
    </dgm:pt>
    <dgm:pt modelId="{614DC509-FCF4-4293-976F-1AABCA7147CA}" type="pres">
      <dgm:prSet presAssocID="{AE140D09-7D53-4577-A34D-45747C23E7F1}" presName="LevelTwoTextNode" presStyleLbl="node2" presStyleIdx="0" presStyleCnt="2" custScaleX="127669">
        <dgm:presLayoutVars>
          <dgm:chPref val="3"/>
        </dgm:presLayoutVars>
      </dgm:prSet>
      <dgm:spPr/>
      <dgm:t>
        <a:bodyPr/>
        <a:lstStyle/>
        <a:p>
          <a:endParaRPr lang="cs-CZ"/>
        </a:p>
      </dgm:t>
    </dgm:pt>
    <dgm:pt modelId="{822EF92F-086F-4A68-A9F3-25D1B9326A24}" type="pres">
      <dgm:prSet presAssocID="{AE140D09-7D53-4577-A34D-45747C23E7F1}" presName="level3hierChild" presStyleCnt="0"/>
      <dgm:spPr/>
    </dgm:pt>
    <dgm:pt modelId="{1FA0D280-2C59-4D96-B010-C76EDC26B4C6}" type="pres">
      <dgm:prSet presAssocID="{BA41FC98-E4D0-4016-81EE-422B11DFF416}" presName="conn2-1" presStyleLbl="parChTrans1D2" presStyleIdx="1" presStyleCnt="2"/>
      <dgm:spPr/>
      <dgm:t>
        <a:bodyPr/>
        <a:lstStyle/>
        <a:p>
          <a:endParaRPr lang="cs-CZ"/>
        </a:p>
      </dgm:t>
    </dgm:pt>
    <dgm:pt modelId="{5CA3C02A-A26C-4A58-BBE2-178D20124164}" type="pres">
      <dgm:prSet presAssocID="{BA41FC98-E4D0-4016-81EE-422B11DFF416}" presName="connTx" presStyleLbl="parChTrans1D2" presStyleIdx="1" presStyleCnt="2"/>
      <dgm:spPr/>
      <dgm:t>
        <a:bodyPr/>
        <a:lstStyle/>
        <a:p>
          <a:endParaRPr lang="cs-CZ"/>
        </a:p>
      </dgm:t>
    </dgm:pt>
    <dgm:pt modelId="{0E2D970D-ABDB-4206-A7D0-4CCA487A7C61}" type="pres">
      <dgm:prSet presAssocID="{8131D124-3B8B-4C35-9AE5-8356EFBF68F5}" presName="root2" presStyleCnt="0"/>
      <dgm:spPr/>
    </dgm:pt>
    <dgm:pt modelId="{F93FD05A-9B1A-4A7E-A4C3-BAE0CA377F3D}" type="pres">
      <dgm:prSet presAssocID="{8131D124-3B8B-4C35-9AE5-8356EFBF68F5}" presName="LevelTwoTextNode" presStyleLbl="node2" presStyleIdx="1" presStyleCnt="2" custScaleX="127669">
        <dgm:presLayoutVars>
          <dgm:chPref val="3"/>
        </dgm:presLayoutVars>
      </dgm:prSet>
      <dgm:spPr/>
      <dgm:t>
        <a:bodyPr/>
        <a:lstStyle/>
        <a:p>
          <a:endParaRPr lang="cs-CZ"/>
        </a:p>
      </dgm:t>
    </dgm:pt>
    <dgm:pt modelId="{56BA5F0A-2485-4353-A957-DC33C7648DBC}" type="pres">
      <dgm:prSet presAssocID="{8131D124-3B8B-4C35-9AE5-8356EFBF68F5}" presName="level3hierChild" presStyleCnt="0"/>
      <dgm:spPr/>
    </dgm:pt>
  </dgm:ptLst>
  <dgm:cxnLst>
    <dgm:cxn modelId="{B9D86E16-7FCB-4652-92CC-02E766D7F0E0}" type="presOf" srcId="{AE140D09-7D53-4577-A34D-45747C23E7F1}" destId="{614DC509-FCF4-4293-976F-1AABCA7147CA}" srcOrd="0" destOrd="0" presId="urn:microsoft.com/office/officeart/2008/layout/HorizontalMultiLevelHierarchy"/>
    <dgm:cxn modelId="{9018E46F-5F2A-41AC-8646-26750B102CE1}" srcId="{CC5226C6-1534-41B8-A42F-74AF0900DA51}" destId="{6F504F39-C4B5-4DBB-8B90-5A0FF9515CB7}" srcOrd="0" destOrd="0" parTransId="{DD93F6DF-3FD2-449B-AFB4-598D27E85B6C}" sibTransId="{86862C87-EA22-40F6-8735-0E96D880FB36}"/>
    <dgm:cxn modelId="{1B87D531-6C2A-428C-A024-3204DDB71CE7}" type="presOf" srcId="{D85443DB-C7B9-47FC-8AD7-E245B91D585B}" destId="{B82AB39E-658E-4AC7-AF15-D204BD9A1A87}" srcOrd="1" destOrd="0" presId="urn:microsoft.com/office/officeart/2008/layout/HorizontalMultiLevelHierarchy"/>
    <dgm:cxn modelId="{97194C67-3A55-4E59-BBC1-60BAE8DEAE03}" type="presOf" srcId="{8131D124-3B8B-4C35-9AE5-8356EFBF68F5}" destId="{F93FD05A-9B1A-4A7E-A4C3-BAE0CA377F3D}" srcOrd="0" destOrd="0" presId="urn:microsoft.com/office/officeart/2008/layout/HorizontalMultiLevelHierarchy"/>
    <dgm:cxn modelId="{87975BD2-94CD-4CAA-84F6-86DBDA017150}" type="presOf" srcId="{BA41FC98-E4D0-4016-81EE-422B11DFF416}" destId="{1FA0D280-2C59-4D96-B010-C76EDC26B4C6}" srcOrd="0" destOrd="0" presId="urn:microsoft.com/office/officeart/2008/layout/HorizontalMultiLevelHierarchy"/>
    <dgm:cxn modelId="{1416979E-A11E-4BC5-85CF-6EEF9F8D274D}" srcId="{6F504F39-C4B5-4DBB-8B90-5A0FF9515CB7}" destId="{AE140D09-7D53-4577-A34D-45747C23E7F1}" srcOrd="0" destOrd="0" parTransId="{D85443DB-C7B9-47FC-8AD7-E245B91D585B}" sibTransId="{B6D42BB4-62CA-4468-92B7-C64D25E6FAB7}"/>
    <dgm:cxn modelId="{D360A3D2-600A-4212-9D75-102259D97353}" srcId="{6F504F39-C4B5-4DBB-8B90-5A0FF9515CB7}" destId="{8131D124-3B8B-4C35-9AE5-8356EFBF68F5}" srcOrd="1" destOrd="0" parTransId="{BA41FC98-E4D0-4016-81EE-422B11DFF416}" sibTransId="{D5DC28B0-0780-42A1-AEE4-6ABA5BD82746}"/>
    <dgm:cxn modelId="{1875B23B-A8A3-49EB-9235-2215C4285CB5}" type="presOf" srcId="{6F504F39-C4B5-4DBB-8B90-5A0FF9515CB7}" destId="{5437EC50-93C7-460F-A6BF-D0F252D1EF75}" srcOrd="0" destOrd="0" presId="urn:microsoft.com/office/officeart/2008/layout/HorizontalMultiLevelHierarchy"/>
    <dgm:cxn modelId="{DAF4A164-7684-4AEC-A02E-3D1B75DC1AA1}" type="presOf" srcId="{BA41FC98-E4D0-4016-81EE-422B11DFF416}" destId="{5CA3C02A-A26C-4A58-BBE2-178D20124164}" srcOrd="1" destOrd="0" presId="urn:microsoft.com/office/officeart/2008/layout/HorizontalMultiLevelHierarchy"/>
    <dgm:cxn modelId="{878FCA60-2BAA-4FE5-BF4C-052D025D989B}" type="presOf" srcId="{CC5226C6-1534-41B8-A42F-74AF0900DA51}" destId="{58FF957D-E267-4F66-95F2-C24810EB775E}" srcOrd="0" destOrd="0" presId="urn:microsoft.com/office/officeart/2008/layout/HorizontalMultiLevelHierarchy"/>
    <dgm:cxn modelId="{AB86B90F-9856-4D0F-BBE0-EF6FB0468D9C}" type="presOf" srcId="{D85443DB-C7B9-47FC-8AD7-E245B91D585B}" destId="{31442C7F-73CC-4B51-9F85-0AB0E8C8C45E}" srcOrd="0" destOrd="0" presId="urn:microsoft.com/office/officeart/2008/layout/HorizontalMultiLevelHierarchy"/>
    <dgm:cxn modelId="{A758F059-7E18-45CE-955C-A9C1BF8D3BB1}" type="presParOf" srcId="{58FF957D-E267-4F66-95F2-C24810EB775E}" destId="{F5549087-F278-4F91-8604-EBF7BB15EDDF}" srcOrd="0" destOrd="0" presId="urn:microsoft.com/office/officeart/2008/layout/HorizontalMultiLevelHierarchy"/>
    <dgm:cxn modelId="{3DFC894E-1943-499A-968F-74D3A53D6EA9}" type="presParOf" srcId="{F5549087-F278-4F91-8604-EBF7BB15EDDF}" destId="{5437EC50-93C7-460F-A6BF-D0F252D1EF75}" srcOrd="0" destOrd="0" presId="urn:microsoft.com/office/officeart/2008/layout/HorizontalMultiLevelHierarchy"/>
    <dgm:cxn modelId="{8FCC3D49-96FA-4AF1-8A8E-E2BDA7177F39}" type="presParOf" srcId="{F5549087-F278-4F91-8604-EBF7BB15EDDF}" destId="{A185A378-60DA-4575-87AE-CEA26D690897}" srcOrd="1" destOrd="0" presId="urn:microsoft.com/office/officeart/2008/layout/HorizontalMultiLevelHierarchy"/>
    <dgm:cxn modelId="{C6788B86-528F-427C-A465-2F720EAF449E}" type="presParOf" srcId="{A185A378-60DA-4575-87AE-CEA26D690897}" destId="{31442C7F-73CC-4B51-9F85-0AB0E8C8C45E}" srcOrd="0" destOrd="0" presId="urn:microsoft.com/office/officeart/2008/layout/HorizontalMultiLevelHierarchy"/>
    <dgm:cxn modelId="{24C77752-2F53-4210-A062-9CE508EB629A}" type="presParOf" srcId="{31442C7F-73CC-4B51-9F85-0AB0E8C8C45E}" destId="{B82AB39E-658E-4AC7-AF15-D204BD9A1A87}" srcOrd="0" destOrd="0" presId="urn:microsoft.com/office/officeart/2008/layout/HorizontalMultiLevelHierarchy"/>
    <dgm:cxn modelId="{8E9F069D-B485-4F58-AE3C-E15E83E3E043}" type="presParOf" srcId="{A185A378-60DA-4575-87AE-CEA26D690897}" destId="{B214894C-A254-4046-854F-358D63A9BD92}" srcOrd="1" destOrd="0" presId="urn:microsoft.com/office/officeart/2008/layout/HorizontalMultiLevelHierarchy"/>
    <dgm:cxn modelId="{5E0DE152-7657-4C3B-BA05-7376A4BB6475}" type="presParOf" srcId="{B214894C-A254-4046-854F-358D63A9BD92}" destId="{614DC509-FCF4-4293-976F-1AABCA7147CA}" srcOrd="0" destOrd="0" presId="urn:microsoft.com/office/officeart/2008/layout/HorizontalMultiLevelHierarchy"/>
    <dgm:cxn modelId="{6D1D8BB1-BD7B-4C87-85D2-FA2F606726D0}" type="presParOf" srcId="{B214894C-A254-4046-854F-358D63A9BD92}" destId="{822EF92F-086F-4A68-A9F3-25D1B9326A24}" srcOrd="1" destOrd="0" presId="urn:microsoft.com/office/officeart/2008/layout/HorizontalMultiLevelHierarchy"/>
    <dgm:cxn modelId="{010791C9-C8CD-40F1-9659-78A8EA94D69C}" type="presParOf" srcId="{A185A378-60DA-4575-87AE-CEA26D690897}" destId="{1FA0D280-2C59-4D96-B010-C76EDC26B4C6}" srcOrd="2" destOrd="0" presId="urn:microsoft.com/office/officeart/2008/layout/HorizontalMultiLevelHierarchy"/>
    <dgm:cxn modelId="{948FCBEA-754A-4EB6-8EC6-6D97A5449392}" type="presParOf" srcId="{1FA0D280-2C59-4D96-B010-C76EDC26B4C6}" destId="{5CA3C02A-A26C-4A58-BBE2-178D20124164}" srcOrd="0" destOrd="0" presId="urn:microsoft.com/office/officeart/2008/layout/HorizontalMultiLevelHierarchy"/>
    <dgm:cxn modelId="{337AAF13-A867-48B6-970E-F64F86A40472}" type="presParOf" srcId="{A185A378-60DA-4575-87AE-CEA26D690897}" destId="{0E2D970D-ABDB-4206-A7D0-4CCA487A7C61}" srcOrd="3" destOrd="0" presId="urn:microsoft.com/office/officeart/2008/layout/HorizontalMultiLevelHierarchy"/>
    <dgm:cxn modelId="{115FFE98-4B53-43DC-9A08-1FB8D31EFDBD}" type="presParOf" srcId="{0E2D970D-ABDB-4206-A7D0-4CCA487A7C61}" destId="{F93FD05A-9B1A-4A7E-A4C3-BAE0CA377F3D}" srcOrd="0" destOrd="0" presId="urn:microsoft.com/office/officeart/2008/layout/HorizontalMultiLevelHierarchy"/>
    <dgm:cxn modelId="{13D555E7-39F7-40F0-93DE-0CED5A6D0DCC}" type="presParOf" srcId="{0E2D970D-ABDB-4206-A7D0-4CCA487A7C61}" destId="{56BA5F0A-2485-4353-A957-DC33C7648DBC}"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5226C6-1534-41B8-A42F-74AF0900DA51}"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cs-CZ"/>
        </a:p>
      </dgm:t>
    </dgm:pt>
    <dgm:pt modelId="{6F504F39-C4B5-4DBB-8B90-5A0FF9515CB7}">
      <dgm:prSet phldrT="[Text]"/>
      <dgm:spPr>
        <a:solidFill>
          <a:srgbClr val="FFFF00">
            <a:alpha val="51000"/>
          </a:srgbClr>
        </a:solidFill>
      </dgm:spPr>
      <dgm:t>
        <a:bodyPr/>
        <a:lstStyle/>
        <a:p>
          <a:r>
            <a:rPr lang="cs-CZ" b="1" dirty="0" smtClean="0">
              <a:solidFill>
                <a:schemeClr val="tx1"/>
              </a:solidFill>
            </a:rPr>
            <a:t>ČOČKY</a:t>
          </a:r>
          <a:endParaRPr lang="cs-CZ" b="1" dirty="0">
            <a:solidFill>
              <a:schemeClr val="tx1"/>
            </a:solidFill>
          </a:endParaRPr>
        </a:p>
      </dgm:t>
    </dgm:pt>
    <dgm:pt modelId="{DD93F6DF-3FD2-449B-AFB4-598D27E85B6C}" type="parTrans" cxnId="{9018E46F-5F2A-41AC-8646-26750B102CE1}">
      <dgm:prSet/>
      <dgm:spPr/>
      <dgm:t>
        <a:bodyPr/>
        <a:lstStyle/>
        <a:p>
          <a:endParaRPr lang="cs-CZ"/>
        </a:p>
      </dgm:t>
    </dgm:pt>
    <dgm:pt modelId="{86862C87-EA22-40F6-8735-0E96D880FB36}" type="sibTrans" cxnId="{9018E46F-5F2A-41AC-8646-26750B102CE1}">
      <dgm:prSet/>
      <dgm:spPr/>
      <dgm:t>
        <a:bodyPr/>
        <a:lstStyle/>
        <a:p>
          <a:endParaRPr lang="cs-CZ"/>
        </a:p>
      </dgm:t>
    </dgm:pt>
    <dgm:pt modelId="{AE140D09-7D53-4577-A34D-45747C23E7F1}">
      <dgm:prSet phldrT="[Text]"/>
      <dgm:spPr>
        <a:solidFill>
          <a:srgbClr val="FF7C80"/>
        </a:solidFill>
      </dgm:spPr>
      <dgm:t>
        <a:bodyPr/>
        <a:lstStyle/>
        <a:p>
          <a:r>
            <a:rPr lang="cs-CZ" b="1" dirty="0" smtClean="0">
              <a:solidFill>
                <a:srgbClr val="FF0000"/>
              </a:solidFill>
            </a:rPr>
            <a:t>SPOJKY</a:t>
          </a:r>
          <a:endParaRPr lang="cs-CZ" b="1" dirty="0">
            <a:solidFill>
              <a:srgbClr val="FF0000"/>
            </a:solidFill>
          </a:endParaRPr>
        </a:p>
      </dgm:t>
    </dgm:pt>
    <dgm:pt modelId="{D85443DB-C7B9-47FC-8AD7-E245B91D585B}" type="parTrans" cxnId="{1416979E-A11E-4BC5-85CF-6EEF9F8D274D}">
      <dgm:prSet/>
      <dgm:spPr/>
      <dgm:t>
        <a:bodyPr/>
        <a:lstStyle/>
        <a:p>
          <a:endParaRPr lang="cs-CZ"/>
        </a:p>
      </dgm:t>
    </dgm:pt>
    <dgm:pt modelId="{B6D42BB4-62CA-4468-92B7-C64D25E6FAB7}" type="sibTrans" cxnId="{1416979E-A11E-4BC5-85CF-6EEF9F8D274D}">
      <dgm:prSet/>
      <dgm:spPr/>
      <dgm:t>
        <a:bodyPr/>
        <a:lstStyle/>
        <a:p>
          <a:endParaRPr lang="cs-CZ"/>
        </a:p>
      </dgm:t>
    </dgm:pt>
    <dgm:pt modelId="{8131D124-3B8B-4C35-9AE5-8356EFBF68F5}">
      <dgm:prSet phldrT="[Text]"/>
      <dgm:spPr>
        <a:solidFill>
          <a:srgbClr val="92D050"/>
        </a:solidFill>
      </dgm:spPr>
      <dgm:t>
        <a:bodyPr/>
        <a:lstStyle/>
        <a:p>
          <a:r>
            <a:rPr lang="cs-CZ" b="1" dirty="0" smtClean="0">
              <a:solidFill>
                <a:schemeClr val="accent5">
                  <a:lumMod val="75000"/>
                </a:schemeClr>
              </a:solidFill>
            </a:rPr>
            <a:t>ROZPTYLKY</a:t>
          </a:r>
          <a:endParaRPr lang="cs-CZ" b="1" dirty="0">
            <a:solidFill>
              <a:schemeClr val="accent5">
                <a:lumMod val="75000"/>
              </a:schemeClr>
            </a:solidFill>
          </a:endParaRPr>
        </a:p>
      </dgm:t>
    </dgm:pt>
    <dgm:pt modelId="{BA41FC98-E4D0-4016-81EE-422B11DFF416}" type="parTrans" cxnId="{D360A3D2-600A-4212-9D75-102259D97353}">
      <dgm:prSet/>
      <dgm:spPr/>
      <dgm:t>
        <a:bodyPr/>
        <a:lstStyle/>
        <a:p>
          <a:endParaRPr lang="cs-CZ"/>
        </a:p>
      </dgm:t>
    </dgm:pt>
    <dgm:pt modelId="{D5DC28B0-0780-42A1-AEE4-6ABA5BD82746}" type="sibTrans" cxnId="{D360A3D2-600A-4212-9D75-102259D97353}">
      <dgm:prSet/>
      <dgm:spPr/>
      <dgm:t>
        <a:bodyPr/>
        <a:lstStyle/>
        <a:p>
          <a:endParaRPr lang="cs-CZ"/>
        </a:p>
      </dgm:t>
    </dgm:pt>
    <dgm:pt modelId="{58FF957D-E267-4F66-95F2-C24810EB775E}" type="pres">
      <dgm:prSet presAssocID="{CC5226C6-1534-41B8-A42F-74AF0900DA51}" presName="Name0" presStyleCnt="0">
        <dgm:presLayoutVars>
          <dgm:chPref val="1"/>
          <dgm:dir/>
          <dgm:animOne val="branch"/>
          <dgm:animLvl val="lvl"/>
          <dgm:resizeHandles val="exact"/>
        </dgm:presLayoutVars>
      </dgm:prSet>
      <dgm:spPr/>
      <dgm:t>
        <a:bodyPr/>
        <a:lstStyle/>
        <a:p>
          <a:endParaRPr lang="cs-CZ"/>
        </a:p>
      </dgm:t>
    </dgm:pt>
    <dgm:pt modelId="{F5549087-F278-4F91-8604-EBF7BB15EDDF}" type="pres">
      <dgm:prSet presAssocID="{6F504F39-C4B5-4DBB-8B90-5A0FF9515CB7}" presName="root1" presStyleCnt="0"/>
      <dgm:spPr/>
    </dgm:pt>
    <dgm:pt modelId="{5437EC50-93C7-460F-A6BF-D0F252D1EF75}" type="pres">
      <dgm:prSet presAssocID="{6F504F39-C4B5-4DBB-8B90-5A0FF9515CB7}" presName="LevelOneTextNode" presStyleLbl="node0" presStyleIdx="0" presStyleCnt="1">
        <dgm:presLayoutVars>
          <dgm:chPref val="3"/>
        </dgm:presLayoutVars>
      </dgm:prSet>
      <dgm:spPr/>
      <dgm:t>
        <a:bodyPr/>
        <a:lstStyle/>
        <a:p>
          <a:endParaRPr lang="cs-CZ"/>
        </a:p>
      </dgm:t>
    </dgm:pt>
    <dgm:pt modelId="{A185A378-60DA-4575-87AE-CEA26D690897}" type="pres">
      <dgm:prSet presAssocID="{6F504F39-C4B5-4DBB-8B90-5A0FF9515CB7}" presName="level2hierChild" presStyleCnt="0"/>
      <dgm:spPr/>
    </dgm:pt>
    <dgm:pt modelId="{31442C7F-73CC-4B51-9F85-0AB0E8C8C45E}" type="pres">
      <dgm:prSet presAssocID="{D85443DB-C7B9-47FC-8AD7-E245B91D585B}" presName="conn2-1" presStyleLbl="parChTrans1D2" presStyleIdx="0" presStyleCnt="2"/>
      <dgm:spPr/>
      <dgm:t>
        <a:bodyPr/>
        <a:lstStyle/>
        <a:p>
          <a:endParaRPr lang="cs-CZ"/>
        </a:p>
      </dgm:t>
    </dgm:pt>
    <dgm:pt modelId="{B82AB39E-658E-4AC7-AF15-D204BD9A1A87}" type="pres">
      <dgm:prSet presAssocID="{D85443DB-C7B9-47FC-8AD7-E245B91D585B}" presName="connTx" presStyleLbl="parChTrans1D2" presStyleIdx="0" presStyleCnt="2"/>
      <dgm:spPr/>
      <dgm:t>
        <a:bodyPr/>
        <a:lstStyle/>
        <a:p>
          <a:endParaRPr lang="cs-CZ"/>
        </a:p>
      </dgm:t>
    </dgm:pt>
    <dgm:pt modelId="{B214894C-A254-4046-854F-358D63A9BD92}" type="pres">
      <dgm:prSet presAssocID="{AE140D09-7D53-4577-A34D-45747C23E7F1}" presName="root2" presStyleCnt="0"/>
      <dgm:spPr/>
    </dgm:pt>
    <dgm:pt modelId="{614DC509-FCF4-4293-976F-1AABCA7147CA}" type="pres">
      <dgm:prSet presAssocID="{AE140D09-7D53-4577-A34D-45747C23E7F1}" presName="LevelTwoTextNode" presStyleLbl="node2" presStyleIdx="0" presStyleCnt="2" custScaleX="127669">
        <dgm:presLayoutVars>
          <dgm:chPref val="3"/>
        </dgm:presLayoutVars>
      </dgm:prSet>
      <dgm:spPr/>
      <dgm:t>
        <a:bodyPr/>
        <a:lstStyle/>
        <a:p>
          <a:endParaRPr lang="cs-CZ"/>
        </a:p>
      </dgm:t>
    </dgm:pt>
    <dgm:pt modelId="{822EF92F-086F-4A68-A9F3-25D1B9326A24}" type="pres">
      <dgm:prSet presAssocID="{AE140D09-7D53-4577-A34D-45747C23E7F1}" presName="level3hierChild" presStyleCnt="0"/>
      <dgm:spPr/>
    </dgm:pt>
    <dgm:pt modelId="{1FA0D280-2C59-4D96-B010-C76EDC26B4C6}" type="pres">
      <dgm:prSet presAssocID="{BA41FC98-E4D0-4016-81EE-422B11DFF416}" presName="conn2-1" presStyleLbl="parChTrans1D2" presStyleIdx="1" presStyleCnt="2"/>
      <dgm:spPr/>
      <dgm:t>
        <a:bodyPr/>
        <a:lstStyle/>
        <a:p>
          <a:endParaRPr lang="cs-CZ"/>
        </a:p>
      </dgm:t>
    </dgm:pt>
    <dgm:pt modelId="{5CA3C02A-A26C-4A58-BBE2-178D20124164}" type="pres">
      <dgm:prSet presAssocID="{BA41FC98-E4D0-4016-81EE-422B11DFF416}" presName="connTx" presStyleLbl="parChTrans1D2" presStyleIdx="1" presStyleCnt="2"/>
      <dgm:spPr/>
      <dgm:t>
        <a:bodyPr/>
        <a:lstStyle/>
        <a:p>
          <a:endParaRPr lang="cs-CZ"/>
        </a:p>
      </dgm:t>
    </dgm:pt>
    <dgm:pt modelId="{0E2D970D-ABDB-4206-A7D0-4CCA487A7C61}" type="pres">
      <dgm:prSet presAssocID="{8131D124-3B8B-4C35-9AE5-8356EFBF68F5}" presName="root2" presStyleCnt="0"/>
      <dgm:spPr/>
    </dgm:pt>
    <dgm:pt modelId="{F93FD05A-9B1A-4A7E-A4C3-BAE0CA377F3D}" type="pres">
      <dgm:prSet presAssocID="{8131D124-3B8B-4C35-9AE5-8356EFBF68F5}" presName="LevelTwoTextNode" presStyleLbl="node2" presStyleIdx="1" presStyleCnt="2" custScaleX="127669">
        <dgm:presLayoutVars>
          <dgm:chPref val="3"/>
        </dgm:presLayoutVars>
      </dgm:prSet>
      <dgm:spPr/>
      <dgm:t>
        <a:bodyPr/>
        <a:lstStyle/>
        <a:p>
          <a:endParaRPr lang="cs-CZ"/>
        </a:p>
      </dgm:t>
    </dgm:pt>
    <dgm:pt modelId="{56BA5F0A-2485-4353-A957-DC33C7648DBC}" type="pres">
      <dgm:prSet presAssocID="{8131D124-3B8B-4C35-9AE5-8356EFBF68F5}" presName="level3hierChild" presStyleCnt="0"/>
      <dgm:spPr/>
    </dgm:pt>
  </dgm:ptLst>
  <dgm:cxnLst>
    <dgm:cxn modelId="{9018E46F-5F2A-41AC-8646-26750B102CE1}" srcId="{CC5226C6-1534-41B8-A42F-74AF0900DA51}" destId="{6F504F39-C4B5-4DBB-8B90-5A0FF9515CB7}" srcOrd="0" destOrd="0" parTransId="{DD93F6DF-3FD2-449B-AFB4-598D27E85B6C}" sibTransId="{86862C87-EA22-40F6-8735-0E96D880FB36}"/>
    <dgm:cxn modelId="{8497F180-8389-4D64-B835-79FB55A8CD94}" type="presOf" srcId="{8131D124-3B8B-4C35-9AE5-8356EFBF68F5}" destId="{F93FD05A-9B1A-4A7E-A4C3-BAE0CA377F3D}" srcOrd="0" destOrd="0" presId="urn:microsoft.com/office/officeart/2008/layout/HorizontalMultiLevelHierarchy"/>
    <dgm:cxn modelId="{9652573C-E460-447B-BE80-E8050518FA6D}" type="presOf" srcId="{6F504F39-C4B5-4DBB-8B90-5A0FF9515CB7}" destId="{5437EC50-93C7-460F-A6BF-D0F252D1EF75}" srcOrd="0" destOrd="0" presId="urn:microsoft.com/office/officeart/2008/layout/HorizontalMultiLevelHierarchy"/>
    <dgm:cxn modelId="{D496491D-201F-47B1-B664-95BCEE551A80}" type="presOf" srcId="{CC5226C6-1534-41B8-A42F-74AF0900DA51}" destId="{58FF957D-E267-4F66-95F2-C24810EB775E}" srcOrd="0" destOrd="0" presId="urn:microsoft.com/office/officeart/2008/layout/HorizontalMultiLevelHierarchy"/>
    <dgm:cxn modelId="{904EEF42-B47D-4084-A8E8-9F67309524BF}" type="presOf" srcId="{D85443DB-C7B9-47FC-8AD7-E245B91D585B}" destId="{31442C7F-73CC-4B51-9F85-0AB0E8C8C45E}" srcOrd="0" destOrd="0" presId="urn:microsoft.com/office/officeart/2008/layout/HorizontalMultiLevelHierarchy"/>
    <dgm:cxn modelId="{1416979E-A11E-4BC5-85CF-6EEF9F8D274D}" srcId="{6F504F39-C4B5-4DBB-8B90-5A0FF9515CB7}" destId="{AE140D09-7D53-4577-A34D-45747C23E7F1}" srcOrd="0" destOrd="0" parTransId="{D85443DB-C7B9-47FC-8AD7-E245B91D585B}" sibTransId="{B6D42BB4-62CA-4468-92B7-C64D25E6FAB7}"/>
    <dgm:cxn modelId="{D360A3D2-600A-4212-9D75-102259D97353}" srcId="{6F504F39-C4B5-4DBB-8B90-5A0FF9515CB7}" destId="{8131D124-3B8B-4C35-9AE5-8356EFBF68F5}" srcOrd="1" destOrd="0" parTransId="{BA41FC98-E4D0-4016-81EE-422B11DFF416}" sibTransId="{D5DC28B0-0780-42A1-AEE4-6ABA5BD82746}"/>
    <dgm:cxn modelId="{1D5EFC01-EA62-4393-9FB4-6403D2E18C39}" type="presOf" srcId="{BA41FC98-E4D0-4016-81EE-422B11DFF416}" destId="{1FA0D280-2C59-4D96-B010-C76EDC26B4C6}" srcOrd="0" destOrd="0" presId="urn:microsoft.com/office/officeart/2008/layout/HorizontalMultiLevelHierarchy"/>
    <dgm:cxn modelId="{4424041E-3772-4396-BC45-F21639F3C3B7}" type="presOf" srcId="{BA41FC98-E4D0-4016-81EE-422B11DFF416}" destId="{5CA3C02A-A26C-4A58-BBE2-178D20124164}" srcOrd="1" destOrd="0" presId="urn:microsoft.com/office/officeart/2008/layout/HorizontalMultiLevelHierarchy"/>
    <dgm:cxn modelId="{E1B02F25-1436-4CF6-A3D7-B4A992A84171}" type="presOf" srcId="{AE140D09-7D53-4577-A34D-45747C23E7F1}" destId="{614DC509-FCF4-4293-976F-1AABCA7147CA}" srcOrd="0" destOrd="0" presId="urn:microsoft.com/office/officeart/2008/layout/HorizontalMultiLevelHierarchy"/>
    <dgm:cxn modelId="{BBA971F0-8FDA-49C0-A61C-1CA90AEE459F}" type="presOf" srcId="{D85443DB-C7B9-47FC-8AD7-E245B91D585B}" destId="{B82AB39E-658E-4AC7-AF15-D204BD9A1A87}" srcOrd="1" destOrd="0" presId="urn:microsoft.com/office/officeart/2008/layout/HorizontalMultiLevelHierarchy"/>
    <dgm:cxn modelId="{3375867A-CD3D-4F3F-8C43-D7A870A7014B}" type="presParOf" srcId="{58FF957D-E267-4F66-95F2-C24810EB775E}" destId="{F5549087-F278-4F91-8604-EBF7BB15EDDF}" srcOrd="0" destOrd="0" presId="urn:microsoft.com/office/officeart/2008/layout/HorizontalMultiLevelHierarchy"/>
    <dgm:cxn modelId="{65C1C8FB-6CE6-4A4B-AC89-7F50A59CC041}" type="presParOf" srcId="{F5549087-F278-4F91-8604-EBF7BB15EDDF}" destId="{5437EC50-93C7-460F-A6BF-D0F252D1EF75}" srcOrd="0" destOrd="0" presId="urn:microsoft.com/office/officeart/2008/layout/HorizontalMultiLevelHierarchy"/>
    <dgm:cxn modelId="{F43E69B1-5D47-4951-B977-1360F099830D}" type="presParOf" srcId="{F5549087-F278-4F91-8604-EBF7BB15EDDF}" destId="{A185A378-60DA-4575-87AE-CEA26D690897}" srcOrd="1" destOrd="0" presId="urn:microsoft.com/office/officeart/2008/layout/HorizontalMultiLevelHierarchy"/>
    <dgm:cxn modelId="{2AE752BF-A014-4A8B-A715-B54BD00B9EBC}" type="presParOf" srcId="{A185A378-60DA-4575-87AE-CEA26D690897}" destId="{31442C7F-73CC-4B51-9F85-0AB0E8C8C45E}" srcOrd="0" destOrd="0" presId="urn:microsoft.com/office/officeart/2008/layout/HorizontalMultiLevelHierarchy"/>
    <dgm:cxn modelId="{1BB1552A-D319-4F7F-8788-67378773A8D3}" type="presParOf" srcId="{31442C7F-73CC-4B51-9F85-0AB0E8C8C45E}" destId="{B82AB39E-658E-4AC7-AF15-D204BD9A1A87}" srcOrd="0" destOrd="0" presId="urn:microsoft.com/office/officeart/2008/layout/HorizontalMultiLevelHierarchy"/>
    <dgm:cxn modelId="{3099E12A-45E8-4EC9-96C6-D604E5522A09}" type="presParOf" srcId="{A185A378-60DA-4575-87AE-CEA26D690897}" destId="{B214894C-A254-4046-854F-358D63A9BD92}" srcOrd="1" destOrd="0" presId="urn:microsoft.com/office/officeart/2008/layout/HorizontalMultiLevelHierarchy"/>
    <dgm:cxn modelId="{6A99654F-F269-49A0-B995-87BCE4DD9BA6}" type="presParOf" srcId="{B214894C-A254-4046-854F-358D63A9BD92}" destId="{614DC509-FCF4-4293-976F-1AABCA7147CA}" srcOrd="0" destOrd="0" presId="urn:microsoft.com/office/officeart/2008/layout/HorizontalMultiLevelHierarchy"/>
    <dgm:cxn modelId="{1B11B138-32AC-4D79-A090-411D7A33B1C8}" type="presParOf" srcId="{B214894C-A254-4046-854F-358D63A9BD92}" destId="{822EF92F-086F-4A68-A9F3-25D1B9326A24}" srcOrd="1" destOrd="0" presId="urn:microsoft.com/office/officeart/2008/layout/HorizontalMultiLevelHierarchy"/>
    <dgm:cxn modelId="{E46F099C-322A-429C-B64E-CC1EDE1024B7}" type="presParOf" srcId="{A185A378-60DA-4575-87AE-CEA26D690897}" destId="{1FA0D280-2C59-4D96-B010-C76EDC26B4C6}" srcOrd="2" destOrd="0" presId="urn:microsoft.com/office/officeart/2008/layout/HorizontalMultiLevelHierarchy"/>
    <dgm:cxn modelId="{07F29AC2-41A9-4F54-B46F-A359CBD8BEA7}" type="presParOf" srcId="{1FA0D280-2C59-4D96-B010-C76EDC26B4C6}" destId="{5CA3C02A-A26C-4A58-BBE2-178D20124164}" srcOrd="0" destOrd="0" presId="urn:microsoft.com/office/officeart/2008/layout/HorizontalMultiLevelHierarchy"/>
    <dgm:cxn modelId="{D8591F45-C33D-4CF5-9A5C-AC2735FBD5F4}" type="presParOf" srcId="{A185A378-60DA-4575-87AE-CEA26D690897}" destId="{0E2D970D-ABDB-4206-A7D0-4CCA487A7C61}" srcOrd="3" destOrd="0" presId="urn:microsoft.com/office/officeart/2008/layout/HorizontalMultiLevelHierarchy"/>
    <dgm:cxn modelId="{3AE19B53-E3CA-490D-8D48-CBF4C9DD50B0}" type="presParOf" srcId="{0E2D970D-ABDB-4206-A7D0-4CCA487A7C61}" destId="{F93FD05A-9B1A-4A7E-A4C3-BAE0CA377F3D}" srcOrd="0" destOrd="0" presId="urn:microsoft.com/office/officeart/2008/layout/HorizontalMultiLevelHierarchy"/>
    <dgm:cxn modelId="{D9CD6417-5642-4BE7-9D10-F37EC0FB212C}" type="presParOf" srcId="{0E2D970D-ABDB-4206-A7D0-4CCA487A7C61}" destId="{56BA5F0A-2485-4353-A957-DC33C7648DBC}"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5226C6-1534-41B8-A42F-74AF0900DA51}"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cs-CZ"/>
        </a:p>
      </dgm:t>
    </dgm:pt>
    <dgm:pt modelId="{6F504F39-C4B5-4DBB-8B90-5A0FF9515CB7}">
      <dgm:prSet phldrT="[Text]"/>
      <dgm:spPr>
        <a:solidFill>
          <a:srgbClr val="FFFF00">
            <a:alpha val="51000"/>
          </a:srgbClr>
        </a:solidFill>
      </dgm:spPr>
      <dgm:t>
        <a:bodyPr/>
        <a:lstStyle/>
        <a:p>
          <a:r>
            <a:rPr lang="cs-CZ" b="1" dirty="0" smtClean="0">
              <a:solidFill>
                <a:schemeClr val="tx1"/>
              </a:solidFill>
            </a:rPr>
            <a:t>ČOČKY</a:t>
          </a:r>
          <a:endParaRPr lang="cs-CZ" b="1" dirty="0">
            <a:solidFill>
              <a:schemeClr val="tx1"/>
            </a:solidFill>
          </a:endParaRPr>
        </a:p>
      </dgm:t>
    </dgm:pt>
    <dgm:pt modelId="{DD93F6DF-3FD2-449B-AFB4-598D27E85B6C}" type="parTrans" cxnId="{9018E46F-5F2A-41AC-8646-26750B102CE1}">
      <dgm:prSet/>
      <dgm:spPr/>
      <dgm:t>
        <a:bodyPr/>
        <a:lstStyle/>
        <a:p>
          <a:endParaRPr lang="cs-CZ"/>
        </a:p>
      </dgm:t>
    </dgm:pt>
    <dgm:pt modelId="{86862C87-EA22-40F6-8735-0E96D880FB36}" type="sibTrans" cxnId="{9018E46F-5F2A-41AC-8646-26750B102CE1}">
      <dgm:prSet/>
      <dgm:spPr/>
      <dgm:t>
        <a:bodyPr/>
        <a:lstStyle/>
        <a:p>
          <a:endParaRPr lang="cs-CZ"/>
        </a:p>
      </dgm:t>
    </dgm:pt>
    <dgm:pt modelId="{AE140D09-7D53-4577-A34D-45747C23E7F1}">
      <dgm:prSet phldrT="[Text]"/>
      <dgm:spPr>
        <a:solidFill>
          <a:srgbClr val="FF7C80"/>
        </a:solidFill>
      </dgm:spPr>
      <dgm:t>
        <a:bodyPr/>
        <a:lstStyle/>
        <a:p>
          <a:r>
            <a:rPr lang="cs-CZ" b="1" dirty="0" smtClean="0">
              <a:solidFill>
                <a:srgbClr val="FF0000"/>
              </a:solidFill>
            </a:rPr>
            <a:t>SPOJKY</a:t>
          </a:r>
          <a:endParaRPr lang="cs-CZ" b="1" dirty="0">
            <a:solidFill>
              <a:srgbClr val="FF0000"/>
            </a:solidFill>
          </a:endParaRPr>
        </a:p>
      </dgm:t>
    </dgm:pt>
    <dgm:pt modelId="{D85443DB-C7B9-47FC-8AD7-E245B91D585B}" type="parTrans" cxnId="{1416979E-A11E-4BC5-85CF-6EEF9F8D274D}">
      <dgm:prSet/>
      <dgm:spPr/>
      <dgm:t>
        <a:bodyPr/>
        <a:lstStyle/>
        <a:p>
          <a:endParaRPr lang="cs-CZ"/>
        </a:p>
      </dgm:t>
    </dgm:pt>
    <dgm:pt modelId="{B6D42BB4-62CA-4468-92B7-C64D25E6FAB7}" type="sibTrans" cxnId="{1416979E-A11E-4BC5-85CF-6EEF9F8D274D}">
      <dgm:prSet/>
      <dgm:spPr/>
      <dgm:t>
        <a:bodyPr/>
        <a:lstStyle/>
        <a:p>
          <a:endParaRPr lang="cs-CZ"/>
        </a:p>
      </dgm:t>
    </dgm:pt>
    <dgm:pt modelId="{8131D124-3B8B-4C35-9AE5-8356EFBF68F5}">
      <dgm:prSet phldrT="[Text]"/>
      <dgm:spPr>
        <a:solidFill>
          <a:srgbClr val="92D050"/>
        </a:solidFill>
      </dgm:spPr>
      <dgm:t>
        <a:bodyPr/>
        <a:lstStyle/>
        <a:p>
          <a:r>
            <a:rPr lang="cs-CZ" b="1" dirty="0" smtClean="0">
              <a:solidFill>
                <a:schemeClr val="accent5">
                  <a:lumMod val="75000"/>
                </a:schemeClr>
              </a:solidFill>
            </a:rPr>
            <a:t>ROZPTYLKY</a:t>
          </a:r>
          <a:endParaRPr lang="cs-CZ" b="1" dirty="0">
            <a:solidFill>
              <a:schemeClr val="accent5">
                <a:lumMod val="75000"/>
              </a:schemeClr>
            </a:solidFill>
          </a:endParaRPr>
        </a:p>
      </dgm:t>
    </dgm:pt>
    <dgm:pt modelId="{BA41FC98-E4D0-4016-81EE-422B11DFF416}" type="parTrans" cxnId="{D360A3D2-600A-4212-9D75-102259D97353}">
      <dgm:prSet/>
      <dgm:spPr/>
      <dgm:t>
        <a:bodyPr/>
        <a:lstStyle/>
        <a:p>
          <a:endParaRPr lang="cs-CZ"/>
        </a:p>
      </dgm:t>
    </dgm:pt>
    <dgm:pt modelId="{D5DC28B0-0780-42A1-AEE4-6ABA5BD82746}" type="sibTrans" cxnId="{D360A3D2-600A-4212-9D75-102259D97353}">
      <dgm:prSet/>
      <dgm:spPr/>
      <dgm:t>
        <a:bodyPr/>
        <a:lstStyle/>
        <a:p>
          <a:endParaRPr lang="cs-CZ"/>
        </a:p>
      </dgm:t>
    </dgm:pt>
    <dgm:pt modelId="{58FF957D-E267-4F66-95F2-C24810EB775E}" type="pres">
      <dgm:prSet presAssocID="{CC5226C6-1534-41B8-A42F-74AF0900DA51}" presName="Name0" presStyleCnt="0">
        <dgm:presLayoutVars>
          <dgm:chPref val="1"/>
          <dgm:dir/>
          <dgm:animOne val="branch"/>
          <dgm:animLvl val="lvl"/>
          <dgm:resizeHandles val="exact"/>
        </dgm:presLayoutVars>
      </dgm:prSet>
      <dgm:spPr/>
      <dgm:t>
        <a:bodyPr/>
        <a:lstStyle/>
        <a:p>
          <a:endParaRPr lang="cs-CZ"/>
        </a:p>
      </dgm:t>
    </dgm:pt>
    <dgm:pt modelId="{F5549087-F278-4F91-8604-EBF7BB15EDDF}" type="pres">
      <dgm:prSet presAssocID="{6F504F39-C4B5-4DBB-8B90-5A0FF9515CB7}" presName="root1" presStyleCnt="0"/>
      <dgm:spPr/>
    </dgm:pt>
    <dgm:pt modelId="{5437EC50-93C7-460F-A6BF-D0F252D1EF75}" type="pres">
      <dgm:prSet presAssocID="{6F504F39-C4B5-4DBB-8B90-5A0FF9515CB7}" presName="LevelOneTextNode" presStyleLbl="node0" presStyleIdx="0" presStyleCnt="1">
        <dgm:presLayoutVars>
          <dgm:chPref val="3"/>
        </dgm:presLayoutVars>
      </dgm:prSet>
      <dgm:spPr/>
      <dgm:t>
        <a:bodyPr/>
        <a:lstStyle/>
        <a:p>
          <a:endParaRPr lang="cs-CZ"/>
        </a:p>
      </dgm:t>
    </dgm:pt>
    <dgm:pt modelId="{A185A378-60DA-4575-87AE-CEA26D690897}" type="pres">
      <dgm:prSet presAssocID="{6F504F39-C4B5-4DBB-8B90-5A0FF9515CB7}" presName="level2hierChild" presStyleCnt="0"/>
      <dgm:spPr/>
    </dgm:pt>
    <dgm:pt modelId="{31442C7F-73CC-4B51-9F85-0AB0E8C8C45E}" type="pres">
      <dgm:prSet presAssocID="{D85443DB-C7B9-47FC-8AD7-E245B91D585B}" presName="conn2-1" presStyleLbl="parChTrans1D2" presStyleIdx="0" presStyleCnt="2"/>
      <dgm:spPr/>
      <dgm:t>
        <a:bodyPr/>
        <a:lstStyle/>
        <a:p>
          <a:endParaRPr lang="cs-CZ"/>
        </a:p>
      </dgm:t>
    </dgm:pt>
    <dgm:pt modelId="{B82AB39E-658E-4AC7-AF15-D204BD9A1A87}" type="pres">
      <dgm:prSet presAssocID="{D85443DB-C7B9-47FC-8AD7-E245B91D585B}" presName="connTx" presStyleLbl="parChTrans1D2" presStyleIdx="0" presStyleCnt="2"/>
      <dgm:spPr/>
      <dgm:t>
        <a:bodyPr/>
        <a:lstStyle/>
        <a:p>
          <a:endParaRPr lang="cs-CZ"/>
        </a:p>
      </dgm:t>
    </dgm:pt>
    <dgm:pt modelId="{B214894C-A254-4046-854F-358D63A9BD92}" type="pres">
      <dgm:prSet presAssocID="{AE140D09-7D53-4577-A34D-45747C23E7F1}" presName="root2" presStyleCnt="0"/>
      <dgm:spPr/>
    </dgm:pt>
    <dgm:pt modelId="{614DC509-FCF4-4293-976F-1AABCA7147CA}" type="pres">
      <dgm:prSet presAssocID="{AE140D09-7D53-4577-A34D-45747C23E7F1}" presName="LevelTwoTextNode" presStyleLbl="node2" presStyleIdx="0" presStyleCnt="2" custScaleX="127669">
        <dgm:presLayoutVars>
          <dgm:chPref val="3"/>
        </dgm:presLayoutVars>
      </dgm:prSet>
      <dgm:spPr/>
      <dgm:t>
        <a:bodyPr/>
        <a:lstStyle/>
        <a:p>
          <a:endParaRPr lang="cs-CZ"/>
        </a:p>
      </dgm:t>
    </dgm:pt>
    <dgm:pt modelId="{822EF92F-086F-4A68-A9F3-25D1B9326A24}" type="pres">
      <dgm:prSet presAssocID="{AE140D09-7D53-4577-A34D-45747C23E7F1}" presName="level3hierChild" presStyleCnt="0"/>
      <dgm:spPr/>
    </dgm:pt>
    <dgm:pt modelId="{1FA0D280-2C59-4D96-B010-C76EDC26B4C6}" type="pres">
      <dgm:prSet presAssocID="{BA41FC98-E4D0-4016-81EE-422B11DFF416}" presName="conn2-1" presStyleLbl="parChTrans1D2" presStyleIdx="1" presStyleCnt="2"/>
      <dgm:spPr/>
      <dgm:t>
        <a:bodyPr/>
        <a:lstStyle/>
        <a:p>
          <a:endParaRPr lang="cs-CZ"/>
        </a:p>
      </dgm:t>
    </dgm:pt>
    <dgm:pt modelId="{5CA3C02A-A26C-4A58-BBE2-178D20124164}" type="pres">
      <dgm:prSet presAssocID="{BA41FC98-E4D0-4016-81EE-422B11DFF416}" presName="connTx" presStyleLbl="parChTrans1D2" presStyleIdx="1" presStyleCnt="2"/>
      <dgm:spPr/>
      <dgm:t>
        <a:bodyPr/>
        <a:lstStyle/>
        <a:p>
          <a:endParaRPr lang="cs-CZ"/>
        </a:p>
      </dgm:t>
    </dgm:pt>
    <dgm:pt modelId="{0E2D970D-ABDB-4206-A7D0-4CCA487A7C61}" type="pres">
      <dgm:prSet presAssocID="{8131D124-3B8B-4C35-9AE5-8356EFBF68F5}" presName="root2" presStyleCnt="0"/>
      <dgm:spPr/>
    </dgm:pt>
    <dgm:pt modelId="{F93FD05A-9B1A-4A7E-A4C3-BAE0CA377F3D}" type="pres">
      <dgm:prSet presAssocID="{8131D124-3B8B-4C35-9AE5-8356EFBF68F5}" presName="LevelTwoTextNode" presStyleLbl="node2" presStyleIdx="1" presStyleCnt="2" custScaleX="127669">
        <dgm:presLayoutVars>
          <dgm:chPref val="3"/>
        </dgm:presLayoutVars>
      </dgm:prSet>
      <dgm:spPr/>
      <dgm:t>
        <a:bodyPr/>
        <a:lstStyle/>
        <a:p>
          <a:endParaRPr lang="cs-CZ"/>
        </a:p>
      </dgm:t>
    </dgm:pt>
    <dgm:pt modelId="{56BA5F0A-2485-4353-A957-DC33C7648DBC}" type="pres">
      <dgm:prSet presAssocID="{8131D124-3B8B-4C35-9AE5-8356EFBF68F5}" presName="level3hierChild" presStyleCnt="0"/>
      <dgm:spPr/>
    </dgm:pt>
  </dgm:ptLst>
  <dgm:cxnLst>
    <dgm:cxn modelId="{9018E46F-5F2A-41AC-8646-26750B102CE1}" srcId="{CC5226C6-1534-41B8-A42F-74AF0900DA51}" destId="{6F504F39-C4B5-4DBB-8B90-5A0FF9515CB7}" srcOrd="0" destOrd="0" parTransId="{DD93F6DF-3FD2-449B-AFB4-598D27E85B6C}" sibTransId="{86862C87-EA22-40F6-8735-0E96D880FB36}"/>
    <dgm:cxn modelId="{0A605035-C243-48C8-B6D9-70CB6F72C4A4}" type="presOf" srcId="{D85443DB-C7B9-47FC-8AD7-E245B91D585B}" destId="{31442C7F-73CC-4B51-9F85-0AB0E8C8C45E}" srcOrd="0" destOrd="0" presId="urn:microsoft.com/office/officeart/2008/layout/HorizontalMultiLevelHierarchy"/>
    <dgm:cxn modelId="{04D26547-9A0A-4742-93D5-DE9AA8F59671}" type="presOf" srcId="{AE140D09-7D53-4577-A34D-45747C23E7F1}" destId="{614DC509-FCF4-4293-976F-1AABCA7147CA}" srcOrd="0" destOrd="0" presId="urn:microsoft.com/office/officeart/2008/layout/HorizontalMultiLevelHierarchy"/>
    <dgm:cxn modelId="{A3DCA2DE-3770-4677-8286-B6FA591369BF}" type="presOf" srcId="{BA41FC98-E4D0-4016-81EE-422B11DFF416}" destId="{1FA0D280-2C59-4D96-B010-C76EDC26B4C6}" srcOrd="0" destOrd="0" presId="urn:microsoft.com/office/officeart/2008/layout/HorizontalMultiLevelHierarchy"/>
    <dgm:cxn modelId="{B5024E86-A683-4846-AC41-DF507F98F4C1}" type="presOf" srcId="{D85443DB-C7B9-47FC-8AD7-E245B91D585B}" destId="{B82AB39E-658E-4AC7-AF15-D204BD9A1A87}" srcOrd="1" destOrd="0" presId="urn:microsoft.com/office/officeart/2008/layout/HorizontalMultiLevelHierarchy"/>
    <dgm:cxn modelId="{F325A6CF-5394-4D73-ABAA-F009EF9C6A3D}" type="presOf" srcId="{6F504F39-C4B5-4DBB-8B90-5A0FF9515CB7}" destId="{5437EC50-93C7-460F-A6BF-D0F252D1EF75}" srcOrd="0" destOrd="0" presId="urn:microsoft.com/office/officeart/2008/layout/HorizontalMultiLevelHierarchy"/>
    <dgm:cxn modelId="{D24DC322-718C-4C11-91DC-75D0E349A8A5}" type="presOf" srcId="{CC5226C6-1534-41B8-A42F-74AF0900DA51}" destId="{58FF957D-E267-4F66-95F2-C24810EB775E}" srcOrd="0" destOrd="0" presId="urn:microsoft.com/office/officeart/2008/layout/HorizontalMultiLevelHierarchy"/>
    <dgm:cxn modelId="{1416979E-A11E-4BC5-85CF-6EEF9F8D274D}" srcId="{6F504F39-C4B5-4DBB-8B90-5A0FF9515CB7}" destId="{AE140D09-7D53-4577-A34D-45747C23E7F1}" srcOrd="0" destOrd="0" parTransId="{D85443DB-C7B9-47FC-8AD7-E245B91D585B}" sibTransId="{B6D42BB4-62CA-4468-92B7-C64D25E6FAB7}"/>
    <dgm:cxn modelId="{D360A3D2-600A-4212-9D75-102259D97353}" srcId="{6F504F39-C4B5-4DBB-8B90-5A0FF9515CB7}" destId="{8131D124-3B8B-4C35-9AE5-8356EFBF68F5}" srcOrd="1" destOrd="0" parTransId="{BA41FC98-E4D0-4016-81EE-422B11DFF416}" sibTransId="{D5DC28B0-0780-42A1-AEE4-6ABA5BD82746}"/>
    <dgm:cxn modelId="{86B9CD4B-63BB-40E4-B485-5858C7D8223B}" type="presOf" srcId="{BA41FC98-E4D0-4016-81EE-422B11DFF416}" destId="{5CA3C02A-A26C-4A58-BBE2-178D20124164}" srcOrd="1" destOrd="0" presId="urn:microsoft.com/office/officeart/2008/layout/HorizontalMultiLevelHierarchy"/>
    <dgm:cxn modelId="{7E662127-2582-44AA-9E33-9C241211A9EA}" type="presOf" srcId="{8131D124-3B8B-4C35-9AE5-8356EFBF68F5}" destId="{F93FD05A-9B1A-4A7E-A4C3-BAE0CA377F3D}" srcOrd="0" destOrd="0" presId="urn:microsoft.com/office/officeart/2008/layout/HorizontalMultiLevelHierarchy"/>
    <dgm:cxn modelId="{5ACB8D74-1EB8-45F2-8682-83DBAE64556B}" type="presParOf" srcId="{58FF957D-E267-4F66-95F2-C24810EB775E}" destId="{F5549087-F278-4F91-8604-EBF7BB15EDDF}" srcOrd="0" destOrd="0" presId="urn:microsoft.com/office/officeart/2008/layout/HorizontalMultiLevelHierarchy"/>
    <dgm:cxn modelId="{4E7BCCF9-EB54-43CF-A48F-2C2C7710F89D}" type="presParOf" srcId="{F5549087-F278-4F91-8604-EBF7BB15EDDF}" destId="{5437EC50-93C7-460F-A6BF-D0F252D1EF75}" srcOrd="0" destOrd="0" presId="urn:microsoft.com/office/officeart/2008/layout/HorizontalMultiLevelHierarchy"/>
    <dgm:cxn modelId="{2A0DDAA1-CCFB-4F4A-85EC-403E92D42A11}" type="presParOf" srcId="{F5549087-F278-4F91-8604-EBF7BB15EDDF}" destId="{A185A378-60DA-4575-87AE-CEA26D690897}" srcOrd="1" destOrd="0" presId="urn:microsoft.com/office/officeart/2008/layout/HorizontalMultiLevelHierarchy"/>
    <dgm:cxn modelId="{1EE771DF-D080-4C1E-AFAB-0094E3D2EA96}" type="presParOf" srcId="{A185A378-60DA-4575-87AE-CEA26D690897}" destId="{31442C7F-73CC-4B51-9F85-0AB0E8C8C45E}" srcOrd="0" destOrd="0" presId="urn:microsoft.com/office/officeart/2008/layout/HorizontalMultiLevelHierarchy"/>
    <dgm:cxn modelId="{414AB98B-C6AC-45BE-80DE-D2014D2D6DDC}" type="presParOf" srcId="{31442C7F-73CC-4B51-9F85-0AB0E8C8C45E}" destId="{B82AB39E-658E-4AC7-AF15-D204BD9A1A87}" srcOrd="0" destOrd="0" presId="urn:microsoft.com/office/officeart/2008/layout/HorizontalMultiLevelHierarchy"/>
    <dgm:cxn modelId="{FEBC48CF-25A3-4F05-AE5F-C10DCEF3D6E1}" type="presParOf" srcId="{A185A378-60DA-4575-87AE-CEA26D690897}" destId="{B214894C-A254-4046-854F-358D63A9BD92}" srcOrd="1" destOrd="0" presId="urn:microsoft.com/office/officeart/2008/layout/HorizontalMultiLevelHierarchy"/>
    <dgm:cxn modelId="{4358E759-B577-4707-9E4E-EDB2422BED6A}" type="presParOf" srcId="{B214894C-A254-4046-854F-358D63A9BD92}" destId="{614DC509-FCF4-4293-976F-1AABCA7147CA}" srcOrd="0" destOrd="0" presId="urn:microsoft.com/office/officeart/2008/layout/HorizontalMultiLevelHierarchy"/>
    <dgm:cxn modelId="{FA206DAA-7EE9-4A6B-B458-DBEB175FF244}" type="presParOf" srcId="{B214894C-A254-4046-854F-358D63A9BD92}" destId="{822EF92F-086F-4A68-A9F3-25D1B9326A24}" srcOrd="1" destOrd="0" presId="urn:microsoft.com/office/officeart/2008/layout/HorizontalMultiLevelHierarchy"/>
    <dgm:cxn modelId="{D08B644C-F89A-4ED1-A9A0-D0BAEBB4B191}" type="presParOf" srcId="{A185A378-60DA-4575-87AE-CEA26D690897}" destId="{1FA0D280-2C59-4D96-B010-C76EDC26B4C6}" srcOrd="2" destOrd="0" presId="urn:microsoft.com/office/officeart/2008/layout/HorizontalMultiLevelHierarchy"/>
    <dgm:cxn modelId="{DB691204-1492-4495-8825-E0E58590F46D}" type="presParOf" srcId="{1FA0D280-2C59-4D96-B010-C76EDC26B4C6}" destId="{5CA3C02A-A26C-4A58-BBE2-178D20124164}" srcOrd="0" destOrd="0" presId="urn:microsoft.com/office/officeart/2008/layout/HorizontalMultiLevelHierarchy"/>
    <dgm:cxn modelId="{CC2AF040-D90B-47CD-8960-C11FB84CF25B}" type="presParOf" srcId="{A185A378-60DA-4575-87AE-CEA26D690897}" destId="{0E2D970D-ABDB-4206-A7D0-4CCA487A7C61}" srcOrd="3" destOrd="0" presId="urn:microsoft.com/office/officeart/2008/layout/HorizontalMultiLevelHierarchy"/>
    <dgm:cxn modelId="{9DE662F4-47B6-4231-B335-56D1286665BC}" type="presParOf" srcId="{0E2D970D-ABDB-4206-A7D0-4CCA487A7C61}" destId="{F93FD05A-9B1A-4A7E-A4C3-BAE0CA377F3D}" srcOrd="0" destOrd="0" presId="urn:microsoft.com/office/officeart/2008/layout/HorizontalMultiLevelHierarchy"/>
    <dgm:cxn modelId="{16854849-09B1-472C-8872-78C9FBAE2BA1}" type="presParOf" srcId="{0E2D970D-ABDB-4206-A7D0-4CCA487A7C61}" destId="{56BA5F0A-2485-4353-A957-DC33C7648DBC}"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C5226C6-1534-41B8-A42F-74AF0900DA51}"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cs-CZ"/>
        </a:p>
      </dgm:t>
    </dgm:pt>
    <dgm:pt modelId="{6F504F39-C4B5-4DBB-8B90-5A0FF9515CB7}">
      <dgm:prSet phldrT="[Text]"/>
      <dgm:spPr>
        <a:solidFill>
          <a:srgbClr val="FFFF00">
            <a:alpha val="51000"/>
          </a:srgbClr>
        </a:solidFill>
      </dgm:spPr>
      <dgm:t>
        <a:bodyPr/>
        <a:lstStyle/>
        <a:p>
          <a:r>
            <a:rPr lang="cs-CZ" b="1" dirty="0" smtClean="0">
              <a:solidFill>
                <a:schemeClr val="tx1"/>
              </a:solidFill>
            </a:rPr>
            <a:t>ČOČKY</a:t>
          </a:r>
          <a:endParaRPr lang="cs-CZ" b="1" dirty="0">
            <a:solidFill>
              <a:schemeClr val="tx1"/>
            </a:solidFill>
          </a:endParaRPr>
        </a:p>
      </dgm:t>
    </dgm:pt>
    <dgm:pt modelId="{DD93F6DF-3FD2-449B-AFB4-598D27E85B6C}" type="parTrans" cxnId="{9018E46F-5F2A-41AC-8646-26750B102CE1}">
      <dgm:prSet/>
      <dgm:spPr/>
      <dgm:t>
        <a:bodyPr/>
        <a:lstStyle/>
        <a:p>
          <a:endParaRPr lang="cs-CZ"/>
        </a:p>
      </dgm:t>
    </dgm:pt>
    <dgm:pt modelId="{86862C87-EA22-40F6-8735-0E96D880FB36}" type="sibTrans" cxnId="{9018E46F-5F2A-41AC-8646-26750B102CE1}">
      <dgm:prSet/>
      <dgm:spPr/>
      <dgm:t>
        <a:bodyPr/>
        <a:lstStyle/>
        <a:p>
          <a:endParaRPr lang="cs-CZ"/>
        </a:p>
      </dgm:t>
    </dgm:pt>
    <dgm:pt modelId="{AE140D09-7D53-4577-A34D-45747C23E7F1}">
      <dgm:prSet phldrT="[Text]"/>
      <dgm:spPr>
        <a:solidFill>
          <a:srgbClr val="FF7C80"/>
        </a:solidFill>
      </dgm:spPr>
      <dgm:t>
        <a:bodyPr/>
        <a:lstStyle/>
        <a:p>
          <a:r>
            <a:rPr lang="cs-CZ" b="1" dirty="0" smtClean="0">
              <a:solidFill>
                <a:srgbClr val="FF0000"/>
              </a:solidFill>
            </a:rPr>
            <a:t>SPOJKY</a:t>
          </a:r>
          <a:endParaRPr lang="cs-CZ" b="1" dirty="0">
            <a:solidFill>
              <a:srgbClr val="FF0000"/>
            </a:solidFill>
          </a:endParaRPr>
        </a:p>
      </dgm:t>
    </dgm:pt>
    <dgm:pt modelId="{D85443DB-C7B9-47FC-8AD7-E245B91D585B}" type="parTrans" cxnId="{1416979E-A11E-4BC5-85CF-6EEF9F8D274D}">
      <dgm:prSet/>
      <dgm:spPr/>
      <dgm:t>
        <a:bodyPr/>
        <a:lstStyle/>
        <a:p>
          <a:endParaRPr lang="cs-CZ"/>
        </a:p>
      </dgm:t>
    </dgm:pt>
    <dgm:pt modelId="{B6D42BB4-62CA-4468-92B7-C64D25E6FAB7}" type="sibTrans" cxnId="{1416979E-A11E-4BC5-85CF-6EEF9F8D274D}">
      <dgm:prSet/>
      <dgm:spPr/>
      <dgm:t>
        <a:bodyPr/>
        <a:lstStyle/>
        <a:p>
          <a:endParaRPr lang="cs-CZ"/>
        </a:p>
      </dgm:t>
    </dgm:pt>
    <dgm:pt modelId="{8131D124-3B8B-4C35-9AE5-8356EFBF68F5}">
      <dgm:prSet phldrT="[Text]"/>
      <dgm:spPr>
        <a:solidFill>
          <a:srgbClr val="92D050"/>
        </a:solidFill>
      </dgm:spPr>
      <dgm:t>
        <a:bodyPr/>
        <a:lstStyle/>
        <a:p>
          <a:r>
            <a:rPr lang="cs-CZ" b="1" dirty="0" smtClean="0">
              <a:solidFill>
                <a:schemeClr val="accent5">
                  <a:lumMod val="75000"/>
                </a:schemeClr>
              </a:solidFill>
            </a:rPr>
            <a:t>ROZPTYLKY</a:t>
          </a:r>
          <a:endParaRPr lang="cs-CZ" b="1" dirty="0">
            <a:solidFill>
              <a:schemeClr val="accent5">
                <a:lumMod val="75000"/>
              </a:schemeClr>
            </a:solidFill>
          </a:endParaRPr>
        </a:p>
      </dgm:t>
    </dgm:pt>
    <dgm:pt modelId="{BA41FC98-E4D0-4016-81EE-422B11DFF416}" type="parTrans" cxnId="{D360A3D2-600A-4212-9D75-102259D97353}">
      <dgm:prSet/>
      <dgm:spPr/>
      <dgm:t>
        <a:bodyPr/>
        <a:lstStyle/>
        <a:p>
          <a:endParaRPr lang="cs-CZ"/>
        </a:p>
      </dgm:t>
    </dgm:pt>
    <dgm:pt modelId="{D5DC28B0-0780-42A1-AEE4-6ABA5BD82746}" type="sibTrans" cxnId="{D360A3D2-600A-4212-9D75-102259D97353}">
      <dgm:prSet/>
      <dgm:spPr/>
      <dgm:t>
        <a:bodyPr/>
        <a:lstStyle/>
        <a:p>
          <a:endParaRPr lang="cs-CZ"/>
        </a:p>
      </dgm:t>
    </dgm:pt>
    <dgm:pt modelId="{58FF957D-E267-4F66-95F2-C24810EB775E}" type="pres">
      <dgm:prSet presAssocID="{CC5226C6-1534-41B8-A42F-74AF0900DA51}" presName="Name0" presStyleCnt="0">
        <dgm:presLayoutVars>
          <dgm:chPref val="1"/>
          <dgm:dir/>
          <dgm:animOne val="branch"/>
          <dgm:animLvl val="lvl"/>
          <dgm:resizeHandles val="exact"/>
        </dgm:presLayoutVars>
      </dgm:prSet>
      <dgm:spPr/>
      <dgm:t>
        <a:bodyPr/>
        <a:lstStyle/>
        <a:p>
          <a:endParaRPr lang="cs-CZ"/>
        </a:p>
      </dgm:t>
    </dgm:pt>
    <dgm:pt modelId="{F5549087-F278-4F91-8604-EBF7BB15EDDF}" type="pres">
      <dgm:prSet presAssocID="{6F504F39-C4B5-4DBB-8B90-5A0FF9515CB7}" presName="root1" presStyleCnt="0"/>
      <dgm:spPr/>
    </dgm:pt>
    <dgm:pt modelId="{5437EC50-93C7-460F-A6BF-D0F252D1EF75}" type="pres">
      <dgm:prSet presAssocID="{6F504F39-C4B5-4DBB-8B90-5A0FF9515CB7}" presName="LevelOneTextNode" presStyleLbl="node0" presStyleIdx="0" presStyleCnt="1">
        <dgm:presLayoutVars>
          <dgm:chPref val="3"/>
        </dgm:presLayoutVars>
      </dgm:prSet>
      <dgm:spPr/>
      <dgm:t>
        <a:bodyPr/>
        <a:lstStyle/>
        <a:p>
          <a:endParaRPr lang="cs-CZ"/>
        </a:p>
      </dgm:t>
    </dgm:pt>
    <dgm:pt modelId="{A185A378-60DA-4575-87AE-CEA26D690897}" type="pres">
      <dgm:prSet presAssocID="{6F504F39-C4B5-4DBB-8B90-5A0FF9515CB7}" presName="level2hierChild" presStyleCnt="0"/>
      <dgm:spPr/>
    </dgm:pt>
    <dgm:pt modelId="{31442C7F-73CC-4B51-9F85-0AB0E8C8C45E}" type="pres">
      <dgm:prSet presAssocID="{D85443DB-C7B9-47FC-8AD7-E245B91D585B}" presName="conn2-1" presStyleLbl="parChTrans1D2" presStyleIdx="0" presStyleCnt="2"/>
      <dgm:spPr/>
      <dgm:t>
        <a:bodyPr/>
        <a:lstStyle/>
        <a:p>
          <a:endParaRPr lang="cs-CZ"/>
        </a:p>
      </dgm:t>
    </dgm:pt>
    <dgm:pt modelId="{B82AB39E-658E-4AC7-AF15-D204BD9A1A87}" type="pres">
      <dgm:prSet presAssocID="{D85443DB-C7B9-47FC-8AD7-E245B91D585B}" presName="connTx" presStyleLbl="parChTrans1D2" presStyleIdx="0" presStyleCnt="2"/>
      <dgm:spPr/>
      <dgm:t>
        <a:bodyPr/>
        <a:lstStyle/>
        <a:p>
          <a:endParaRPr lang="cs-CZ"/>
        </a:p>
      </dgm:t>
    </dgm:pt>
    <dgm:pt modelId="{B214894C-A254-4046-854F-358D63A9BD92}" type="pres">
      <dgm:prSet presAssocID="{AE140D09-7D53-4577-A34D-45747C23E7F1}" presName="root2" presStyleCnt="0"/>
      <dgm:spPr/>
    </dgm:pt>
    <dgm:pt modelId="{614DC509-FCF4-4293-976F-1AABCA7147CA}" type="pres">
      <dgm:prSet presAssocID="{AE140D09-7D53-4577-A34D-45747C23E7F1}" presName="LevelTwoTextNode" presStyleLbl="node2" presStyleIdx="0" presStyleCnt="2" custScaleX="127669">
        <dgm:presLayoutVars>
          <dgm:chPref val="3"/>
        </dgm:presLayoutVars>
      </dgm:prSet>
      <dgm:spPr/>
      <dgm:t>
        <a:bodyPr/>
        <a:lstStyle/>
        <a:p>
          <a:endParaRPr lang="cs-CZ"/>
        </a:p>
      </dgm:t>
    </dgm:pt>
    <dgm:pt modelId="{822EF92F-086F-4A68-A9F3-25D1B9326A24}" type="pres">
      <dgm:prSet presAssocID="{AE140D09-7D53-4577-A34D-45747C23E7F1}" presName="level3hierChild" presStyleCnt="0"/>
      <dgm:spPr/>
    </dgm:pt>
    <dgm:pt modelId="{1FA0D280-2C59-4D96-B010-C76EDC26B4C6}" type="pres">
      <dgm:prSet presAssocID="{BA41FC98-E4D0-4016-81EE-422B11DFF416}" presName="conn2-1" presStyleLbl="parChTrans1D2" presStyleIdx="1" presStyleCnt="2"/>
      <dgm:spPr/>
      <dgm:t>
        <a:bodyPr/>
        <a:lstStyle/>
        <a:p>
          <a:endParaRPr lang="cs-CZ"/>
        </a:p>
      </dgm:t>
    </dgm:pt>
    <dgm:pt modelId="{5CA3C02A-A26C-4A58-BBE2-178D20124164}" type="pres">
      <dgm:prSet presAssocID="{BA41FC98-E4D0-4016-81EE-422B11DFF416}" presName="connTx" presStyleLbl="parChTrans1D2" presStyleIdx="1" presStyleCnt="2"/>
      <dgm:spPr/>
      <dgm:t>
        <a:bodyPr/>
        <a:lstStyle/>
        <a:p>
          <a:endParaRPr lang="cs-CZ"/>
        </a:p>
      </dgm:t>
    </dgm:pt>
    <dgm:pt modelId="{0E2D970D-ABDB-4206-A7D0-4CCA487A7C61}" type="pres">
      <dgm:prSet presAssocID="{8131D124-3B8B-4C35-9AE5-8356EFBF68F5}" presName="root2" presStyleCnt="0"/>
      <dgm:spPr/>
    </dgm:pt>
    <dgm:pt modelId="{F93FD05A-9B1A-4A7E-A4C3-BAE0CA377F3D}" type="pres">
      <dgm:prSet presAssocID="{8131D124-3B8B-4C35-9AE5-8356EFBF68F5}" presName="LevelTwoTextNode" presStyleLbl="node2" presStyleIdx="1" presStyleCnt="2" custScaleX="127669">
        <dgm:presLayoutVars>
          <dgm:chPref val="3"/>
        </dgm:presLayoutVars>
      </dgm:prSet>
      <dgm:spPr/>
      <dgm:t>
        <a:bodyPr/>
        <a:lstStyle/>
        <a:p>
          <a:endParaRPr lang="cs-CZ"/>
        </a:p>
      </dgm:t>
    </dgm:pt>
    <dgm:pt modelId="{56BA5F0A-2485-4353-A957-DC33C7648DBC}" type="pres">
      <dgm:prSet presAssocID="{8131D124-3B8B-4C35-9AE5-8356EFBF68F5}" presName="level3hierChild" presStyleCnt="0"/>
      <dgm:spPr/>
    </dgm:pt>
  </dgm:ptLst>
  <dgm:cxnLst>
    <dgm:cxn modelId="{EAC6D335-AEEA-46D6-86E1-9F70BD636A3E}" type="presOf" srcId="{BA41FC98-E4D0-4016-81EE-422B11DFF416}" destId="{1FA0D280-2C59-4D96-B010-C76EDC26B4C6}" srcOrd="0" destOrd="0" presId="urn:microsoft.com/office/officeart/2008/layout/HorizontalMultiLevelHierarchy"/>
    <dgm:cxn modelId="{A60379D3-5F7C-4BF6-ADEC-882F978FD8D2}" type="presOf" srcId="{8131D124-3B8B-4C35-9AE5-8356EFBF68F5}" destId="{F93FD05A-9B1A-4A7E-A4C3-BAE0CA377F3D}" srcOrd="0" destOrd="0" presId="urn:microsoft.com/office/officeart/2008/layout/HorizontalMultiLevelHierarchy"/>
    <dgm:cxn modelId="{7AA8B3DF-4149-49EE-9E3E-5A6BDAEBD591}" type="presOf" srcId="{CC5226C6-1534-41B8-A42F-74AF0900DA51}" destId="{58FF957D-E267-4F66-95F2-C24810EB775E}" srcOrd="0" destOrd="0" presId="urn:microsoft.com/office/officeart/2008/layout/HorizontalMultiLevelHierarchy"/>
    <dgm:cxn modelId="{9018E46F-5F2A-41AC-8646-26750B102CE1}" srcId="{CC5226C6-1534-41B8-A42F-74AF0900DA51}" destId="{6F504F39-C4B5-4DBB-8B90-5A0FF9515CB7}" srcOrd="0" destOrd="0" parTransId="{DD93F6DF-3FD2-449B-AFB4-598D27E85B6C}" sibTransId="{86862C87-EA22-40F6-8735-0E96D880FB36}"/>
    <dgm:cxn modelId="{BDD6E386-634B-43D3-8C80-DB8A4B88193A}" type="presOf" srcId="{D85443DB-C7B9-47FC-8AD7-E245B91D585B}" destId="{B82AB39E-658E-4AC7-AF15-D204BD9A1A87}" srcOrd="1" destOrd="0" presId="urn:microsoft.com/office/officeart/2008/layout/HorizontalMultiLevelHierarchy"/>
    <dgm:cxn modelId="{B1050400-3477-4E6D-B68F-28EAEA10A5DA}" type="presOf" srcId="{AE140D09-7D53-4577-A34D-45747C23E7F1}" destId="{614DC509-FCF4-4293-976F-1AABCA7147CA}" srcOrd="0" destOrd="0" presId="urn:microsoft.com/office/officeart/2008/layout/HorizontalMultiLevelHierarchy"/>
    <dgm:cxn modelId="{49A6EFF8-75DE-497C-8A78-0DA01FCC4792}" type="presOf" srcId="{BA41FC98-E4D0-4016-81EE-422B11DFF416}" destId="{5CA3C02A-A26C-4A58-BBE2-178D20124164}" srcOrd="1" destOrd="0" presId="urn:microsoft.com/office/officeart/2008/layout/HorizontalMultiLevelHierarchy"/>
    <dgm:cxn modelId="{D360A3D2-600A-4212-9D75-102259D97353}" srcId="{6F504F39-C4B5-4DBB-8B90-5A0FF9515CB7}" destId="{8131D124-3B8B-4C35-9AE5-8356EFBF68F5}" srcOrd="1" destOrd="0" parTransId="{BA41FC98-E4D0-4016-81EE-422B11DFF416}" sibTransId="{D5DC28B0-0780-42A1-AEE4-6ABA5BD82746}"/>
    <dgm:cxn modelId="{1416979E-A11E-4BC5-85CF-6EEF9F8D274D}" srcId="{6F504F39-C4B5-4DBB-8B90-5A0FF9515CB7}" destId="{AE140D09-7D53-4577-A34D-45747C23E7F1}" srcOrd="0" destOrd="0" parTransId="{D85443DB-C7B9-47FC-8AD7-E245B91D585B}" sibTransId="{B6D42BB4-62CA-4468-92B7-C64D25E6FAB7}"/>
    <dgm:cxn modelId="{481B961A-11AD-44F1-832F-742F19864879}" type="presOf" srcId="{6F504F39-C4B5-4DBB-8B90-5A0FF9515CB7}" destId="{5437EC50-93C7-460F-A6BF-D0F252D1EF75}" srcOrd="0" destOrd="0" presId="urn:microsoft.com/office/officeart/2008/layout/HorizontalMultiLevelHierarchy"/>
    <dgm:cxn modelId="{B0D7C567-396C-4B93-B335-93E220285F76}" type="presOf" srcId="{D85443DB-C7B9-47FC-8AD7-E245B91D585B}" destId="{31442C7F-73CC-4B51-9F85-0AB0E8C8C45E}" srcOrd="0" destOrd="0" presId="urn:microsoft.com/office/officeart/2008/layout/HorizontalMultiLevelHierarchy"/>
    <dgm:cxn modelId="{BC115DB6-1C08-45FB-9AF7-066B54419CC6}" type="presParOf" srcId="{58FF957D-E267-4F66-95F2-C24810EB775E}" destId="{F5549087-F278-4F91-8604-EBF7BB15EDDF}" srcOrd="0" destOrd="0" presId="urn:microsoft.com/office/officeart/2008/layout/HorizontalMultiLevelHierarchy"/>
    <dgm:cxn modelId="{EC1BAC9C-ACF4-4820-A0D5-244540A06F1B}" type="presParOf" srcId="{F5549087-F278-4F91-8604-EBF7BB15EDDF}" destId="{5437EC50-93C7-460F-A6BF-D0F252D1EF75}" srcOrd="0" destOrd="0" presId="urn:microsoft.com/office/officeart/2008/layout/HorizontalMultiLevelHierarchy"/>
    <dgm:cxn modelId="{6F331DF5-25BE-4ADD-87C0-3EDB983CA993}" type="presParOf" srcId="{F5549087-F278-4F91-8604-EBF7BB15EDDF}" destId="{A185A378-60DA-4575-87AE-CEA26D690897}" srcOrd="1" destOrd="0" presId="urn:microsoft.com/office/officeart/2008/layout/HorizontalMultiLevelHierarchy"/>
    <dgm:cxn modelId="{8FB095B1-DA95-4A42-88A0-3E8B1CB422EC}" type="presParOf" srcId="{A185A378-60DA-4575-87AE-CEA26D690897}" destId="{31442C7F-73CC-4B51-9F85-0AB0E8C8C45E}" srcOrd="0" destOrd="0" presId="urn:microsoft.com/office/officeart/2008/layout/HorizontalMultiLevelHierarchy"/>
    <dgm:cxn modelId="{FA6C9950-AFC4-497F-9661-C302A3E7C3A0}" type="presParOf" srcId="{31442C7F-73CC-4B51-9F85-0AB0E8C8C45E}" destId="{B82AB39E-658E-4AC7-AF15-D204BD9A1A87}" srcOrd="0" destOrd="0" presId="urn:microsoft.com/office/officeart/2008/layout/HorizontalMultiLevelHierarchy"/>
    <dgm:cxn modelId="{E93FBD7E-818D-4ACE-B6E8-078E449B9436}" type="presParOf" srcId="{A185A378-60DA-4575-87AE-CEA26D690897}" destId="{B214894C-A254-4046-854F-358D63A9BD92}" srcOrd="1" destOrd="0" presId="urn:microsoft.com/office/officeart/2008/layout/HorizontalMultiLevelHierarchy"/>
    <dgm:cxn modelId="{DB3BC0E3-0CE5-4BD1-AC52-72AE37AA305B}" type="presParOf" srcId="{B214894C-A254-4046-854F-358D63A9BD92}" destId="{614DC509-FCF4-4293-976F-1AABCA7147CA}" srcOrd="0" destOrd="0" presId="urn:microsoft.com/office/officeart/2008/layout/HorizontalMultiLevelHierarchy"/>
    <dgm:cxn modelId="{A6AB50C5-9EFD-4BED-9888-46ADEBA53336}" type="presParOf" srcId="{B214894C-A254-4046-854F-358D63A9BD92}" destId="{822EF92F-086F-4A68-A9F3-25D1B9326A24}" srcOrd="1" destOrd="0" presId="urn:microsoft.com/office/officeart/2008/layout/HorizontalMultiLevelHierarchy"/>
    <dgm:cxn modelId="{D514B1F2-1C5F-4EFC-B609-BDEF116D8AEE}" type="presParOf" srcId="{A185A378-60DA-4575-87AE-CEA26D690897}" destId="{1FA0D280-2C59-4D96-B010-C76EDC26B4C6}" srcOrd="2" destOrd="0" presId="urn:microsoft.com/office/officeart/2008/layout/HorizontalMultiLevelHierarchy"/>
    <dgm:cxn modelId="{DD6891DF-D719-4388-B699-C6EC5793B948}" type="presParOf" srcId="{1FA0D280-2C59-4D96-B010-C76EDC26B4C6}" destId="{5CA3C02A-A26C-4A58-BBE2-178D20124164}" srcOrd="0" destOrd="0" presId="urn:microsoft.com/office/officeart/2008/layout/HorizontalMultiLevelHierarchy"/>
    <dgm:cxn modelId="{A5385A03-956F-442D-AF68-D4FC969589EE}" type="presParOf" srcId="{A185A378-60DA-4575-87AE-CEA26D690897}" destId="{0E2D970D-ABDB-4206-A7D0-4CCA487A7C61}" srcOrd="3" destOrd="0" presId="urn:microsoft.com/office/officeart/2008/layout/HorizontalMultiLevelHierarchy"/>
    <dgm:cxn modelId="{2E5E49B5-CE62-49DD-9B86-9ABD20490BC7}" type="presParOf" srcId="{0E2D970D-ABDB-4206-A7D0-4CCA487A7C61}" destId="{F93FD05A-9B1A-4A7E-A4C3-BAE0CA377F3D}" srcOrd="0" destOrd="0" presId="urn:microsoft.com/office/officeart/2008/layout/HorizontalMultiLevelHierarchy"/>
    <dgm:cxn modelId="{1078336B-DD5E-4712-AD73-EA5385136F3C}" type="presParOf" srcId="{0E2D970D-ABDB-4206-A7D0-4CCA487A7C61}" destId="{56BA5F0A-2485-4353-A957-DC33C7648DBC}"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C5226C6-1534-41B8-A42F-74AF0900DA51}"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cs-CZ"/>
        </a:p>
      </dgm:t>
    </dgm:pt>
    <dgm:pt modelId="{6F504F39-C4B5-4DBB-8B90-5A0FF9515CB7}">
      <dgm:prSet phldrT="[Text]"/>
      <dgm:spPr>
        <a:solidFill>
          <a:srgbClr val="FFFF00">
            <a:alpha val="51000"/>
          </a:srgbClr>
        </a:solidFill>
      </dgm:spPr>
      <dgm:t>
        <a:bodyPr/>
        <a:lstStyle/>
        <a:p>
          <a:r>
            <a:rPr lang="cs-CZ" b="1" dirty="0" smtClean="0">
              <a:solidFill>
                <a:schemeClr val="tx1"/>
              </a:solidFill>
            </a:rPr>
            <a:t>ČOČKY</a:t>
          </a:r>
          <a:endParaRPr lang="cs-CZ" b="1" dirty="0">
            <a:solidFill>
              <a:schemeClr val="tx1"/>
            </a:solidFill>
          </a:endParaRPr>
        </a:p>
      </dgm:t>
    </dgm:pt>
    <dgm:pt modelId="{DD93F6DF-3FD2-449B-AFB4-598D27E85B6C}" type="parTrans" cxnId="{9018E46F-5F2A-41AC-8646-26750B102CE1}">
      <dgm:prSet/>
      <dgm:spPr/>
      <dgm:t>
        <a:bodyPr/>
        <a:lstStyle/>
        <a:p>
          <a:endParaRPr lang="cs-CZ"/>
        </a:p>
      </dgm:t>
    </dgm:pt>
    <dgm:pt modelId="{86862C87-EA22-40F6-8735-0E96D880FB36}" type="sibTrans" cxnId="{9018E46F-5F2A-41AC-8646-26750B102CE1}">
      <dgm:prSet/>
      <dgm:spPr/>
      <dgm:t>
        <a:bodyPr/>
        <a:lstStyle/>
        <a:p>
          <a:endParaRPr lang="cs-CZ"/>
        </a:p>
      </dgm:t>
    </dgm:pt>
    <dgm:pt modelId="{AE140D09-7D53-4577-A34D-45747C23E7F1}">
      <dgm:prSet phldrT="[Text]"/>
      <dgm:spPr>
        <a:solidFill>
          <a:srgbClr val="FF7C80"/>
        </a:solidFill>
      </dgm:spPr>
      <dgm:t>
        <a:bodyPr/>
        <a:lstStyle/>
        <a:p>
          <a:r>
            <a:rPr lang="cs-CZ" b="1" dirty="0" smtClean="0">
              <a:solidFill>
                <a:srgbClr val="FF0000"/>
              </a:solidFill>
            </a:rPr>
            <a:t>SPOJKY</a:t>
          </a:r>
          <a:endParaRPr lang="cs-CZ" b="1" dirty="0">
            <a:solidFill>
              <a:srgbClr val="FF0000"/>
            </a:solidFill>
          </a:endParaRPr>
        </a:p>
      </dgm:t>
    </dgm:pt>
    <dgm:pt modelId="{D85443DB-C7B9-47FC-8AD7-E245B91D585B}" type="parTrans" cxnId="{1416979E-A11E-4BC5-85CF-6EEF9F8D274D}">
      <dgm:prSet/>
      <dgm:spPr/>
      <dgm:t>
        <a:bodyPr/>
        <a:lstStyle/>
        <a:p>
          <a:endParaRPr lang="cs-CZ"/>
        </a:p>
      </dgm:t>
    </dgm:pt>
    <dgm:pt modelId="{B6D42BB4-62CA-4468-92B7-C64D25E6FAB7}" type="sibTrans" cxnId="{1416979E-A11E-4BC5-85CF-6EEF9F8D274D}">
      <dgm:prSet/>
      <dgm:spPr/>
      <dgm:t>
        <a:bodyPr/>
        <a:lstStyle/>
        <a:p>
          <a:endParaRPr lang="cs-CZ"/>
        </a:p>
      </dgm:t>
    </dgm:pt>
    <dgm:pt modelId="{8131D124-3B8B-4C35-9AE5-8356EFBF68F5}">
      <dgm:prSet phldrT="[Text]"/>
      <dgm:spPr>
        <a:solidFill>
          <a:srgbClr val="92D050"/>
        </a:solidFill>
      </dgm:spPr>
      <dgm:t>
        <a:bodyPr/>
        <a:lstStyle/>
        <a:p>
          <a:r>
            <a:rPr lang="cs-CZ" b="1" dirty="0" smtClean="0">
              <a:solidFill>
                <a:schemeClr val="accent5">
                  <a:lumMod val="75000"/>
                </a:schemeClr>
              </a:solidFill>
            </a:rPr>
            <a:t>ROZPTYLKY</a:t>
          </a:r>
          <a:endParaRPr lang="cs-CZ" b="1" dirty="0">
            <a:solidFill>
              <a:schemeClr val="accent5">
                <a:lumMod val="75000"/>
              </a:schemeClr>
            </a:solidFill>
          </a:endParaRPr>
        </a:p>
      </dgm:t>
    </dgm:pt>
    <dgm:pt modelId="{BA41FC98-E4D0-4016-81EE-422B11DFF416}" type="parTrans" cxnId="{D360A3D2-600A-4212-9D75-102259D97353}">
      <dgm:prSet/>
      <dgm:spPr/>
      <dgm:t>
        <a:bodyPr/>
        <a:lstStyle/>
        <a:p>
          <a:endParaRPr lang="cs-CZ"/>
        </a:p>
      </dgm:t>
    </dgm:pt>
    <dgm:pt modelId="{D5DC28B0-0780-42A1-AEE4-6ABA5BD82746}" type="sibTrans" cxnId="{D360A3D2-600A-4212-9D75-102259D97353}">
      <dgm:prSet/>
      <dgm:spPr/>
      <dgm:t>
        <a:bodyPr/>
        <a:lstStyle/>
        <a:p>
          <a:endParaRPr lang="cs-CZ"/>
        </a:p>
      </dgm:t>
    </dgm:pt>
    <dgm:pt modelId="{58FF957D-E267-4F66-95F2-C24810EB775E}" type="pres">
      <dgm:prSet presAssocID="{CC5226C6-1534-41B8-A42F-74AF0900DA51}" presName="Name0" presStyleCnt="0">
        <dgm:presLayoutVars>
          <dgm:chPref val="1"/>
          <dgm:dir/>
          <dgm:animOne val="branch"/>
          <dgm:animLvl val="lvl"/>
          <dgm:resizeHandles val="exact"/>
        </dgm:presLayoutVars>
      </dgm:prSet>
      <dgm:spPr/>
      <dgm:t>
        <a:bodyPr/>
        <a:lstStyle/>
        <a:p>
          <a:endParaRPr lang="cs-CZ"/>
        </a:p>
      </dgm:t>
    </dgm:pt>
    <dgm:pt modelId="{F5549087-F278-4F91-8604-EBF7BB15EDDF}" type="pres">
      <dgm:prSet presAssocID="{6F504F39-C4B5-4DBB-8B90-5A0FF9515CB7}" presName="root1" presStyleCnt="0"/>
      <dgm:spPr/>
    </dgm:pt>
    <dgm:pt modelId="{5437EC50-93C7-460F-A6BF-D0F252D1EF75}" type="pres">
      <dgm:prSet presAssocID="{6F504F39-C4B5-4DBB-8B90-5A0FF9515CB7}" presName="LevelOneTextNode" presStyleLbl="node0" presStyleIdx="0" presStyleCnt="1">
        <dgm:presLayoutVars>
          <dgm:chPref val="3"/>
        </dgm:presLayoutVars>
      </dgm:prSet>
      <dgm:spPr/>
      <dgm:t>
        <a:bodyPr/>
        <a:lstStyle/>
        <a:p>
          <a:endParaRPr lang="cs-CZ"/>
        </a:p>
      </dgm:t>
    </dgm:pt>
    <dgm:pt modelId="{A185A378-60DA-4575-87AE-CEA26D690897}" type="pres">
      <dgm:prSet presAssocID="{6F504F39-C4B5-4DBB-8B90-5A0FF9515CB7}" presName="level2hierChild" presStyleCnt="0"/>
      <dgm:spPr/>
    </dgm:pt>
    <dgm:pt modelId="{31442C7F-73CC-4B51-9F85-0AB0E8C8C45E}" type="pres">
      <dgm:prSet presAssocID="{D85443DB-C7B9-47FC-8AD7-E245B91D585B}" presName="conn2-1" presStyleLbl="parChTrans1D2" presStyleIdx="0" presStyleCnt="2"/>
      <dgm:spPr/>
      <dgm:t>
        <a:bodyPr/>
        <a:lstStyle/>
        <a:p>
          <a:endParaRPr lang="cs-CZ"/>
        </a:p>
      </dgm:t>
    </dgm:pt>
    <dgm:pt modelId="{B82AB39E-658E-4AC7-AF15-D204BD9A1A87}" type="pres">
      <dgm:prSet presAssocID="{D85443DB-C7B9-47FC-8AD7-E245B91D585B}" presName="connTx" presStyleLbl="parChTrans1D2" presStyleIdx="0" presStyleCnt="2"/>
      <dgm:spPr/>
      <dgm:t>
        <a:bodyPr/>
        <a:lstStyle/>
        <a:p>
          <a:endParaRPr lang="cs-CZ"/>
        </a:p>
      </dgm:t>
    </dgm:pt>
    <dgm:pt modelId="{B214894C-A254-4046-854F-358D63A9BD92}" type="pres">
      <dgm:prSet presAssocID="{AE140D09-7D53-4577-A34D-45747C23E7F1}" presName="root2" presStyleCnt="0"/>
      <dgm:spPr/>
    </dgm:pt>
    <dgm:pt modelId="{614DC509-FCF4-4293-976F-1AABCA7147CA}" type="pres">
      <dgm:prSet presAssocID="{AE140D09-7D53-4577-A34D-45747C23E7F1}" presName="LevelTwoTextNode" presStyleLbl="node2" presStyleIdx="0" presStyleCnt="2" custScaleX="127669">
        <dgm:presLayoutVars>
          <dgm:chPref val="3"/>
        </dgm:presLayoutVars>
      </dgm:prSet>
      <dgm:spPr/>
      <dgm:t>
        <a:bodyPr/>
        <a:lstStyle/>
        <a:p>
          <a:endParaRPr lang="cs-CZ"/>
        </a:p>
      </dgm:t>
    </dgm:pt>
    <dgm:pt modelId="{822EF92F-086F-4A68-A9F3-25D1B9326A24}" type="pres">
      <dgm:prSet presAssocID="{AE140D09-7D53-4577-A34D-45747C23E7F1}" presName="level3hierChild" presStyleCnt="0"/>
      <dgm:spPr/>
    </dgm:pt>
    <dgm:pt modelId="{1FA0D280-2C59-4D96-B010-C76EDC26B4C6}" type="pres">
      <dgm:prSet presAssocID="{BA41FC98-E4D0-4016-81EE-422B11DFF416}" presName="conn2-1" presStyleLbl="parChTrans1D2" presStyleIdx="1" presStyleCnt="2"/>
      <dgm:spPr/>
      <dgm:t>
        <a:bodyPr/>
        <a:lstStyle/>
        <a:p>
          <a:endParaRPr lang="cs-CZ"/>
        </a:p>
      </dgm:t>
    </dgm:pt>
    <dgm:pt modelId="{5CA3C02A-A26C-4A58-BBE2-178D20124164}" type="pres">
      <dgm:prSet presAssocID="{BA41FC98-E4D0-4016-81EE-422B11DFF416}" presName="connTx" presStyleLbl="parChTrans1D2" presStyleIdx="1" presStyleCnt="2"/>
      <dgm:spPr/>
      <dgm:t>
        <a:bodyPr/>
        <a:lstStyle/>
        <a:p>
          <a:endParaRPr lang="cs-CZ"/>
        </a:p>
      </dgm:t>
    </dgm:pt>
    <dgm:pt modelId="{0E2D970D-ABDB-4206-A7D0-4CCA487A7C61}" type="pres">
      <dgm:prSet presAssocID="{8131D124-3B8B-4C35-9AE5-8356EFBF68F5}" presName="root2" presStyleCnt="0"/>
      <dgm:spPr/>
    </dgm:pt>
    <dgm:pt modelId="{F93FD05A-9B1A-4A7E-A4C3-BAE0CA377F3D}" type="pres">
      <dgm:prSet presAssocID="{8131D124-3B8B-4C35-9AE5-8356EFBF68F5}" presName="LevelTwoTextNode" presStyleLbl="node2" presStyleIdx="1" presStyleCnt="2" custScaleX="127669">
        <dgm:presLayoutVars>
          <dgm:chPref val="3"/>
        </dgm:presLayoutVars>
      </dgm:prSet>
      <dgm:spPr/>
      <dgm:t>
        <a:bodyPr/>
        <a:lstStyle/>
        <a:p>
          <a:endParaRPr lang="cs-CZ"/>
        </a:p>
      </dgm:t>
    </dgm:pt>
    <dgm:pt modelId="{56BA5F0A-2485-4353-A957-DC33C7648DBC}" type="pres">
      <dgm:prSet presAssocID="{8131D124-3B8B-4C35-9AE5-8356EFBF68F5}" presName="level3hierChild" presStyleCnt="0"/>
      <dgm:spPr/>
    </dgm:pt>
  </dgm:ptLst>
  <dgm:cxnLst>
    <dgm:cxn modelId="{9018E46F-5F2A-41AC-8646-26750B102CE1}" srcId="{CC5226C6-1534-41B8-A42F-74AF0900DA51}" destId="{6F504F39-C4B5-4DBB-8B90-5A0FF9515CB7}" srcOrd="0" destOrd="0" parTransId="{DD93F6DF-3FD2-449B-AFB4-598D27E85B6C}" sibTransId="{86862C87-EA22-40F6-8735-0E96D880FB36}"/>
    <dgm:cxn modelId="{E8DFDCC9-2997-4180-B5CE-DD9246664AA0}" type="presOf" srcId="{BA41FC98-E4D0-4016-81EE-422B11DFF416}" destId="{1FA0D280-2C59-4D96-B010-C76EDC26B4C6}" srcOrd="0" destOrd="0" presId="urn:microsoft.com/office/officeart/2008/layout/HorizontalMultiLevelHierarchy"/>
    <dgm:cxn modelId="{3FBAC1E9-095C-48EF-A7B2-484B8CE50327}" type="presOf" srcId="{8131D124-3B8B-4C35-9AE5-8356EFBF68F5}" destId="{F93FD05A-9B1A-4A7E-A4C3-BAE0CA377F3D}" srcOrd="0" destOrd="0" presId="urn:microsoft.com/office/officeart/2008/layout/HorizontalMultiLevelHierarchy"/>
    <dgm:cxn modelId="{50707BC0-D6DF-4AE2-A62F-7DDC748BC9EE}" type="presOf" srcId="{D85443DB-C7B9-47FC-8AD7-E245B91D585B}" destId="{B82AB39E-658E-4AC7-AF15-D204BD9A1A87}" srcOrd="1" destOrd="0" presId="urn:microsoft.com/office/officeart/2008/layout/HorizontalMultiLevelHierarchy"/>
    <dgm:cxn modelId="{D2EAF2E2-7BD1-4965-B3EB-973605451524}" type="presOf" srcId="{6F504F39-C4B5-4DBB-8B90-5A0FF9515CB7}" destId="{5437EC50-93C7-460F-A6BF-D0F252D1EF75}" srcOrd="0" destOrd="0" presId="urn:microsoft.com/office/officeart/2008/layout/HorizontalMultiLevelHierarchy"/>
    <dgm:cxn modelId="{C09DEBFF-AA61-4835-9768-2111B9DA26AA}" type="presOf" srcId="{CC5226C6-1534-41B8-A42F-74AF0900DA51}" destId="{58FF957D-E267-4F66-95F2-C24810EB775E}" srcOrd="0" destOrd="0" presId="urn:microsoft.com/office/officeart/2008/layout/HorizontalMultiLevelHierarchy"/>
    <dgm:cxn modelId="{1416979E-A11E-4BC5-85CF-6EEF9F8D274D}" srcId="{6F504F39-C4B5-4DBB-8B90-5A0FF9515CB7}" destId="{AE140D09-7D53-4577-A34D-45747C23E7F1}" srcOrd="0" destOrd="0" parTransId="{D85443DB-C7B9-47FC-8AD7-E245B91D585B}" sibTransId="{B6D42BB4-62CA-4468-92B7-C64D25E6FAB7}"/>
    <dgm:cxn modelId="{D360A3D2-600A-4212-9D75-102259D97353}" srcId="{6F504F39-C4B5-4DBB-8B90-5A0FF9515CB7}" destId="{8131D124-3B8B-4C35-9AE5-8356EFBF68F5}" srcOrd="1" destOrd="0" parTransId="{BA41FC98-E4D0-4016-81EE-422B11DFF416}" sibTransId="{D5DC28B0-0780-42A1-AEE4-6ABA5BD82746}"/>
    <dgm:cxn modelId="{9D8F5A27-B4DC-4514-AE6A-3208D6B2835A}" type="presOf" srcId="{BA41FC98-E4D0-4016-81EE-422B11DFF416}" destId="{5CA3C02A-A26C-4A58-BBE2-178D20124164}" srcOrd="1" destOrd="0" presId="urn:microsoft.com/office/officeart/2008/layout/HorizontalMultiLevelHierarchy"/>
    <dgm:cxn modelId="{A4A5E0D9-482A-4798-BA60-1FC0D9A325BB}" type="presOf" srcId="{AE140D09-7D53-4577-A34D-45747C23E7F1}" destId="{614DC509-FCF4-4293-976F-1AABCA7147CA}" srcOrd="0" destOrd="0" presId="urn:microsoft.com/office/officeart/2008/layout/HorizontalMultiLevelHierarchy"/>
    <dgm:cxn modelId="{45445886-F84C-4A82-8CF9-F36B93FBABCB}" type="presOf" srcId="{D85443DB-C7B9-47FC-8AD7-E245B91D585B}" destId="{31442C7F-73CC-4B51-9F85-0AB0E8C8C45E}" srcOrd="0" destOrd="0" presId="urn:microsoft.com/office/officeart/2008/layout/HorizontalMultiLevelHierarchy"/>
    <dgm:cxn modelId="{293EDB47-886B-42EB-9775-A72CC7DD0252}" type="presParOf" srcId="{58FF957D-E267-4F66-95F2-C24810EB775E}" destId="{F5549087-F278-4F91-8604-EBF7BB15EDDF}" srcOrd="0" destOrd="0" presId="urn:microsoft.com/office/officeart/2008/layout/HorizontalMultiLevelHierarchy"/>
    <dgm:cxn modelId="{A25F2085-AC2D-4477-ABD9-9ADF8E6E256B}" type="presParOf" srcId="{F5549087-F278-4F91-8604-EBF7BB15EDDF}" destId="{5437EC50-93C7-460F-A6BF-D0F252D1EF75}" srcOrd="0" destOrd="0" presId="urn:microsoft.com/office/officeart/2008/layout/HorizontalMultiLevelHierarchy"/>
    <dgm:cxn modelId="{35E9766B-8348-4C04-8D55-C94E45F4E381}" type="presParOf" srcId="{F5549087-F278-4F91-8604-EBF7BB15EDDF}" destId="{A185A378-60DA-4575-87AE-CEA26D690897}" srcOrd="1" destOrd="0" presId="urn:microsoft.com/office/officeart/2008/layout/HorizontalMultiLevelHierarchy"/>
    <dgm:cxn modelId="{3E50DF06-5076-44AD-A5BE-DE95076FF559}" type="presParOf" srcId="{A185A378-60DA-4575-87AE-CEA26D690897}" destId="{31442C7F-73CC-4B51-9F85-0AB0E8C8C45E}" srcOrd="0" destOrd="0" presId="urn:microsoft.com/office/officeart/2008/layout/HorizontalMultiLevelHierarchy"/>
    <dgm:cxn modelId="{75EEB003-BF17-42A0-98BE-3E40339E2FD2}" type="presParOf" srcId="{31442C7F-73CC-4B51-9F85-0AB0E8C8C45E}" destId="{B82AB39E-658E-4AC7-AF15-D204BD9A1A87}" srcOrd="0" destOrd="0" presId="urn:microsoft.com/office/officeart/2008/layout/HorizontalMultiLevelHierarchy"/>
    <dgm:cxn modelId="{C5753876-9D98-4EEA-8861-67B258F164D0}" type="presParOf" srcId="{A185A378-60DA-4575-87AE-CEA26D690897}" destId="{B214894C-A254-4046-854F-358D63A9BD92}" srcOrd="1" destOrd="0" presId="urn:microsoft.com/office/officeart/2008/layout/HorizontalMultiLevelHierarchy"/>
    <dgm:cxn modelId="{2C7D0A62-5B45-4BD9-8924-0CDBDF0B1306}" type="presParOf" srcId="{B214894C-A254-4046-854F-358D63A9BD92}" destId="{614DC509-FCF4-4293-976F-1AABCA7147CA}" srcOrd="0" destOrd="0" presId="urn:microsoft.com/office/officeart/2008/layout/HorizontalMultiLevelHierarchy"/>
    <dgm:cxn modelId="{50E3A8C2-4CB1-4AE1-B9FE-B14D33F209D4}" type="presParOf" srcId="{B214894C-A254-4046-854F-358D63A9BD92}" destId="{822EF92F-086F-4A68-A9F3-25D1B9326A24}" srcOrd="1" destOrd="0" presId="urn:microsoft.com/office/officeart/2008/layout/HorizontalMultiLevelHierarchy"/>
    <dgm:cxn modelId="{9F35A9C9-8A36-488A-9EB0-B37A41B455EA}" type="presParOf" srcId="{A185A378-60DA-4575-87AE-CEA26D690897}" destId="{1FA0D280-2C59-4D96-B010-C76EDC26B4C6}" srcOrd="2" destOrd="0" presId="urn:microsoft.com/office/officeart/2008/layout/HorizontalMultiLevelHierarchy"/>
    <dgm:cxn modelId="{34F0D956-B7E9-4B62-9494-63809E333BCA}" type="presParOf" srcId="{1FA0D280-2C59-4D96-B010-C76EDC26B4C6}" destId="{5CA3C02A-A26C-4A58-BBE2-178D20124164}" srcOrd="0" destOrd="0" presId="urn:microsoft.com/office/officeart/2008/layout/HorizontalMultiLevelHierarchy"/>
    <dgm:cxn modelId="{A42E7367-0515-4650-9F20-D2D33AAAC674}" type="presParOf" srcId="{A185A378-60DA-4575-87AE-CEA26D690897}" destId="{0E2D970D-ABDB-4206-A7D0-4CCA487A7C61}" srcOrd="3" destOrd="0" presId="urn:microsoft.com/office/officeart/2008/layout/HorizontalMultiLevelHierarchy"/>
    <dgm:cxn modelId="{E73D5A80-099B-487C-AD08-849B43C2C46D}" type="presParOf" srcId="{0E2D970D-ABDB-4206-A7D0-4CCA487A7C61}" destId="{F93FD05A-9B1A-4A7E-A4C3-BAE0CA377F3D}" srcOrd="0" destOrd="0" presId="urn:microsoft.com/office/officeart/2008/layout/HorizontalMultiLevelHierarchy"/>
    <dgm:cxn modelId="{24B82447-1562-41BB-AD8A-80564802B4C6}" type="presParOf" srcId="{0E2D970D-ABDB-4206-A7D0-4CCA487A7C61}" destId="{56BA5F0A-2485-4353-A957-DC33C7648DBC}"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933CDB-8708-48F5-A8B8-4D6B6F02873C}" type="doc">
      <dgm:prSet loTypeId="urn:diagrams.loki3.com/VaryingWidthList+Icon" loCatId="list" qsTypeId="urn:microsoft.com/office/officeart/2005/8/quickstyle/simple1" qsCatId="simple" csTypeId="urn:microsoft.com/office/officeart/2005/8/colors/accent1_2" csCatId="accent1" phldr="1"/>
      <dgm:spPr/>
    </dgm:pt>
    <dgm:pt modelId="{E54EA550-6E37-4788-AEF7-1AFAA692BF31}">
      <dgm:prSet phldrT="[Text]"/>
      <dgm:spPr>
        <a:solidFill>
          <a:schemeClr val="tx2">
            <a:lumMod val="40000"/>
            <a:lumOff val="60000"/>
          </a:schemeClr>
        </a:solidFill>
      </dgm:spPr>
      <dgm:t>
        <a:bodyPr/>
        <a:lstStyle/>
        <a:p>
          <a:pPr algn="l"/>
          <a:r>
            <a:rPr lang="cs-CZ" dirty="0" smtClean="0">
              <a:solidFill>
                <a:srgbClr val="002060"/>
              </a:solidFill>
            </a:rPr>
            <a:t>DVOJVYPUKLÁ</a:t>
          </a:r>
          <a:endParaRPr lang="cs-CZ" dirty="0">
            <a:solidFill>
              <a:srgbClr val="002060"/>
            </a:solidFill>
          </a:endParaRPr>
        </a:p>
      </dgm:t>
    </dgm:pt>
    <dgm:pt modelId="{0A11D7E0-BAE3-45E9-B31F-89C315AC511D}" type="parTrans" cxnId="{4804C20C-F98D-424E-9BCB-476982EC9E16}">
      <dgm:prSet/>
      <dgm:spPr/>
      <dgm:t>
        <a:bodyPr/>
        <a:lstStyle/>
        <a:p>
          <a:endParaRPr lang="cs-CZ"/>
        </a:p>
      </dgm:t>
    </dgm:pt>
    <dgm:pt modelId="{0CF8E756-FDE6-4AA9-8597-2E647DB3F0F1}" type="sibTrans" cxnId="{4804C20C-F98D-424E-9BCB-476982EC9E16}">
      <dgm:prSet/>
      <dgm:spPr/>
      <dgm:t>
        <a:bodyPr/>
        <a:lstStyle/>
        <a:p>
          <a:endParaRPr lang="cs-CZ"/>
        </a:p>
      </dgm:t>
    </dgm:pt>
    <dgm:pt modelId="{7C029C0B-7FF7-4F95-BB94-B871F7F942D0}">
      <dgm:prSet phldrT="[Text]"/>
      <dgm:spPr>
        <a:solidFill>
          <a:schemeClr val="tx2">
            <a:lumMod val="40000"/>
            <a:lumOff val="60000"/>
          </a:schemeClr>
        </a:solidFill>
      </dgm:spPr>
      <dgm:t>
        <a:bodyPr/>
        <a:lstStyle/>
        <a:p>
          <a:pPr algn="l"/>
          <a:r>
            <a:rPr lang="cs-CZ" dirty="0" smtClean="0">
              <a:solidFill>
                <a:srgbClr val="002060"/>
              </a:solidFill>
            </a:rPr>
            <a:t>PLOSKOVYPUKLÁ</a:t>
          </a:r>
          <a:endParaRPr lang="cs-CZ" dirty="0">
            <a:solidFill>
              <a:srgbClr val="002060"/>
            </a:solidFill>
          </a:endParaRPr>
        </a:p>
      </dgm:t>
    </dgm:pt>
    <dgm:pt modelId="{12395EF7-7836-4AA7-B8D9-F2656CE03292}" type="parTrans" cxnId="{0328F715-5C35-469C-8EB7-15F43C2A5957}">
      <dgm:prSet/>
      <dgm:spPr/>
      <dgm:t>
        <a:bodyPr/>
        <a:lstStyle/>
        <a:p>
          <a:endParaRPr lang="cs-CZ"/>
        </a:p>
      </dgm:t>
    </dgm:pt>
    <dgm:pt modelId="{0594FDA8-B5C5-4D0A-85C8-6304BA56FE0D}" type="sibTrans" cxnId="{0328F715-5C35-469C-8EB7-15F43C2A5957}">
      <dgm:prSet/>
      <dgm:spPr/>
      <dgm:t>
        <a:bodyPr/>
        <a:lstStyle/>
        <a:p>
          <a:endParaRPr lang="cs-CZ"/>
        </a:p>
      </dgm:t>
    </dgm:pt>
    <dgm:pt modelId="{121F8F31-A40E-4214-A7E3-AC6CCDF5DD7B}">
      <dgm:prSet phldrT="[Text]"/>
      <dgm:spPr>
        <a:solidFill>
          <a:schemeClr val="tx2">
            <a:lumMod val="40000"/>
            <a:lumOff val="60000"/>
          </a:schemeClr>
        </a:solidFill>
      </dgm:spPr>
      <dgm:t>
        <a:bodyPr/>
        <a:lstStyle/>
        <a:p>
          <a:pPr algn="l"/>
          <a:r>
            <a:rPr lang="cs-CZ" dirty="0" smtClean="0">
              <a:solidFill>
                <a:srgbClr val="002060"/>
              </a:solidFill>
            </a:rPr>
            <a:t>DUTOVYPUKLÁ</a:t>
          </a:r>
          <a:endParaRPr lang="cs-CZ" dirty="0">
            <a:solidFill>
              <a:srgbClr val="002060"/>
            </a:solidFill>
          </a:endParaRPr>
        </a:p>
      </dgm:t>
    </dgm:pt>
    <dgm:pt modelId="{B92FAF10-6D24-4303-9F73-BF83812AF783}" type="parTrans" cxnId="{E2A2C748-D06A-44A9-8798-66BC8FC6BF1A}">
      <dgm:prSet/>
      <dgm:spPr/>
      <dgm:t>
        <a:bodyPr/>
        <a:lstStyle/>
        <a:p>
          <a:endParaRPr lang="cs-CZ"/>
        </a:p>
      </dgm:t>
    </dgm:pt>
    <dgm:pt modelId="{47ED842E-93E8-4CDB-9BB4-6616893F5027}" type="sibTrans" cxnId="{E2A2C748-D06A-44A9-8798-66BC8FC6BF1A}">
      <dgm:prSet/>
      <dgm:spPr/>
      <dgm:t>
        <a:bodyPr/>
        <a:lstStyle/>
        <a:p>
          <a:endParaRPr lang="cs-CZ"/>
        </a:p>
      </dgm:t>
    </dgm:pt>
    <dgm:pt modelId="{01FB52E6-D51E-4296-BB44-3203ECC951DA}" type="pres">
      <dgm:prSet presAssocID="{BD933CDB-8708-48F5-A8B8-4D6B6F02873C}" presName="Name0" presStyleCnt="0">
        <dgm:presLayoutVars>
          <dgm:resizeHandles/>
        </dgm:presLayoutVars>
      </dgm:prSet>
      <dgm:spPr/>
    </dgm:pt>
    <dgm:pt modelId="{733291AD-47BF-4443-9A76-DC6F26B675C6}" type="pres">
      <dgm:prSet presAssocID="{E54EA550-6E37-4788-AEF7-1AFAA692BF31}" presName="text" presStyleLbl="node1" presStyleIdx="0" presStyleCnt="3" custScaleX="116770" custLinFactNeighborX="-7304" custLinFactNeighborY="36188">
        <dgm:presLayoutVars>
          <dgm:bulletEnabled val="1"/>
        </dgm:presLayoutVars>
      </dgm:prSet>
      <dgm:spPr/>
      <dgm:t>
        <a:bodyPr/>
        <a:lstStyle/>
        <a:p>
          <a:endParaRPr lang="cs-CZ"/>
        </a:p>
      </dgm:t>
    </dgm:pt>
    <dgm:pt modelId="{92609C79-4CFF-46FD-82E0-E61463ABC158}" type="pres">
      <dgm:prSet presAssocID="{0CF8E756-FDE6-4AA9-8597-2E647DB3F0F1}" presName="space" presStyleCnt="0"/>
      <dgm:spPr/>
    </dgm:pt>
    <dgm:pt modelId="{B40612AF-104E-46D7-B260-622AD935E499}" type="pres">
      <dgm:prSet presAssocID="{7C029C0B-7FF7-4F95-BB94-B871F7F942D0}" presName="text" presStyleLbl="node1" presStyleIdx="1" presStyleCnt="3" custLinFactNeighborX="-3029" custLinFactNeighborY="9692">
        <dgm:presLayoutVars>
          <dgm:bulletEnabled val="1"/>
        </dgm:presLayoutVars>
      </dgm:prSet>
      <dgm:spPr/>
      <dgm:t>
        <a:bodyPr/>
        <a:lstStyle/>
        <a:p>
          <a:endParaRPr lang="cs-CZ"/>
        </a:p>
      </dgm:t>
    </dgm:pt>
    <dgm:pt modelId="{36122586-FBAA-4FD3-A70E-E10BE34DBD70}" type="pres">
      <dgm:prSet presAssocID="{0594FDA8-B5C5-4D0A-85C8-6304BA56FE0D}" presName="space" presStyleCnt="0"/>
      <dgm:spPr/>
    </dgm:pt>
    <dgm:pt modelId="{CB684B0E-0903-4F3C-81DE-F69DBE0FB879}" type="pres">
      <dgm:prSet presAssocID="{121F8F31-A40E-4214-A7E3-AC6CCDF5DD7B}" presName="text" presStyleLbl="node1" presStyleIdx="2" presStyleCnt="3" custScaleX="112656" custLinFactNeighborX="-10007" custLinFactNeighborY="-16803">
        <dgm:presLayoutVars>
          <dgm:bulletEnabled val="1"/>
        </dgm:presLayoutVars>
      </dgm:prSet>
      <dgm:spPr/>
      <dgm:t>
        <a:bodyPr/>
        <a:lstStyle/>
        <a:p>
          <a:endParaRPr lang="cs-CZ"/>
        </a:p>
      </dgm:t>
    </dgm:pt>
  </dgm:ptLst>
  <dgm:cxnLst>
    <dgm:cxn modelId="{942C2FE9-AA73-4219-9F9D-DE0F01F741CA}" type="presOf" srcId="{BD933CDB-8708-48F5-A8B8-4D6B6F02873C}" destId="{01FB52E6-D51E-4296-BB44-3203ECC951DA}" srcOrd="0" destOrd="0" presId="urn:diagrams.loki3.com/VaryingWidthList+Icon"/>
    <dgm:cxn modelId="{0328F715-5C35-469C-8EB7-15F43C2A5957}" srcId="{BD933CDB-8708-48F5-A8B8-4D6B6F02873C}" destId="{7C029C0B-7FF7-4F95-BB94-B871F7F942D0}" srcOrd="1" destOrd="0" parTransId="{12395EF7-7836-4AA7-B8D9-F2656CE03292}" sibTransId="{0594FDA8-B5C5-4D0A-85C8-6304BA56FE0D}"/>
    <dgm:cxn modelId="{D8081305-9D62-42B3-9975-3D5BD2A18F76}" type="presOf" srcId="{121F8F31-A40E-4214-A7E3-AC6CCDF5DD7B}" destId="{CB684B0E-0903-4F3C-81DE-F69DBE0FB879}" srcOrd="0" destOrd="0" presId="urn:diagrams.loki3.com/VaryingWidthList+Icon"/>
    <dgm:cxn modelId="{4ED3DD3D-07C5-4C96-9834-A793F53CB118}" type="presOf" srcId="{7C029C0B-7FF7-4F95-BB94-B871F7F942D0}" destId="{B40612AF-104E-46D7-B260-622AD935E499}" srcOrd="0" destOrd="0" presId="urn:diagrams.loki3.com/VaryingWidthList+Icon"/>
    <dgm:cxn modelId="{570391C2-243B-4CB5-B588-028E5A911784}" type="presOf" srcId="{E54EA550-6E37-4788-AEF7-1AFAA692BF31}" destId="{733291AD-47BF-4443-9A76-DC6F26B675C6}" srcOrd="0" destOrd="0" presId="urn:diagrams.loki3.com/VaryingWidthList+Icon"/>
    <dgm:cxn modelId="{E2A2C748-D06A-44A9-8798-66BC8FC6BF1A}" srcId="{BD933CDB-8708-48F5-A8B8-4D6B6F02873C}" destId="{121F8F31-A40E-4214-A7E3-AC6CCDF5DD7B}" srcOrd="2" destOrd="0" parTransId="{B92FAF10-6D24-4303-9F73-BF83812AF783}" sibTransId="{47ED842E-93E8-4CDB-9BB4-6616893F5027}"/>
    <dgm:cxn modelId="{4804C20C-F98D-424E-9BCB-476982EC9E16}" srcId="{BD933CDB-8708-48F5-A8B8-4D6B6F02873C}" destId="{E54EA550-6E37-4788-AEF7-1AFAA692BF31}" srcOrd="0" destOrd="0" parTransId="{0A11D7E0-BAE3-45E9-B31F-89C315AC511D}" sibTransId="{0CF8E756-FDE6-4AA9-8597-2E647DB3F0F1}"/>
    <dgm:cxn modelId="{BAF35C1C-1A05-4F24-BCDD-DFE7F2C6BA52}" type="presParOf" srcId="{01FB52E6-D51E-4296-BB44-3203ECC951DA}" destId="{733291AD-47BF-4443-9A76-DC6F26B675C6}" srcOrd="0" destOrd="0" presId="urn:diagrams.loki3.com/VaryingWidthList+Icon"/>
    <dgm:cxn modelId="{E7D18EA7-CE19-44CA-84AF-F6839E071814}" type="presParOf" srcId="{01FB52E6-D51E-4296-BB44-3203ECC951DA}" destId="{92609C79-4CFF-46FD-82E0-E61463ABC158}" srcOrd="1" destOrd="0" presId="urn:diagrams.loki3.com/VaryingWidthList+Icon"/>
    <dgm:cxn modelId="{78F86E50-517B-4C7D-9A26-F0633F7F0FD3}" type="presParOf" srcId="{01FB52E6-D51E-4296-BB44-3203ECC951DA}" destId="{B40612AF-104E-46D7-B260-622AD935E499}" srcOrd="2" destOrd="0" presId="urn:diagrams.loki3.com/VaryingWidthList+Icon"/>
    <dgm:cxn modelId="{2028A073-2D89-4544-B8F1-0B2117FC5BB4}" type="presParOf" srcId="{01FB52E6-D51E-4296-BB44-3203ECC951DA}" destId="{36122586-FBAA-4FD3-A70E-E10BE34DBD70}" srcOrd="3" destOrd="0" presId="urn:diagrams.loki3.com/VaryingWidthList+Icon"/>
    <dgm:cxn modelId="{863BA2C0-7CD0-4430-A85F-E152DAC08038}" type="presParOf" srcId="{01FB52E6-D51E-4296-BB44-3203ECC951DA}" destId="{CB684B0E-0903-4F3C-81DE-F69DBE0FB879}" srcOrd="4" destOrd="0" presId="urn:diagrams.loki3.com/VaryingWidthList+Icon"/>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FA0D280-2C59-4D96-B010-C76EDC26B4C6}">
      <dsp:nvSpPr>
        <dsp:cNvPr id="0" name=""/>
        <dsp:cNvSpPr/>
      </dsp:nvSpPr>
      <dsp:spPr>
        <a:xfrm>
          <a:off x="1410145" y="1815976"/>
          <a:ext cx="452686" cy="431294"/>
        </a:xfrm>
        <a:custGeom>
          <a:avLst/>
          <a:gdLst/>
          <a:ahLst/>
          <a:cxnLst/>
          <a:rect l="0" t="0" r="0" b="0"/>
          <a:pathLst>
            <a:path>
              <a:moveTo>
                <a:pt x="0" y="0"/>
              </a:moveTo>
              <a:lnTo>
                <a:pt x="226343" y="0"/>
              </a:lnTo>
              <a:lnTo>
                <a:pt x="226343" y="431294"/>
              </a:lnTo>
              <a:lnTo>
                <a:pt x="452686" y="431294"/>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2015991"/>
        <a:ext cx="31262" cy="31262"/>
      </dsp:txXfrm>
    </dsp:sp>
    <dsp:sp modelId="{31442C7F-73CC-4B51-9F85-0AB0E8C8C45E}">
      <dsp:nvSpPr>
        <dsp:cNvPr id="0" name=""/>
        <dsp:cNvSpPr/>
      </dsp:nvSpPr>
      <dsp:spPr>
        <a:xfrm>
          <a:off x="1410145" y="1384681"/>
          <a:ext cx="452686" cy="431294"/>
        </a:xfrm>
        <a:custGeom>
          <a:avLst/>
          <a:gdLst/>
          <a:ahLst/>
          <a:cxnLst/>
          <a:rect l="0" t="0" r="0" b="0"/>
          <a:pathLst>
            <a:path>
              <a:moveTo>
                <a:pt x="0" y="431294"/>
              </a:moveTo>
              <a:lnTo>
                <a:pt x="226343" y="431294"/>
              </a:lnTo>
              <a:lnTo>
                <a:pt x="226343" y="0"/>
              </a:lnTo>
              <a:lnTo>
                <a:pt x="452686" y="0"/>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1584697"/>
        <a:ext cx="31262" cy="31262"/>
      </dsp:txXfrm>
    </dsp:sp>
    <dsp:sp modelId="{5437EC50-93C7-460F-A6BF-D0F252D1EF75}">
      <dsp:nvSpPr>
        <dsp:cNvPr id="0" name=""/>
        <dsp:cNvSpPr/>
      </dsp:nvSpPr>
      <dsp:spPr>
        <a:xfrm rot="16200000">
          <a:off x="-750866" y="1470940"/>
          <a:ext cx="3631952" cy="690070"/>
        </a:xfrm>
        <a:prstGeom prst="rect">
          <a:avLst/>
        </a:prstGeom>
        <a:solidFill>
          <a:srgbClr val="FFFF00">
            <a:alpha val="51000"/>
          </a:srgb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35" tIns="26035" rIns="26035" bIns="26035" numCol="1" spcCol="1270" anchor="ctr" anchorCtr="0">
          <a:noAutofit/>
        </a:bodyPr>
        <a:lstStyle/>
        <a:p>
          <a:pPr lvl="0" algn="ctr" defTabSz="1822450">
            <a:lnSpc>
              <a:spcPct val="90000"/>
            </a:lnSpc>
            <a:spcBef>
              <a:spcPct val="0"/>
            </a:spcBef>
            <a:spcAft>
              <a:spcPct val="35000"/>
            </a:spcAft>
          </a:pPr>
          <a:r>
            <a:rPr lang="cs-CZ" sz="4100" b="1" kern="1200" dirty="0" smtClean="0">
              <a:solidFill>
                <a:schemeClr val="tx1"/>
              </a:solidFill>
            </a:rPr>
            <a:t>ČOČKY</a:t>
          </a:r>
          <a:endParaRPr lang="cs-CZ" sz="4100" b="1" kern="1200" dirty="0">
            <a:solidFill>
              <a:schemeClr val="tx1"/>
            </a:solidFill>
          </a:endParaRPr>
        </a:p>
      </dsp:txBody>
      <dsp:txXfrm rot="16200000">
        <a:off x="-750866" y="1470940"/>
        <a:ext cx="3631952" cy="690070"/>
      </dsp:txXfrm>
    </dsp:sp>
    <dsp:sp modelId="{614DC509-FCF4-4293-976F-1AABCA7147CA}">
      <dsp:nvSpPr>
        <dsp:cNvPr id="0" name=""/>
        <dsp:cNvSpPr/>
      </dsp:nvSpPr>
      <dsp:spPr>
        <a:xfrm>
          <a:off x="1862831" y="1039646"/>
          <a:ext cx="2889701" cy="690070"/>
        </a:xfrm>
        <a:prstGeom prst="rect">
          <a:avLst/>
        </a:prstGeom>
        <a:solidFill>
          <a:srgbClr val="FF7C8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rgbClr val="FF0000"/>
              </a:solidFill>
            </a:rPr>
            <a:t>SPOJKY</a:t>
          </a:r>
          <a:endParaRPr lang="cs-CZ" sz="3500" b="1" kern="1200" dirty="0">
            <a:solidFill>
              <a:srgbClr val="FF0000"/>
            </a:solidFill>
          </a:endParaRPr>
        </a:p>
      </dsp:txBody>
      <dsp:txXfrm>
        <a:off x="1862831" y="1039646"/>
        <a:ext cx="2889701" cy="690070"/>
      </dsp:txXfrm>
    </dsp:sp>
    <dsp:sp modelId="{F93FD05A-9B1A-4A7E-A4C3-BAE0CA377F3D}">
      <dsp:nvSpPr>
        <dsp:cNvPr id="0" name=""/>
        <dsp:cNvSpPr/>
      </dsp:nvSpPr>
      <dsp:spPr>
        <a:xfrm>
          <a:off x="1862831" y="1902234"/>
          <a:ext cx="2889701" cy="690070"/>
        </a:xfrm>
        <a:prstGeom prst="rect">
          <a:avLst/>
        </a:prstGeom>
        <a:solidFill>
          <a:srgbClr val="92D05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chemeClr val="accent5">
                  <a:lumMod val="75000"/>
                </a:schemeClr>
              </a:solidFill>
            </a:rPr>
            <a:t>ROZPTYLKY</a:t>
          </a:r>
          <a:endParaRPr lang="cs-CZ" sz="3500" b="1" kern="1200" dirty="0">
            <a:solidFill>
              <a:schemeClr val="accent5">
                <a:lumMod val="75000"/>
              </a:schemeClr>
            </a:solidFill>
          </a:endParaRPr>
        </a:p>
      </dsp:txBody>
      <dsp:txXfrm>
        <a:off x="1862831" y="1902234"/>
        <a:ext cx="2889701" cy="690070"/>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FA0D280-2C59-4D96-B010-C76EDC26B4C6}">
      <dsp:nvSpPr>
        <dsp:cNvPr id="0" name=""/>
        <dsp:cNvSpPr/>
      </dsp:nvSpPr>
      <dsp:spPr>
        <a:xfrm>
          <a:off x="1410145" y="1815976"/>
          <a:ext cx="452686" cy="431294"/>
        </a:xfrm>
        <a:custGeom>
          <a:avLst/>
          <a:gdLst/>
          <a:ahLst/>
          <a:cxnLst/>
          <a:rect l="0" t="0" r="0" b="0"/>
          <a:pathLst>
            <a:path>
              <a:moveTo>
                <a:pt x="0" y="0"/>
              </a:moveTo>
              <a:lnTo>
                <a:pt x="226343" y="0"/>
              </a:lnTo>
              <a:lnTo>
                <a:pt x="226343" y="431294"/>
              </a:lnTo>
              <a:lnTo>
                <a:pt x="452686" y="431294"/>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2015991"/>
        <a:ext cx="31262" cy="31262"/>
      </dsp:txXfrm>
    </dsp:sp>
    <dsp:sp modelId="{31442C7F-73CC-4B51-9F85-0AB0E8C8C45E}">
      <dsp:nvSpPr>
        <dsp:cNvPr id="0" name=""/>
        <dsp:cNvSpPr/>
      </dsp:nvSpPr>
      <dsp:spPr>
        <a:xfrm>
          <a:off x="1410145" y="1384681"/>
          <a:ext cx="452686" cy="431294"/>
        </a:xfrm>
        <a:custGeom>
          <a:avLst/>
          <a:gdLst/>
          <a:ahLst/>
          <a:cxnLst/>
          <a:rect l="0" t="0" r="0" b="0"/>
          <a:pathLst>
            <a:path>
              <a:moveTo>
                <a:pt x="0" y="431294"/>
              </a:moveTo>
              <a:lnTo>
                <a:pt x="226343" y="431294"/>
              </a:lnTo>
              <a:lnTo>
                <a:pt x="226343" y="0"/>
              </a:lnTo>
              <a:lnTo>
                <a:pt x="452686" y="0"/>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1584697"/>
        <a:ext cx="31262" cy="31262"/>
      </dsp:txXfrm>
    </dsp:sp>
    <dsp:sp modelId="{5437EC50-93C7-460F-A6BF-D0F252D1EF75}">
      <dsp:nvSpPr>
        <dsp:cNvPr id="0" name=""/>
        <dsp:cNvSpPr/>
      </dsp:nvSpPr>
      <dsp:spPr>
        <a:xfrm rot="16200000">
          <a:off x="-750866" y="1470940"/>
          <a:ext cx="3631952" cy="690070"/>
        </a:xfrm>
        <a:prstGeom prst="rect">
          <a:avLst/>
        </a:prstGeom>
        <a:solidFill>
          <a:srgbClr val="FFFF00">
            <a:alpha val="51000"/>
          </a:srgb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35" tIns="26035" rIns="26035" bIns="26035" numCol="1" spcCol="1270" anchor="ctr" anchorCtr="0">
          <a:noAutofit/>
        </a:bodyPr>
        <a:lstStyle/>
        <a:p>
          <a:pPr lvl="0" algn="ctr" defTabSz="1822450">
            <a:lnSpc>
              <a:spcPct val="90000"/>
            </a:lnSpc>
            <a:spcBef>
              <a:spcPct val="0"/>
            </a:spcBef>
            <a:spcAft>
              <a:spcPct val="35000"/>
            </a:spcAft>
          </a:pPr>
          <a:r>
            <a:rPr lang="cs-CZ" sz="4100" b="1" kern="1200" dirty="0" smtClean="0">
              <a:solidFill>
                <a:schemeClr val="tx1"/>
              </a:solidFill>
            </a:rPr>
            <a:t>ČOČKY</a:t>
          </a:r>
          <a:endParaRPr lang="cs-CZ" sz="4100" b="1" kern="1200" dirty="0">
            <a:solidFill>
              <a:schemeClr val="tx1"/>
            </a:solidFill>
          </a:endParaRPr>
        </a:p>
      </dsp:txBody>
      <dsp:txXfrm rot="16200000">
        <a:off x="-750866" y="1470940"/>
        <a:ext cx="3631952" cy="690070"/>
      </dsp:txXfrm>
    </dsp:sp>
    <dsp:sp modelId="{614DC509-FCF4-4293-976F-1AABCA7147CA}">
      <dsp:nvSpPr>
        <dsp:cNvPr id="0" name=""/>
        <dsp:cNvSpPr/>
      </dsp:nvSpPr>
      <dsp:spPr>
        <a:xfrm>
          <a:off x="1862831" y="1039646"/>
          <a:ext cx="2889701" cy="690070"/>
        </a:xfrm>
        <a:prstGeom prst="rect">
          <a:avLst/>
        </a:prstGeom>
        <a:solidFill>
          <a:srgbClr val="FF7C8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rgbClr val="FF0000"/>
              </a:solidFill>
            </a:rPr>
            <a:t>SPOJKY</a:t>
          </a:r>
          <a:endParaRPr lang="cs-CZ" sz="3500" b="1" kern="1200" dirty="0">
            <a:solidFill>
              <a:srgbClr val="FF0000"/>
            </a:solidFill>
          </a:endParaRPr>
        </a:p>
      </dsp:txBody>
      <dsp:txXfrm>
        <a:off x="1862831" y="1039646"/>
        <a:ext cx="2889701" cy="690070"/>
      </dsp:txXfrm>
    </dsp:sp>
    <dsp:sp modelId="{F93FD05A-9B1A-4A7E-A4C3-BAE0CA377F3D}">
      <dsp:nvSpPr>
        <dsp:cNvPr id="0" name=""/>
        <dsp:cNvSpPr/>
      </dsp:nvSpPr>
      <dsp:spPr>
        <a:xfrm>
          <a:off x="1862831" y="1902234"/>
          <a:ext cx="2889701" cy="690070"/>
        </a:xfrm>
        <a:prstGeom prst="rect">
          <a:avLst/>
        </a:prstGeom>
        <a:solidFill>
          <a:srgbClr val="92D05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chemeClr val="accent5">
                  <a:lumMod val="75000"/>
                </a:schemeClr>
              </a:solidFill>
            </a:rPr>
            <a:t>ROZPTYLKY</a:t>
          </a:r>
          <a:endParaRPr lang="cs-CZ" sz="3500" b="1" kern="1200" dirty="0">
            <a:solidFill>
              <a:schemeClr val="accent5">
                <a:lumMod val="75000"/>
              </a:schemeClr>
            </a:solidFill>
          </a:endParaRPr>
        </a:p>
      </dsp:txBody>
      <dsp:txXfrm>
        <a:off x="1862831" y="1902234"/>
        <a:ext cx="2889701" cy="690070"/>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FA0D280-2C59-4D96-B010-C76EDC26B4C6}">
      <dsp:nvSpPr>
        <dsp:cNvPr id="0" name=""/>
        <dsp:cNvSpPr/>
      </dsp:nvSpPr>
      <dsp:spPr>
        <a:xfrm>
          <a:off x="1410145" y="1815976"/>
          <a:ext cx="452686" cy="431294"/>
        </a:xfrm>
        <a:custGeom>
          <a:avLst/>
          <a:gdLst/>
          <a:ahLst/>
          <a:cxnLst/>
          <a:rect l="0" t="0" r="0" b="0"/>
          <a:pathLst>
            <a:path>
              <a:moveTo>
                <a:pt x="0" y="0"/>
              </a:moveTo>
              <a:lnTo>
                <a:pt x="226343" y="0"/>
              </a:lnTo>
              <a:lnTo>
                <a:pt x="226343" y="431294"/>
              </a:lnTo>
              <a:lnTo>
                <a:pt x="452686" y="431294"/>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2015991"/>
        <a:ext cx="31262" cy="31262"/>
      </dsp:txXfrm>
    </dsp:sp>
    <dsp:sp modelId="{31442C7F-73CC-4B51-9F85-0AB0E8C8C45E}">
      <dsp:nvSpPr>
        <dsp:cNvPr id="0" name=""/>
        <dsp:cNvSpPr/>
      </dsp:nvSpPr>
      <dsp:spPr>
        <a:xfrm>
          <a:off x="1410145" y="1384681"/>
          <a:ext cx="452686" cy="431294"/>
        </a:xfrm>
        <a:custGeom>
          <a:avLst/>
          <a:gdLst/>
          <a:ahLst/>
          <a:cxnLst/>
          <a:rect l="0" t="0" r="0" b="0"/>
          <a:pathLst>
            <a:path>
              <a:moveTo>
                <a:pt x="0" y="431294"/>
              </a:moveTo>
              <a:lnTo>
                <a:pt x="226343" y="431294"/>
              </a:lnTo>
              <a:lnTo>
                <a:pt x="226343" y="0"/>
              </a:lnTo>
              <a:lnTo>
                <a:pt x="452686" y="0"/>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1584697"/>
        <a:ext cx="31262" cy="31262"/>
      </dsp:txXfrm>
    </dsp:sp>
    <dsp:sp modelId="{5437EC50-93C7-460F-A6BF-D0F252D1EF75}">
      <dsp:nvSpPr>
        <dsp:cNvPr id="0" name=""/>
        <dsp:cNvSpPr/>
      </dsp:nvSpPr>
      <dsp:spPr>
        <a:xfrm rot="16200000">
          <a:off x="-750866" y="1470940"/>
          <a:ext cx="3631952" cy="690070"/>
        </a:xfrm>
        <a:prstGeom prst="rect">
          <a:avLst/>
        </a:prstGeom>
        <a:solidFill>
          <a:srgbClr val="FFFF00">
            <a:alpha val="51000"/>
          </a:srgb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35" tIns="26035" rIns="26035" bIns="26035" numCol="1" spcCol="1270" anchor="ctr" anchorCtr="0">
          <a:noAutofit/>
        </a:bodyPr>
        <a:lstStyle/>
        <a:p>
          <a:pPr lvl="0" algn="ctr" defTabSz="1822450">
            <a:lnSpc>
              <a:spcPct val="90000"/>
            </a:lnSpc>
            <a:spcBef>
              <a:spcPct val="0"/>
            </a:spcBef>
            <a:spcAft>
              <a:spcPct val="35000"/>
            </a:spcAft>
          </a:pPr>
          <a:r>
            <a:rPr lang="cs-CZ" sz="4100" b="1" kern="1200" dirty="0" smtClean="0">
              <a:solidFill>
                <a:schemeClr val="tx1"/>
              </a:solidFill>
            </a:rPr>
            <a:t>ČOČKY</a:t>
          </a:r>
          <a:endParaRPr lang="cs-CZ" sz="4100" b="1" kern="1200" dirty="0">
            <a:solidFill>
              <a:schemeClr val="tx1"/>
            </a:solidFill>
          </a:endParaRPr>
        </a:p>
      </dsp:txBody>
      <dsp:txXfrm rot="16200000">
        <a:off x="-750866" y="1470940"/>
        <a:ext cx="3631952" cy="690070"/>
      </dsp:txXfrm>
    </dsp:sp>
    <dsp:sp modelId="{614DC509-FCF4-4293-976F-1AABCA7147CA}">
      <dsp:nvSpPr>
        <dsp:cNvPr id="0" name=""/>
        <dsp:cNvSpPr/>
      </dsp:nvSpPr>
      <dsp:spPr>
        <a:xfrm>
          <a:off x="1862831" y="1039646"/>
          <a:ext cx="2889701" cy="690070"/>
        </a:xfrm>
        <a:prstGeom prst="rect">
          <a:avLst/>
        </a:prstGeom>
        <a:solidFill>
          <a:srgbClr val="FF7C8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rgbClr val="FF0000"/>
              </a:solidFill>
            </a:rPr>
            <a:t>SPOJKY</a:t>
          </a:r>
          <a:endParaRPr lang="cs-CZ" sz="3500" b="1" kern="1200" dirty="0">
            <a:solidFill>
              <a:srgbClr val="FF0000"/>
            </a:solidFill>
          </a:endParaRPr>
        </a:p>
      </dsp:txBody>
      <dsp:txXfrm>
        <a:off x="1862831" y="1039646"/>
        <a:ext cx="2889701" cy="690070"/>
      </dsp:txXfrm>
    </dsp:sp>
    <dsp:sp modelId="{F93FD05A-9B1A-4A7E-A4C3-BAE0CA377F3D}">
      <dsp:nvSpPr>
        <dsp:cNvPr id="0" name=""/>
        <dsp:cNvSpPr/>
      </dsp:nvSpPr>
      <dsp:spPr>
        <a:xfrm>
          <a:off x="1862831" y="1902234"/>
          <a:ext cx="2889701" cy="690070"/>
        </a:xfrm>
        <a:prstGeom prst="rect">
          <a:avLst/>
        </a:prstGeom>
        <a:solidFill>
          <a:srgbClr val="92D05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chemeClr val="accent5">
                  <a:lumMod val="75000"/>
                </a:schemeClr>
              </a:solidFill>
            </a:rPr>
            <a:t>ROZPTYLKY</a:t>
          </a:r>
          <a:endParaRPr lang="cs-CZ" sz="3500" b="1" kern="1200" dirty="0">
            <a:solidFill>
              <a:schemeClr val="accent5">
                <a:lumMod val="75000"/>
              </a:schemeClr>
            </a:solidFill>
          </a:endParaRPr>
        </a:p>
      </dsp:txBody>
      <dsp:txXfrm>
        <a:off x="1862831" y="1902234"/>
        <a:ext cx="2889701" cy="690070"/>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FA0D280-2C59-4D96-B010-C76EDC26B4C6}">
      <dsp:nvSpPr>
        <dsp:cNvPr id="0" name=""/>
        <dsp:cNvSpPr/>
      </dsp:nvSpPr>
      <dsp:spPr>
        <a:xfrm>
          <a:off x="1410145" y="1815976"/>
          <a:ext cx="452686" cy="431294"/>
        </a:xfrm>
        <a:custGeom>
          <a:avLst/>
          <a:gdLst/>
          <a:ahLst/>
          <a:cxnLst/>
          <a:rect l="0" t="0" r="0" b="0"/>
          <a:pathLst>
            <a:path>
              <a:moveTo>
                <a:pt x="0" y="0"/>
              </a:moveTo>
              <a:lnTo>
                <a:pt x="226343" y="0"/>
              </a:lnTo>
              <a:lnTo>
                <a:pt x="226343" y="431294"/>
              </a:lnTo>
              <a:lnTo>
                <a:pt x="452686" y="431294"/>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2015991"/>
        <a:ext cx="31262" cy="31262"/>
      </dsp:txXfrm>
    </dsp:sp>
    <dsp:sp modelId="{31442C7F-73CC-4B51-9F85-0AB0E8C8C45E}">
      <dsp:nvSpPr>
        <dsp:cNvPr id="0" name=""/>
        <dsp:cNvSpPr/>
      </dsp:nvSpPr>
      <dsp:spPr>
        <a:xfrm>
          <a:off x="1410145" y="1384681"/>
          <a:ext cx="452686" cy="431294"/>
        </a:xfrm>
        <a:custGeom>
          <a:avLst/>
          <a:gdLst/>
          <a:ahLst/>
          <a:cxnLst/>
          <a:rect l="0" t="0" r="0" b="0"/>
          <a:pathLst>
            <a:path>
              <a:moveTo>
                <a:pt x="0" y="431294"/>
              </a:moveTo>
              <a:lnTo>
                <a:pt x="226343" y="431294"/>
              </a:lnTo>
              <a:lnTo>
                <a:pt x="226343" y="0"/>
              </a:lnTo>
              <a:lnTo>
                <a:pt x="452686" y="0"/>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1584697"/>
        <a:ext cx="31262" cy="31262"/>
      </dsp:txXfrm>
    </dsp:sp>
    <dsp:sp modelId="{5437EC50-93C7-460F-A6BF-D0F252D1EF75}">
      <dsp:nvSpPr>
        <dsp:cNvPr id="0" name=""/>
        <dsp:cNvSpPr/>
      </dsp:nvSpPr>
      <dsp:spPr>
        <a:xfrm rot="16200000">
          <a:off x="-750866" y="1470940"/>
          <a:ext cx="3631952" cy="690070"/>
        </a:xfrm>
        <a:prstGeom prst="rect">
          <a:avLst/>
        </a:prstGeom>
        <a:solidFill>
          <a:srgbClr val="FFFF00">
            <a:alpha val="51000"/>
          </a:srgb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35" tIns="26035" rIns="26035" bIns="26035" numCol="1" spcCol="1270" anchor="ctr" anchorCtr="0">
          <a:noAutofit/>
        </a:bodyPr>
        <a:lstStyle/>
        <a:p>
          <a:pPr lvl="0" algn="ctr" defTabSz="1822450">
            <a:lnSpc>
              <a:spcPct val="90000"/>
            </a:lnSpc>
            <a:spcBef>
              <a:spcPct val="0"/>
            </a:spcBef>
            <a:spcAft>
              <a:spcPct val="35000"/>
            </a:spcAft>
          </a:pPr>
          <a:r>
            <a:rPr lang="cs-CZ" sz="4100" b="1" kern="1200" dirty="0" smtClean="0">
              <a:solidFill>
                <a:schemeClr val="tx1"/>
              </a:solidFill>
            </a:rPr>
            <a:t>ČOČKY</a:t>
          </a:r>
          <a:endParaRPr lang="cs-CZ" sz="4100" b="1" kern="1200" dirty="0">
            <a:solidFill>
              <a:schemeClr val="tx1"/>
            </a:solidFill>
          </a:endParaRPr>
        </a:p>
      </dsp:txBody>
      <dsp:txXfrm rot="16200000">
        <a:off x="-750866" y="1470940"/>
        <a:ext cx="3631952" cy="690070"/>
      </dsp:txXfrm>
    </dsp:sp>
    <dsp:sp modelId="{614DC509-FCF4-4293-976F-1AABCA7147CA}">
      <dsp:nvSpPr>
        <dsp:cNvPr id="0" name=""/>
        <dsp:cNvSpPr/>
      </dsp:nvSpPr>
      <dsp:spPr>
        <a:xfrm>
          <a:off x="1862831" y="1039646"/>
          <a:ext cx="2889701" cy="690070"/>
        </a:xfrm>
        <a:prstGeom prst="rect">
          <a:avLst/>
        </a:prstGeom>
        <a:solidFill>
          <a:srgbClr val="FF7C8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rgbClr val="FF0000"/>
              </a:solidFill>
            </a:rPr>
            <a:t>SPOJKY</a:t>
          </a:r>
          <a:endParaRPr lang="cs-CZ" sz="3500" b="1" kern="1200" dirty="0">
            <a:solidFill>
              <a:srgbClr val="FF0000"/>
            </a:solidFill>
          </a:endParaRPr>
        </a:p>
      </dsp:txBody>
      <dsp:txXfrm>
        <a:off x="1862831" y="1039646"/>
        <a:ext cx="2889701" cy="690070"/>
      </dsp:txXfrm>
    </dsp:sp>
    <dsp:sp modelId="{F93FD05A-9B1A-4A7E-A4C3-BAE0CA377F3D}">
      <dsp:nvSpPr>
        <dsp:cNvPr id="0" name=""/>
        <dsp:cNvSpPr/>
      </dsp:nvSpPr>
      <dsp:spPr>
        <a:xfrm>
          <a:off x="1862831" y="1902234"/>
          <a:ext cx="2889701" cy="690070"/>
        </a:xfrm>
        <a:prstGeom prst="rect">
          <a:avLst/>
        </a:prstGeom>
        <a:solidFill>
          <a:srgbClr val="92D05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chemeClr val="accent5">
                  <a:lumMod val="75000"/>
                </a:schemeClr>
              </a:solidFill>
            </a:rPr>
            <a:t>ROZPTYLKY</a:t>
          </a:r>
          <a:endParaRPr lang="cs-CZ" sz="3500" b="1" kern="1200" dirty="0">
            <a:solidFill>
              <a:schemeClr val="accent5">
                <a:lumMod val="75000"/>
              </a:schemeClr>
            </a:solidFill>
          </a:endParaRPr>
        </a:p>
      </dsp:txBody>
      <dsp:txXfrm>
        <a:off x="1862831" y="1902234"/>
        <a:ext cx="2889701" cy="690070"/>
      </dsp:txXfrm>
    </dsp:sp>
  </dsp:spTree>
</dsp:drawing>
</file>

<file path=ppt/diagrams/drawing5.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FA0D280-2C59-4D96-B010-C76EDC26B4C6}">
      <dsp:nvSpPr>
        <dsp:cNvPr id="0" name=""/>
        <dsp:cNvSpPr/>
      </dsp:nvSpPr>
      <dsp:spPr>
        <a:xfrm>
          <a:off x="1410145" y="1815976"/>
          <a:ext cx="452686" cy="431294"/>
        </a:xfrm>
        <a:custGeom>
          <a:avLst/>
          <a:gdLst/>
          <a:ahLst/>
          <a:cxnLst/>
          <a:rect l="0" t="0" r="0" b="0"/>
          <a:pathLst>
            <a:path>
              <a:moveTo>
                <a:pt x="0" y="0"/>
              </a:moveTo>
              <a:lnTo>
                <a:pt x="226343" y="0"/>
              </a:lnTo>
              <a:lnTo>
                <a:pt x="226343" y="431294"/>
              </a:lnTo>
              <a:lnTo>
                <a:pt x="452686" y="431294"/>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2015991"/>
        <a:ext cx="31262" cy="31262"/>
      </dsp:txXfrm>
    </dsp:sp>
    <dsp:sp modelId="{31442C7F-73CC-4B51-9F85-0AB0E8C8C45E}">
      <dsp:nvSpPr>
        <dsp:cNvPr id="0" name=""/>
        <dsp:cNvSpPr/>
      </dsp:nvSpPr>
      <dsp:spPr>
        <a:xfrm>
          <a:off x="1410145" y="1384681"/>
          <a:ext cx="452686" cy="431294"/>
        </a:xfrm>
        <a:custGeom>
          <a:avLst/>
          <a:gdLst/>
          <a:ahLst/>
          <a:cxnLst/>
          <a:rect l="0" t="0" r="0" b="0"/>
          <a:pathLst>
            <a:path>
              <a:moveTo>
                <a:pt x="0" y="431294"/>
              </a:moveTo>
              <a:lnTo>
                <a:pt x="226343" y="431294"/>
              </a:lnTo>
              <a:lnTo>
                <a:pt x="226343" y="0"/>
              </a:lnTo>
              <a:lnTo>
                <a:pt x="452686" y="0"/>
              </a:lnTo>
            </a:path>
          </a:pathLst>
        </a:custGeom>
        <a:noFill/>
        <a:ln w="285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a:off x="1620857" y="1584697"/>
        <a:ext cx="31262" cy="31262"/>
      </dsp:txXfrm>
    </dsp:sp>
    <dsp:sp modelId="{5437EC50-93C7-460F-A6BF-D0F252D1EF75}">
      <dsp:nvSpPr>
        <dsp:cNvPr id="0" name=""/>
        <dsp:cNvSpPr/>
      </dsp:nvSpPr>
      <dsp:spPr>
        <a:xfrm rot="16200000">
          <a:off x="-750866" y="1470940"/>
          <a:ext cx="3631952" cy="690070"/>
        </a:xfrm>
        <a:prstGeom prst="rect">
          <a:avLst/>
        </a:prstGeom>
        <a:solidFill>
          <a:srgbClr val="FFFF00">
            <a:alpha val="51000"/>
          </a:srgb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35" tIns="26035" rIns="26035" bIns="26035" numCol="1" spcCol="1270" anchor="ctr" anchorCtr="0">
          <a:noAutofit/>
        </a:bodyPr>
        <a:lstStyle/>
        <a:p>
          <a:pPr lvl="0" algn="ctr" defTabSz="1822450">
            <a:lnSpc>
              <a:spcPct val="90000"/>
            </a:lnSpc>
            <a:spcBef>
              <a:spcPct val="0"/>
            </a:spcBef>
            <a:spcAft>
              <a:spcPct val="35000"/>
            </a:spcAft>
          </a:pPr>
          <a:r>
            <a:rPr lang="cs-CZ" sz="4100" b="1" kern="1200" dirty="0" smtClean="0">
              <a:solidFill>
                <a:schemeClr val="tx1"/>
              </a:solidFill>
            </a:rPr>
            <a:t>ČOČKY</a:t>
          </a:r>
          <a:endParaRPr lang="cs-CZ" sz="4100" b="1" kern="1200" dirty="0">
            <a:solidFill>
              <a:schemeClr val="tx1"/>
            </a:solidFill>
          </a:endParaRPr>
        </a:p>
      </dsp:txBody>
      <dsp:txXfrm rot="16200000">
        <a:off x="-750866" y="1470940"/>
        <a:ext cx="3631952" cy="690070"/>
      </dsp:txXfrm>
    </dsp:sp>
    <dsp:sp modelId="{614DC509-FCF4-4293-976F-1AABCA7147CA}">
      <dsp:nvSpPr>
        <dsp:cNvPr id="0" name=""/>
        <dsp:cNvSpPr/>
      </dsp:nvSpPr>
      <dsp:spPr>
        <a:xfrm>
          <a:off x="1862831" y="1039646"/>
          <a:ext cx="2889701" cy="690070"/>
        </a:xfrm>
        <a:prstGeom prst="rect">
          <a:avLst/>
        </a:prstGeom>
        <a:solidFill>
          <a:srgbClr val="FF7C8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rgbClr val="FF0000"/>
              </a:solidFill>
            </a:rPr>
            <a:t>SPOJKY</a:t>
          </a:r>
          <a:endParaRPr lang="cs-CZ" sz="3500" b="1" kern="1200" dirty="0">
            <a:solidFill>
              <a:srgbClr val="FF0000"/>
            </a:solidFill>
          </a:endParaRPr>
        </a:p>
      </dsp:txBody>
      <dsp:txXfrm>
        <a:off x="1862831" y="1039646"/>
        <a:ext cx="2889701" cy="690070"/>
      </dsp:txXfrm>
    </dsp:sp>
    <dsp:sp modelId="{F93FD05A-9B1A-4A7E-A4C3-BAE0CA377F3D}">
      <dsp:nvSpPr>
        <dsp:cNvPr id="0" name=""/>
        <dsp:cNvSpPr/>
      </dsp:nvSpPr>
      <dsp:spPr>
        <a:xfrm>
          <a:off x="1862831" y="1902234"/>
          <a:ext cx="2889701" cy="690070"/>
        </a:xfrm>
        <a:prstGeom prst="rect">
          <a:avLst/>
        </a:prstGeom>
        <a:solidFill>
          <a:srgbClr val="92D050"/>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b="1" kern="1200" dirty="0" smtClean="0">
              <a:solidFill>
                <a:schemeClr val="accent5">
                  <a:lumMod val="75000"/>
                </a:schemeClr>
              </a:solidFill>
            </a:rPr>
            <a:t>ROZPTYLKY</a:t>
          </a:r>
          <a:endParaRPr lang="cs-CZ" sz="3500" b="1" kern="1200" dirty="0">
            <a:solidFill>
              <a:schemeClr val="accent5">
                <a:lumMod val="75000"/>
              </a:schemeClr>
            </a:solidFill>
          </a:endParaRPr>
        </a:p>
      </dsp:txBody>
      <dsp:txXfrm>
        <a:off x="1862831" y="1902234"/>
        <a:ext cx="2889701" cy="690070"/>
      </dsp:txXfrm>
    </dsp:sp>
  </dsp:spTree>
</dsp:drawing>
</file>

<file path=ppt/diagrams/drawing6.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733291AD-47BF-4443-9A76-DC6F26B675C6}">
      <dsp:nvSpPr>
        <dsp:cNvPr id="0" name=""/>
        <dsp:cNvSpPr/>
      </dsp:nvSpPr>
      <dsp:spPr>
        <a:xfrm>
          <a:off x="0" y="28601"/>
          <a:ext cx="7776882" cy="1458562"/>
        </a:xfrm>
        <a:prstGeom prst="rect">
          <a:avLst/>
        </a:prstGeom>
        <a:solidFill>
          <a:schemeClr val="tx2">
            <a:lumMod val="40000"/>
            <a:lumOff val="60000"/>
          </a:scheme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165100" rIns="165100" bIns="165100" numCol="1" spcCol="1270" anchor="ctr" anchorCtr="0">
          <a:noAutofit/>
        </a:bodyPr>
        <a:lstStyle/>
        <a:p>
          <a:pPr lvl="0" algn="l" defTabSz="2889250">
            <a:lnSpc>
              <a:spcPct val="90000"/>
            </a:lnSpc>
            <a:spcBef>
              <a:spcPct val="0"/>
            </a:spcBef>
            <a:spcAft>
              <a:spcPct val="35000"/>
            </a:spcAft>
          </a:pPr>
          <a:r>
            <a:rPr lang="cs-CZ" sz="6500" kern="1200" dirty="0" smtClean="0">
              <a:solidFill>
                <a:srgbClr val="002060"/>
              </a:solidFill>
            </a:rPr>
            <a:t>DVOJVYPUKLÁ</a:t>
          </a:r>
          <a:endParaRPr lang="cs-CZ" sz="6500" kern="1200" dirty="0">
            <a:solidFill>
              <a:srgbClr val="002060"/>
            </a:solidFill>
          </a:endParaRPr>
        </a:p>
      </dsp:txBody>
      <dsp:txXfrm>
        <a:off x="0" y="28601"/>
        <a:ext cx="7776882" cy="1458562"/>
      </dsp:txXfrm>
    </dsp:sp>
    <dsp:sp modelId="{B40612AF-104E-46D7-B260-622AD935E499}">
      <dsp:nvSpPr>
        <dsp:cNvPr id="0" name=""/>
        <dsp:cNvSpPr/>
      </dsp:nvSpPr>
      <dsp:spPr>
        <a:xfrm>
          <a:off x="10355" y="1540768"/>
          <a:ext cx="7740000" cy="1458562"/>
        </a:xfrm>
        <a:prstGeom prst="rect">
          <a:avLst/>
        </a:prstGeom>
        <a:solidFill>
          <a:schemeClr val="tx2">
            <a:lumMod val="40000"/>
            <a:lumOff val="60000"/>
          </a:scheme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165100" rIns="165100" bIns="165100" numCol="1" spcCol="1270" anchor="ctr" anchorCtr="0">
          <a:noAutofit/>
        </a:bodyPr>
        <a:lstStyle/>
        <a:p>
          <a:pPr lvl="0" algn="l" defTabSz="2889250">
            <a:lnSpc>
              <a:spcPct val="90000"/>
            </a:lnSpc>
            <a:spcBef>
              <a:spcPct val="0"/>
            </a:spcBef>
            <a:spcAft>
              <a:spcPct val="35000"/>
            </a:spcAft>
          </a:pPr>
          <a:r>
            <a:rPr lang="cs-CZ" sz="6500" kern="1200" dirty="0" smtClean="0">
              <a:solidFill>
                <a:srgbClr val="002060"/>
              </a:solidFill>
            </a:rPr>
            <a:t>PLOSKOVYPUKLÁ</a:t>
          </a:r>
          <a:endParaRPr lang="cs-CZ" sz="6500" kern="1200" dirty="0">
            <a:solidFill>
              <a:srgbClr val="002060"/>
            </a:solidFill>
          </a:endParaRPr>
        </a:p>
      </dsp:txBody>
      <dsp:txXfrm>
        <a:off x="10355" y="1540768"/>
        <a:ext cx="7740000" cy="1458562"/>
      </dsp:txXfrm>
    </dsp:sp>
    <dsp:sp modelId="{CB684B0E-0903-4F3C-81DE-F69DBE0FB879}">
      <dsp:nvSpPr>
        <dsp:cNvPr id="0" name=""/>
        <dsp:cNvSpPr/>
      </dsp:nvSpPr>
      <dsp:spPr>
        <a:xfrm>
          <a:off x="0" y="3052936"/>
          <a:ext cx="7705670" cy="1458562"/>
        </a:xfrm>
        <a:prstGeom prst="rect">
          <a:avLst/>
        </a:prstGeom>
        <a:solidFill>
          <a:schemeClr val="tx2">
            <a:lumMod val="40000"/>
            <a:lumOff val="60000"/>
          </a:schemeClr>
        </a:solid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165100" rIns="165100" bIns="165100" numCol="1" spcCol="1270" anchor="ctr" anchorCtr="0">
          <a:noAutofit/>
        </a:bodyPr>
        <a:lstStyle/>
        <a:p>
          <a:pPr lvl="0" algn="l" defTabSz="2889250">
            <a:lnSpc>
              <a:spcPct val="90000"/>
            </a:lnSpc>
            <a:spcBef>
              <a:spcPct val="0"/>
            </a:spcBef>
            <a:spcAft>
              <a:spcPct val="35000"/>
            </a:spcAft>
          </a:pPr>
          <a:r>
            <a:rPr lang="cs-CZ" sz="6500" kern="1200" dirty="0" smtClean="0">
              <a:solidFill>
                <a:srgbClr val="002060"/>
              </a:solidFill>
            </a:rPr>
            <a:t>DUTOVYPUKLÁ</a:t>
          </a:r>
          <a:endParaRPr lang="cs-CZ" sz="6500" kern="1200" dirty="0">
            <a:solidFill>
              <a:srgbClr val="002060"/>
            </a:solidFill>
          </a:endParaRPr>
        </a:p>
      </dsp:txBody>
      <dsp:txXfrm>
        <a:off x="0" y="3052936"/>
        <a:ext cx="7705670" cy="1458562"/>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diagrams.loki3.com/VaryingWidthList+Icon">
  <dgm:title val="Seznam s proměnlivou šířkou"/>
  <dgm:desc val="Používejte pro zdůraznění položek různé váhy.  Vhodné pro velké množství textu úrovně 1.  Šířka každého obrazce je určena nezávisle na základě textu."/>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FDDC6A5-7A51-4257-BC7D-989D4085B155}" type="datetimeFigureOut">
              <a:rPr lang="cs-CZ" smtClean="0"/>
              <a:pPr/>
              <a:t>22.12.2013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D045872-4241-40A6-8B2E-45C3BD0C14C6}" type="slidenum">
              <a:rPr lang="cs-CZ" smtClean="0"/>
              <a:pPr/>
              <a:t>‹#›</a:t>
            </a:fld>
            <a:endParaRPr lang="cs-CZ"/>
          </a:p>
        </p:txBody>
      </p:sp>
    </p:spTree>
    <p:extLst>
      <p:ext uri="{BB962C8B-B14F-4D97-AF65-F5344CB8AC3E}">
        <p14:creationId xmlns:p14="http://schemas.microsoft.com/office/powerpoint/2010/main" xmlns="" val="1172223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0243" name="Zástupný symbol pro poznámky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endParaRPr lang="en-GB" altLang="cs-CZ" smtClean="0"/>
          </a:p>
        </p:txBody>
      </p:sp>
      <p:sp>
        <p:nvSpPr>
          <p:cNvPr id="4" name="Zástupný symbol pro číslo snímku 3"/>
          <p:cNvSpPr>
            <a:spLocks noGrp="1"/>
          </p:cNvSpPr>
          <p:nvPr>
            <p:ph type="sldNum" sz="quarter" idx="5"/>
          </p:nvPr>
        </p:nvSpPr>
        <p:spPr/>
        <p:txBody>
          <a:bodyPr/>
          <a:lstStyle/>
          <a:p>
            <a:pPr>
              <a:defRPr/>
            </a:pPr>
            <a:fld id="{B7D0FDE9-E9CA-46DC-813B-52E910C653DD}" type="slidenum">
              <a:rPr lang="cs-CZ" smtClean="0"/>
              <a:pPr>
                <a:defRPr/>
              </a:pPr>
              <a:t>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8" name="Slide Number Placeholder 7"/>
          <p:cNvSpPr>
            <a:spLocks noGrp="1"/>
          </p:cNvSpPr>
          <p:nvPr>
            <p:ph type="sldNum" sz="quarter" idx="11"/>
          </p:nvPr>
        </p:nvSpPr>
        <p:spPr/>
        <p:txBody>
          <a:bodyPr/>
          <a:lstStyle/>
          <a:p>
            <a:fld id="{926C2E53-469B-4657-8EE1-D2468D0CD1BA}" type="slidenum">
              <a:rPr lang="cs-CZ" smtClean="0"/>
              <a:pPr/>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26C2E53-469B-4657-8EE1-D2468D0CD1B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26C2E53-469B-4657-8EE1-D2468D0CD1BA}"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26C2E53-469B-4657-8EE1-D2468D0CD1BA}" type="slidenum">
              <a:rPr lang="cs-CZ" smtClean="0"/>
              <a:pPr/>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926C2E53-469B-4657-8EE1-D2468D0CD1BA}" type="slidenum">
              <a:rPr lang="cs-CZ" smtClean="0"/>
              <a:pPr/>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926C2E53-469B-4657-8EE1-D2468D0CD1B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926C2E53-469B-4657-8EE1-D2468D0CD1B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26C2E53-469B-4657-8EE1-D2468D0CD1B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26C2E53-469B-4657-8EE1-D2468D0CD1B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26C2E53-469B-4657-8EE1-D2468D0CD1B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578A22EA-5E32-4A16-B0C1-D156979ADBF3}" type="datetimeFigureOut">
              <a:rPr lang="cs-CZ" smtClean="0"/>
              <a:pPr/>
              <a:t>22.12.2013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26C2E53-469B-4657-8EE1-D2468D0CD1B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578A22EA-5E32-4A16-B0C1-D156979ADBF3}" type="datetimeFigureOut">
              <a:rPr lang="cs-CZ" smtClean="0"/>
              <a:pPr/>
              <a:t>22.12.2013</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926C2E53-469B-4657-8EE1-D2468D0CD1BA}"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3"/>
          <p:cNvSpPr>
            <a:spLocks noGrp="1" noChangeArrowheads="1"/>
          </p:cNvSpPr>
          <p:nvPr>
            <p:ph type="subTitle" idx="1"/>
          </p:nvPr>
        </p:nvSpPr>
        <p:spPr>
          <a:xfrm>
            <a:off x="928688" y="1844675"/>
            <a:ext cx="7072312" cy="3933825"/>
          </a:xfrm>
        </p:spPr>
        <p:txBody>
          <a:bodyPr>
            <a:normAutofit fontScale="92500"/>
          </a:bodyPr>
          <a:lstStyle/>
          <a:p>
            <a:pPr algn="l" eaLnBrk="1" hangingPunct="1"/>
            <a:r>
              <a:rPr lang="cs-CZ" altLang="cs-CZ" sz="1400" dirty="0" smtClean="0">
                <a:solidFill>
                  <a:schemeClr val="tx1"/>
                </a:solidFill>
              </a:rPr>
              <a:t>ŠKOLA:			Gymnázium, Tanvald, Školní 305, příspěvková organizace</a:t>
            </a:r>
          </a:p>
          <a:p>
            <a:pPr algn="l" eaLnBrk="1" hangingPunct="1"/>
            <a:r>
              <a:rPr lang="cs-CZ" altLang="cs-CZ" sz="1400" dirty="0" smtClean="0">
                <a:solidFill>
                  <a:schemeClr val="tx1"/>
                </a:solidFill>
              </a:rPr>
              <a:t>ČÍSLO PROJEKTU:		CZ.1.07/1.5.00/34.0434</a:t>
            </a:r>
          </a:p>
          <a:p>
            <a:pPr algn="l" eaLnBrk="1" hangingPunct="1"/>
            <a:r>
              <a:rPr lang="cs-CZ" altLang="cs-CZ" sz="1400" dirty="0" smtClean="0">
                <a:solidFill>
                  <a:schemeClr val="tx1"/>
                </a:solidFill>
              </a:rPr>
              <a:t>NÁZEV PROJEKTU:		Šablony – Gymnázium Tanvald</a:t>
            </a:r>
          </a:p>
          <a:p>
            <a:pPr algn="l" eaLnBrk="1" hangingPunct="1"/>
            <a:r>
              <a:rPr lang="cs-CZ" altLang="cs-CZ" sz="1400" dirty="0" smtClean="0">
                <a:solidFill>
                  <a:schemeClr val="tx1"/>
                </a:solidFill>
              </a:rPr>
              <a:t>ČÍSLO ŠABLONY:		III/2 Inovace a zkvalitnění výuky prostřednictvím ICT</a:t>
            </a:r>
          </a:p>
          <a:p>
            <a:pPr algn="l" eaLnBrk="1" hangingPunct="1"/>
            <a:r>
              <a:rPr lang="cs-CZ" altLang="cs-CZ" sz="1400" dirty="0" smtClean="0">
                <a:solidFill>
                  <a:schemeClr val="tx1"/>
                </a:solidFill>
              </a:rPr>
              <a:t>AUTOR:			Iva </a:t>
            </a:r>
            <a:r>
              <a:rPr lang="cs-CZ" altLang="cs-CZ" sz="1400" dirty="0" err="1" smtClean="0">
                <a:solidFill>
                  <a:schemeClr val="tx1"/>
                </a:solidFill>
              </a:rPr>
              <a:t>Herrmannová</a:t>
            </a:r>
            <a:endParaRPr lang="cs-CZ" altLang="cs-CZ" sz="1400" dirty="0" smtClean="0">
              <a:solidFill>
                <a:schemeClr val="tx1"/>
              </a:solidFill>
            </a:endParaRPr>
          </a:p>
          <a:p>
            <a:pPr algn="l" eaLnBrk="1" hangingPunct="1"/>
            <a:r>
              <a:rPr lang="cs-CZ" altLang="cs-CZ" sz="1400" dirty="0" smtClean="0">
                <a:solidFill>
                  <a:schemeClr val="tx1"/>
                </a:solidFill>
              </a:rPr>
              <a:t>TEMATICKÁ OBLAST: 		Optika</a:t>
            </a:r>
          </a:p>
          <a:p>
            <a:pPr algn="l" eaLnBrk="1" hangingPunct="1"/>
            <a:r>
              <a:rPr lang="cs-CZ" altLang="cs-CZ" sz="1400" dirty="0" smtClean="0">
                <a:solidFill>
                  <a:schemeClr val="tx1"/>
                </a:solidFill>
              </a:rPr>
              <a:t>NÁZEV </a:t>
            </a:r>
            <a:r>
              <a:rPr lang="cs-CZ" altLang="cs-CZ" sz="1400" dirty="0" err="1" smtClean="0">
                <a:solidFill>
                  <a:schemeClr val="tx1"/>
                </a:solidFill>
              </a:rPr>
              <a:t>DUMu</a:t>
            </a:r>
            <a:r>
              <a:rPr lang="cs-CZ" altLang="cs-CZ" sz="1400" dirty="0" smtClean="0">
                <a:solidFill>
                  <a:schemeClr val="tx1"/>
                </a:solidFill>
              </a:rPr>
              <a:t>:		Čočky, základní informace, klasifikace</a:t>
            </a:r>
          </a:p>
          <a:p>
            <a:pPr algn="l"/>
            <a:r>
              <a:rPr lang="cs-CZ" altLang="cs-CZ" sz="1400" dirty="0">
                <a:solidFill>
                  <a:schemeClr val="tx1"/>
                </a:solidFill>
              </a:rPr>
              <a:t>POŘADOVÉ ČÍSLO </a:t>
            </a:r>
            <a:r>
              <a:rPr lang="cs-CZ" altLang="cs-CZ" sz="1400" dirty="0" err="1">
                <a:solidFill>
                  <a:schemeClr val="tx1"/>
                </a:solidFill>
              </a:rPr>
              <a:t>DUMu</a:t>
            </a:r>
            <a:r>
              <a:rPr lang="cs-CZ" altLang="cs-CZ" sz="1400" dirty="0">
                <a:solidFill>
                  <a:schemeClr val="tx1"/>
                </a:solidFill>
              </a:rPr>
              <a:t>:	</a:t>
            </a:r>
            <a:r>
              <a:rPr lang="cs-CZ" altLang="cs-CZ" sz="1400" dirty="0" smtClean="0">
                <a:solidFill>
                  <a:schemeClr val="tx1"/>
                </a:solidFill>
              </a:rPr>
              <a:t>15</a:t>
            </a:r>
            <a:endParaRPr lang="cs-CZ" altLang="cs-CZ" sz="1400" dirty="0">
              <a:solidFill>
                <a:schemeClr val="tx1"/>
              </a:solidFill>
            </a:endParaRPr>
          </a:p>
          <a:p>
            <a:pPr algn="l" eaLnBrk="1" hangingPunct="1"/>
            <a:r>
              <a:rPr lang="cs-CZ" altLang="cs-CZ" sz="1400" dirty="0" smtClean="0">
                <a:solidFill>
                  <a:schemeClr val="tx1"/>
                </a:solidFill>
              </a:rPr>
              <a:t>KÓD </a:t>
            </a:r>
            <a:r>
              <a:rPr lang="cs-CZ" altLang="cs-CZ" sz="1400" dirty="0" err="1" smtClean="0">
                <a:solidFill>
                  <a:schemeClr val="tx1"/>
                </a:solidFill>
              </a:rPr>
              <a:t>DUMu</a:t>
            </a:r>
            <a:r>
              <a:rPr lang="cs-CZ" altLang="cs-CZ" sz="1400" dirty="0" smtClean="0">
                <a:solidFill>
                  <a:schemeClr val="tx1"/>
                </a:solidFill>
              </a:rPr>
              <a:t>:		IH_OPTIKA_15</a:t>
            </a:r>
          </a:p>
          <a:p>
            <a:pPr algn="l"/>
            <a:r>
              <a:rPr lang="cs-CZ" altLang="cs-CZ" sz="1400" dirty="0" smtClean="0">
                <a:solidFill>
                  <a:schemeClr val="tx1"/>
                </a:solidFill>
              </a:rPr>
              <a:t>DATUM TVORBY:		29.10.2013</a:t>
            </a:r>
          </a:p>
          <a:p>
            <a:pPr algn="l" eaLnBrk="1" hangingPunct="1"/>
            <a:r>
              <a:rPr lang="cs-CZ" altLang="cs-CZ" sz="1400" dirty="0" smtClean="0">
                <a:solidFill>
                  <a:schemeClr val="tx1"/>
                </a:solidFill>
              </a:rPr>
              <a:t>ANOTACE (ROČNÍK):		Prezentace je určena pro oktávu gymnázií (4. ročník). Prezentace charakterizuje zobrazovací prvky čočky, vysvětluje jejich klasifikaci podle lomu dopadajícího rovnoběžného svazku paprsků, uvádí dělení podle tvaru povrchových ploch čoček. Prezentace je vytvořena pro podporu výkladu tohoto tématu, lze ji využít i jako zápis poznatků </a:t>
            </a:r>
            <a:r>
              <a:rPr lang="cs-CZ" altLang="cs-CZ" sz="1400" dirty="0" smtClean="0">
                <a:solidFill>
                  <a:schemeClr val="tx1"/>
                </a:solidFill>
              </a:rPr>
              <a:t>do </a:t>
            </a:r>
            <a:r>
              <a:rPr lang="cs-CZ" altLang="cs-CZ" sz="1400" dirty="0" smtClean="0">
                <a:solidFill>
                  <a:schemeClr val="tx1"/>
                </a:solidFill>
              </a:rPr>
              <a:t>sešitu. Na závěr je připojeno stručné shrnutí poznatků.</a:t>
            </a:r>
          </a:p>
        </p:txBody>
      </p:sp>
      <p:pic>
        <p:nvPicPr>
          <p:cNvPr id="2051" name="obrázek 1"/>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63713" y="260350"/>
            <a:ext cx="5256212" cy="1325563"/>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sp>
        <p:nvSpPr>
          <p:cNvPr id="2052" name="Text Box 5"/>
          <p:cNvSpPr txBox="1">
            <a:spLocks noChangeArrowheads="1"/>
          </p:cNvSpPr>
          <p:nvPr/>
        </p:nvSpPr>
        <p:spPr bwMode="auto">
          <a:xfrm>
            <a:off x="5372100" y="319088"/>
            <a:ext cx="544513" cy="596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3" name="Rectangle 7"/>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4" name="Rectangle 8"/>
          <p:cNvSpPr>
            <a:spLocks noChangeArrowheads="1"/>
          </p:cNvSpPr>
          <p:nvPr/>
        </p:nvSpPr>
        <p:spPr bwMode="auto">
          <a:xfrm>
            <a:off x="0" y="0"/>
            <a:ext cx="0" cy="0"/>
          </a:xfrm>
          <a:prstGeom prst="rect">
            <a:avLst/>
          </a:prstGeom>
          <a:solidFill>
            <a:schemeClr val="accent1"/>
          </a:solidFill>
          <a:ln w="9525">
            <a:solidFill>
              <a:schemeClr val="tx1"/>
            </a:solidFill>
            <a:miter lim="800000"/>
            <a:headEnd/>
            <a:tailEnd/>
          </a:ln>
        </p:spPr>
        <p:txBody>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5" name="Rectangle 9"/>
          <p:cNvSpPr>
            <a:spLocks noChangeArrowheads="1"/>
          </p:cNvSpPr>
          <p:nvPr/>
        </p:nvSpPr>
        <p:spPr bwMode="auto">
          <a:xfrm>
            <a:off x="0" y="352425"/>
            <a:ext cx="9144000" cy="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pic>
        <p:nvPicPr>
          <p:cNvPr id="2056" name="Picture 10"/>
          <p:cNvPicPr>
            <a:picLocks noGrp="1" noChangeAspect="1" noChangeArrowheads="1"/>
          </p:cNvPicPr>
          <p:nvPr>
            <p:ph type="ctrTitle"/>
          </p:nvPr>
        </p:nvPicPr>
        <p:blipFill>
          <a:blip r:embed="rId4" cstate="print">
            <a:extLst>
              <a:ext uri="{28A0092B-C50C-407E-A947-70E740481C1C}">
                <a14:useLocalDpi xmlns:a14="http://schemas.microsoft.com/office/drawing/2010/main" xmlns="" val="0"/>
              </a:ext>
            </a:extLst>
          </a:blip>
          <a:srcRect/>
          <a:stretch>
            <a:fillRect/>
          </a:stretch>
        </p:blipFill>
        <p:spPr>
          <a:xfrm>
            <a:off x="7524750" y="549275"/>
            <a:ext cx="503238" cy="488950"/>
          </a:xfrm>
          <a:noFill/>
        </p:spPr>
      </p:pic>
    </p:spTree>
    <p:extLst>
      <p:ext uri="{BB962C8B-B14F-4D97-AF65-F5344CB8AC3E}">
        <p14:creationId xmlns:p14="http://schemas.microsoft.com/office/powerpoint/2010/main" xmlns="" val="33441242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55576" y="764704"/>
            <a:ext cx="7772400" cy="1735833"/>
          </a:xfrm>
        </p:spPr>
        <p:txBody>
          <a:bodyPr/>
          <a:lstStyle/>
          <a:p>
            <a:r>
              <a:rPr lang="cs-CZ" dirty="0" smtClean="0"/>
              <a:t>ČOČKY</a:t>
            </a:r>
            <a:endParaRPr lang="cs-CZ" dirty="0"/>
          </a:p>
        </p:txBody>
      </p:sp>
      <p:sp>
        <p:nvSpPr>
          <p:cNvPr id="3" name="Podnadpis 2"/>
          <p:cNvSpPr>
            <a:spLocks noGrp="1"/>
          </p:cNvSpPr>
          <p:nvPr>
            <p:ph type="subTitle" idx="1"/>
          </p:nvPr>
        </p:nvSpPr>
        <p:spPr>
          <a:xfrm>
            <a:off x="1403648" y="3284984"/>
            <a:ext cx="6400800" cy="1584176"/>
          </a:xfrm>
          <a:solidFill>
            <a:srgbClr val="FF7C80">
              <a:alpha val="58039"/>
            </a:srgbClr>
          </a:solidFill>
        </p:spPr>
        <p:txBody>
          <a:bodyPr>
            <a:noAutofit/>
          </a:bodyPr>
          <a:lstStyle/>
          <a:p>
            <a:r>
              <a:rPr lang="cs-CZ" sz="4000" dirty="0" smtClean="0">
                <a:solidFill>
                  <a:srgbClr val="FF0000"/>
                </a:solidFill>
              </a:rPr>
              <a:t>ZÁKLADNÍ INFORMACE</a:t>
            </a:r>
          </a:p>
          <a:p>
            <a:r>
              <a:rPr lang="cs-CZ" sz="4000" dirty="0" smtClean="0">
                <a:solidFill>
                  <a:srgbClr val="FF0000"/>
                </a:solidFill>
              </a:rPr>
              <a:t>KLASIFIKACE ČOČEK</a:t>
            </a:r>
            <a:endParaRPr lang="cs-CZ" sz="4000" dirty="0">
              <a:solidFill>
                <a:srgbClr val="FF0000"/>
              </a:solidFill>
            </a:endParaRPr>
          </a:p>
        </p:txBody>
      </p:sp>
    </p:spTree>
    <p:extLst>
      <p:ext uri="{BB962C8B-B14F-4D97-AF65-F5344CB8AC3E}">
        <p14:creationId xmlns:p14="http://schemas.microsoft.com/office/powerpoint/2010/main" xmlns="" val="33598273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ČOČKY</a:t>
            </a:r>
          </a:p>
        </p:txBody>
      </p:sp>
      <p:sp>
        <p:nvSpPr>
          <p:cNvPr id="3" name="Zástupný symbol pro obsah 2"/>
          <p:cNvSpPr>
            <a:spLocks noGrp="1"/>
          </p:cNvSpPr>
          <p:nvPr>
            <p:ph idx="1"/>
          </p:nvPr>
        </p:nvSpPr>
        <p:spPr/>
        <p:txBody>
          <a:bodyPr/>
          <a:lstStyle/>
          <a:p>
            <a:r>
              <a:rPr lang="cs-CZ" dirty="0" smtClean="0">
                <a:solidFill>
                  <a:schemeClr val="tx1"/>
                </a:solidFill>
              </a:rPr>
              <a:t>ZOBRAZOVACÍ PRVKY VYUŽÍVAJÍCÍ PRO TVORBU OBRAZU </a:t>
            </a:r>
            <a:r>
              <a:rPr lang="cs-CZ" b="1" u="sng" dirty="0" smtClean="0">
                <a:solidFill>
                  <a:srgbClr val="FF0000"/>
                </a:solidFill>
              </a:rPr>
              <a:t>LOM SVĚTLA</a:t>
            </a:r>
            <a:endParaRPr lang="cs-CZ" b="1" u="sng" dirty="0">
              <a:solidFill>
                <a:srgbClr val="FF0000"/>
              </a:solidFill>
            </a:endParaRPr>
          </a:p>
        </p:txBody>
      </p:sp>
    </p:spTree>
    <p:extLst>
      <p:ext uri="{BB962C8B-B14F-4D97-AF65-F5344CB8AC3E}">
        <p14:creationId xmlns:p14="http://schemas.microsoft.com/office/powerpoint/2010/main" xmlns="" val="37708014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ČOČKY</a:t>
            </a:r>
          </a:p>
        </p:txBody>
      </p:sp>
      <mc:AlternateContent xmlns:mc="http://schemas.openxmlformats.org/markup-compatibility/2006">
        <mc:Choice xmlns:a14="http://schemas.microsoft.com/office/drawing/2010/main" xmlns="" Requires="a14">
          <p:sp>
            <p:nvSpPr>
              <p:cNvPr id="3" name="Zástupný symbol pro obsah 2"/>
              <p:cNvSpPr>
                <a:spLocks noGrp="1"/>
              </p:cNvSpPr>
              <p:nvPr>
                <p:ph idx="1"/>
              </p:nvPr>
            </p:nvSpPr>
            <p:spPr/>
            <p:txBody>
              <a:bodyPr/>
              <a:lstStyle/>
              <a:p>
                <a:r>
                  <a:rPr lang="cs-CZ" dirty="0" smtClean="0">
                    <a:solidFill>
                      <a:schemeClr val="tx1"/>
                    </a:solidFill>
                  </a:rPr>
                  <a:t>ZOBRAZOVACÍ PRVKY VYUŽÍVAJÍCÍ PRO TVORBU OBRAZU LOM SVĚTLA</a:t>
                </a:r>
              </a:p>
              <a:p>
                <a:r>
                  <a:rPr lang="cs-CZ" dirty="0" smtClean="0">
                    <a:solidFill>
                      <a:schemeClr val="tx1"/>
                    </a:solidFill>
                  </a:rPr>
                  <a:t>PŘEDMĚTY </a:t>
                </a:r>
                <a:r>
                  <a:rPr lang="cs-CZ" b="1" u="sng" dirty="0" smtClean="0">
                    <a:solidFill>
                      <a:srgbClr val="FF0000"/>
                    </a:solidFill>
                  </a:rPr>
                  <a:t>VYBROUŠENÉ ZE SKLA </a:t>
                </a:r>
                <a:r>
                  <a:rPr lang="cs-CZ" dirty="0" smtClean="0">
                    <a:solidFill>
                      <a:schemeClr val="tx1"/>
                    </a:solidFill>
                  </a:rPr>
                  <a:t>(PLASTU) O INDEXU </a:t>
                </a:r>
                <a:r>
                  <a:rPr lang="cs-CZ" dirty="0">
                    <a:solidFill>
                      <a:schemeClr val="tx1"/>
                    </a:solidFill>
                  </a:rPr>
                  <a:t>LOMU </a:t>
                </a:r>
                <a14:m>
                  <m:oMath xmlns:m="http://schemas.openxmlformats.org/officeDocument/2006/math">
                    <m:r>
                      <a:rPr lang="cs-CZ" b="0" i="0" smtClean="0">
                        <a:solidFill>
                          <a:schemeClr val="tx1"/>
                        </a:solidFill>
                        <a:latin typeface="Cambria Math"/>
                      </a:rPr>
                      <m:t>  </m:t>
                    </m:r>
                    <m:sSub>
                      <m:sSubPr>
                        <m:ctrlPr>
                          <a:rPr lang="cs-CZ" b="1" i="1" smtClean="0">
                            <a:solidFill>
                              <a:srgbClr val="FF0000"/>
                            </a:solidFill>
                            <a:latin typeface="Cambria Math"/>
                          </a:rPr>
                        </m:ctrlPr>
                      </m:sSubPr>
                      <m:e>
                        <m:r>
                          <a:rPr lang="cs-CZ" b="1" i="1" smtClean="0">
                            <a:solidFill>
                              <a:srgbClr val="FF0000"/>
                            </a:solidFill>
                            <a:latin typeface="Cambria Math"/>
                          </a:rPr>
                          <m:t>𝒏</m:t>
                        </m:r>
                      </m:e>
                      <m:sub>
                        <m:r>
                          <a:rPr lang="cs-CZ" b="1" i="1" smtClean="0">
                            <a:solidFill>
                              <a:srgbClr val="FF0000"/>
                            </a:solidFill>
                            <a:latin typeface="Cambria Math"/>
                          </a:rPr>
                          <m:t>𝟐</m:t>
                        </m:r>
                      </m:sub>
                    </m:sSub>
                  </m:oMath>
                </a14:m>
                <a:r>
                  <a:rPr lang="cs-CZ" dirty="0" smtClean="0">
                    <a:solidFill>
                      <a:schemeClr val="tx1"/>
                    </a:solidFill>
                  </a:rPr>
                  <a:t> VĚTŠÍM, NEŽ JE INDEX LOMU </a:t>
                </a:r>
                <a:r>
                  <a:rPr lang="cs-CZ" b="1" dirty="0" smtClean="0">
                    <a:solidFill>
                      <a:srgbClr val="00B050"/>
                    </a:solidFill>
                  </a:rPr>
                  <a:t>OKOLNÍHO PROSTŘEDÍ</a:t>
                </a:r>
                <a:r>
                  <a:rPr lang="cs-CZ" dirty="0" smtClean="0">
                    <a:solidFill>
                      <a:schemeClr val="tx1"/>
                    </a:solidFill>
                  </a:rPr>
                  <a:t> </a:t>
                </a:r>
                <a14:m>
                  <m:oMath xmlns:m="http://schemas.openxmlformats.org/officeDocument/2006/math">
                    <m:sSub>
                      <m:sSubPr>
                        <m:ctrlPr>
                          <a:rPr lang="cs-CZ" b="1" i="1" smtClean="0">
                            <a:solidFill>
                              <a:srgbClr val="00B050"/>
                            </a:solidFill>
                            <a:latin typeface="Cambria Math"/>
                          </a:rPr>
                        </m:ctrlPr>
                      </m:sSubPr>
                      <m:e>
                        <m:r>
                          <a:rPr lang="cs-CZ" b="1" i="1">
                            <a:solidFill>
                              <a:srgbClr val="00B050"/>
                            </a:solidFill>
                            <a:latin typeface="Cambria Math"/>
                          </a:rPr>
                          <m:t>𝒏</m:t>
                        </m:r>
                      </m:e>
                      <m:sub>
                        <m:r>
                          <a:rPr lang="cs-CZ" b="1" i="1" smtClean="0">
                            <a:solidFill>
                              <a:srgbClr val="00B050"/>
                            </a:solidFill>
                            <a:latin typeface="Cambria Math"/>
                          </a:rPr>
                          <m:t>𝟏</m:t>
                        </m:r>
                      </m:sub>
                    </m:sSub>
                    <m:r>
                      <a:rPr lang="cs-CZ" i="1" smtClean="0">
                        <a:solidFill>
                          <a:schemeClr val="tx1"/>
                        </a:solidFill>
                        <a:latin typeface="Cambria Math"/>
                      </a:rPr>
                      <m:t>	</m:t>
                    </m:r>
                  </m:oMath>
                </a14:m>
                <a:r>
                  <a:rPr lang="cs-CZ" dirty="0" smtClean="0">
                    <a:solidFill>
                      <a:schemeClr val="tx1"/>
                    </a:solidFill>
                  </a:rPr>
                  <a:t>	</a:t>
                </a:r>
                <a:r>
                  <a:rPr lang="cs-CZ" b="1" dirty="0" smtClean="0">
                    <a:solidFill>
                      <a:srgbClr val="FF0000"/>
                    </a:solidFill>
                  </a:rPr>
                  <a:t> </a:t>
                </a:r>
                <a14:m>
                  <m:oMath xmlns:m="http://schemas.openxmlformats.org/officeDocument/2006/math">
                    <m:sSub>
                      <m:sSubPr>
                        <m:ctrlPr>
                          <a:rPr lang="cs-CZ" b="1" i="1">
                            <a:solidFill>
                              <a:srgbClr val="FF0000"/>
                            </a:solidFill>
                            <a:latin typeface="Cambria Math"/>
                          </a:rPr>
                        </m:ctrlPr>
                      </m:sSubPr>
                      <m:e>
                        <m:r>
                          <a:rPr lang="cs-CZ" b="1" i="1">
                            <a:solidFill>
                              <a:srgbClr val="FF0000"/>
                            </a:solidFill>
                            <a:latin typeface="Cambria Math"/>
                          </a:rPr>
                          <m:t>𝒏</m:t>
                        </m:r>
                      </m:e>
                      <m:sub>
                        <m:r>
                          <a:rPr lang="cs-CZ" b="1" i="1">
                            <a:solidFill>
                              <a:srgbClr val="FF0000"/>
                            </a:solidFill>
                            <a:latin typeface="Cambria Math"/>
                          </a:rPr>
                          <m:t>𝟐</m:t>
                        </m:r>
                      </m:sub>
                    </m:sSub>
                    <m:r>
                      <a:rPr lang="cs-CZ" b="1" i="1" smtClean="0">
                        <a:solidFill>
                          <a:schemeClr val="tx1"/>
                        </a:solidFill>
                        <a:latin typeface="Cambria Math"/>
                        <a:ea typeface="Cambria Math"/>
                      </a:rPr>
                      <m:t>&gt;</m:t>
                    </m:r>
                  </m:oMath>
                </a14:m>
                <a:r>
                  <a:rPr lang="cs-CZ" dirty="0">
                    <a:solidFill>
                      <a:schemeClr val="tx1"/>
                    </a:solidFill>
                  </a:rPr>
                  <a:t> </a:t>
                </a:r>
                <a14:m>
                  <m:oMath xmlns:m="http://schemas.openxmlformats.org/officeDocument/2006/math">
                    <m:sSub>
                      <m:sSubPr>
                        <m:ctrlPr>
                          <a:rPr lang="cs-CZ" b="1" i="1" smtClean="0">
                            <a:solidFill>
                              <a:srgbClr val="00B050"/>
                            </a:solidFill>
                            <a:latin typeface="Cambria Math"/>
                          </a:rPr>
                        </m:ctrlPr>
                      </m:sSubPr>
                      <m:e>
                        <m:r>
                          <a:rPr lang="cs-CZ" b="1" i="1">
                            <a:solidFill>
                              <a:srgbClr val="00B050"/>
                            </a:solidFill>
                            <a:latin typeface="Cambria Math"/>
                          </a:rPr>
                          <m:t>𝒏</m:t>
                        </m:r>
                      </m:e>
                      <m:sub>
                        <m:r>
                          <a:rPr lang="cs-CZ" b="1" i="1">
                            <a:solidFill>
                              <a:srgbClr val="00B050"/>
                            </a:solidFill>
                            <a:latin typeface="Cambria Math"/>
                          </a:rPr>
                          <m:t>𝟏</m:t>
                        </m:r>
                      </m:sub>
                    </m:sSub>
                  </m:oMath>
                </a14:m>
                <a:endParaRPr lang="cs-CZ" b="1" dirty="0">
                  <a:solidFill>
                    <a:schemeClr val="tx1"/>
                  </a:solidFill>
                </a:endParaRPr>
              </a:p>
            </p:txBody>
          </p:sp>
        </mc:Choice>
        <mc:Fallback>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cstate="print"/>
                <a:stretch>
                  <a:fillRect l="-963" t="-1078" r="-74"/>
                </a:stretch>
              </a:blipFill>
            </p:spPr>
            <p:txBody>
              <a:bodyPr/>
              <a:lstStyle/>
              <a:p>
                <a:r>
                  <a:rPr lang="cs-CZ">
                    <a:noFill/>
                  </a:rPr>
                  <a:t> </a:t>
                </a:r>
              </a:p>
            </p:txBody>
          </p:sp>
        </mc:Fallback>
      </mc:AlternateContent>
      <p:sp>
        <p:nvSpPr>
          <p:cNvPr id="4" name="Zaoblený obdélníkový popisek 3"/>
          <p:cNvSpPr/>
          <p:nvPr/>
        </p:nvSpPr>
        <p:spPr>
          <a:xfrm rot="5400000">
            <a:off x="4878034" y="3328418"/>
            <a:ext cx="1980220" cy="4896544"/>
          </a:xfrm>
          <a:prstGeom prst="wedgeRoundRectCallout">
            <a:avLst>
              <a:gd name="adj1" fmla="val -115073"/>
              <a:gd name="adj2" fmla="val 84010"/>
              <a:gd name="adj3" fmla="val 16667"/>
            </a:avLst>
          </a:prstGeom>
          <a:solidFill>
            <a:srgbClr val="FFFF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mc:AlternateContent xmlns:mc="http://schemas.openxmlformats.org/markup-compatibility/2006">
        <mc:Choice xmlns:a14="http://schemas.microsoft.com/office/drawing/2010/main" xmlns="" Requires="a14">
          <p:sp>
            <p:nvSpPr>
              <p:cNvPr id="5" name="TextovéPole 4"/>
              <p:cNvSpPr txBox="1"/>
              <p:nvPr/>
            </p:nvSpPr>
            <p:spPr>
              <a:xfrm>
                <a:off x="3813056" y="5085184"/>
                <a:ext cx="4248472" cy="830997"/>
              </a:xfrm>
              <a:prstGeom prst="rect">
                <a:avLst/>
              </a:prstGeom>
              <a:noFill/>
            </p:spPr>
            <p:txBody>
              <a:bodyPr wrap="square" rtlCol="0">
                <a:spAutoFit/>
              </a:bodyPr>
              <a:lstStyle/>
              <a:p>
                <a:r>
                  <a:rPr lang="cs-CZ" sz="2400" dirty="0" smtClean="0"/>
                  <a:t>NEJČASTĚJI </a:t>
                </a:r>
                <a:r>
                  <a:rPr lang="cs-CZ" sz="2400" b="1" dirty="0" smtClean="0">
                    <a:solidFill>
                      <a:srgbClr val="00B050"/>
                    </a:solidFill>
                  </a:rPr>
                  <a:t>VZDUCH</a:t>
                </a:r>
                <a:r>
                  <a:rPr lang="cs-CZ" sz="2400" dirty="0" smtClean="0"/>
                  <a:t>, TEDY</a:t>
                </a:r>
                <a14:m>
                  <m:oMath xmlns:m="http://schemas.openxmlformats.org/officeDocument/2006/math">
                    <m:r>
                      <a:rPr lang="cs-CZ" sz="2400" b="0" i="0" smtClean="0">
                        <a:latin typeface="Cambria Math"/>
                      </a:rPr>
                      <m:t>  </m:t>
                    </m:r>
                    <m:sSub>
                      <m:sSubPr>
                        <m:ctrlPr>
                          <a:rPr lang="cs-CZ" sz="2400" b="1" i="1" smtClean="0">
                            <a:solidFill>
                              <a:srgbClr val="00B050"/>
                            </a:solidFill>
                            <a:latin typeface="Cambria Math"/>
                          </a:rPr>
                        </m:ctrlPr>
                      </m:sSubPr>
                      <m:e>
                        <m:r>
                          <a:rPr lang="cs-CZ" sz="2400" b="1" i="1">
                            <a:solidFill>
                              <a:srgbClr val="00B050"/>
                            </a:solidFill>
                            <a:latin typeface="Cambria Math"/>
                          </a:rPr>
                          <m:t>𝒏</m:t>
                        </m:r>
                      </m:e>
                      <m:sub>
                        <m:r>
                          <a:rPr lang="cs-CZ" sz="2400" b="1" i="1">
                            <a:solidFill>
                              <a:srgbClr val="00B050"/>
                            </a:solidFill>
                            <a:latin typeface="Cambria Math"/>
                          </a:rPr>
                          <m:t>𝟏</m:t>
                        </m:r>
                      </m:sub>
                    </m:sSub>
                  </m:oMath>
                </a14:m>
                <a:r>
                  <a:rPr lang="cs-CZ" sz="2400" b="1" dirty="0" smtClean="0">
                    <a:solidFill>
                      <a:srgbClr val="00B050"/>
                    </a:solidFill>
                  </a:rPr>
                  <a:t> = 1</a:t>
                </a:r>
                <a:endParaRPr lang="cs-CZ" sz="2400" b="1" dirty="0">
                  <a:solidFill>
                    <a:srgbClr val="00B050"/>
                  </a:solidFill>
                </a:endParaRPr>
              </a:p>
            </p:txBody>
          </p:sp>
        </mc:Choice>
        <mc:Fallback>
          <p:sp>
            <p:nvSpPr>
              <p:cNvPr id="5" name="TextovéPole 4"/>
              <p:cNvSpPr txBox="1">
                <a:spLocks noRot="1" noChangeAspect="1" noMove="1" noResize="1" noEditPoints="1" noAdjustHandles="1" noChangeArrowheads="1" noChangeShapeType="1" noTextEdit="1"/>
              </p:cNvSpPr>
              <p:nvPr/>
            </p:nvSpPr>
            <p:spPr>
              <a:xfrm>
                <a:off x="3813056" y="5085184"/>
                <a:ext cx="4248472" cy="830997"/>
              </a:xfrm>
              <a:prstGeom prst="rect">
                <a:avLst/>
              </a:prstGeom>
              <a:blipFill rotWithShape="1">
                <a:blip r:embed="rId3" cstate="print"/>
                <a:stretch>
                  <a:fillRect l="-2299" t="-5839" b="-15328"/>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6" name="TextovéPole 5"/>
              <p:cNvSpPr txBox="1"/>
              <p:nvPr/>
            </p:nvSpPr>
            <p:spPr>
              <a:xfrm>
                <a:off x="4886320" y="5902385"/>
                <a:ext cx="1963648" cy="584775"/>
              </a:xfrm>
              <a:prstGeom prst="rect">
                <a:avLst/>
              </a:prstGeom>
              <a:noFill/>
            </p:spPr>
            <p:txBody>
              <a:bodyPr wrap="square" rtlCol="0">
                <a:spAutoFit/>
              </a:bodyPr>
              <a:lstStyle/>
              <a:p>
                <a14:m>
                  <m:oMath xmlns:m="http://schemas.openxmlformats.org/officeDocument/2006/math">
                    <m:r>
                      <a:rPr lang="cs-CZ" sz="3200" b="0" i="0" smtClean="0">
                        <a:latin typeface="Cambria Math"/>
                      </a:rPr>
                      <m:t>  </m:t>
                    </m:r>
                    <m:sSub>
                      <m:sSubPr>
                        <m:ctrlPr>
                          <a:rPr lang="cs-CZ" sz="3200" b="1" i="1" smtClean="0">
                            <a:solidFill>
                              <a:srgbClr val="FF0000"/>
                            </a:solidFill>
                            <a:latin typeface="Cambria Math"/>
                          </a:rPr>
                        </m:ctrlPr>
                      </m:sSubPr>
                      <m:e>
                        <m:r>
                          <a:rPr lang="cs-CZ" sz="3200" b="1" i="1">
                            <a:solidFill>
                              <a:srgbClr val="FF0000"/>
                            </a:solidFill>
                            <a:latin typeface="Cambria Math"/>
                          </a:rPr>
                          <m:t>𝒏</m:t>
                        </m:r>
                      </m:e>
                      <m:sub>
                        <m:r>
                          <a:rPr lang="cs-CZ" sz="3200" b="1" i="1" smtClean="0">
                            <a:solidFill>
                              <a:srgbClr val="FF0000"/>
                            </a:solidFill>
                            <a:latin typeface="Cambria Math"/>
                          </a:rPr>
                          <m:t>𝟐</m:t>
                        </m:r>
                      </m:sub>
                    </m:sSub>
                    <m:r>
                      <a:rPr lang="cs-CZ" sz="3200" b="1" i="1" smtClean="0">
                        <a:solidFill>
                          <a:srgbClr val="FF0000"/>
                        </a:solidFill>
                        <a:latin typeface="Cambria Math"/>
                        <a:ea typeface="Cambria Math"/>
                      </a:rPr>
                      <m:t>&gt;</m:t>
                    </m:r>
                  </m:oMath>
                </a14:m>
                <a:r>
                  <a:rPr lang="cs-CZ" sz="3200" b="1" dirty="0" smtClean="0">
                    <a:solidFill>
                      <a:srgbClr val="FF0000"/>
                    </a:solidFill>
                  </a:rPr>
                  <a:t> 1</a:t>
                </a:r>
                <a:endParaRPr lang="cs-CZ" sz="3200" b="1" dirty="0">
                  <a:solidFill>
                    <a:srgbClr val="FF0000"/>
                  </a:solidFill>
                </a:endParaRPr>
              </a:p>
            </p:txBody>
          </p:sp>
        </mc:Choice>
        <mc:Fallback>
          <p:sp>
            <p:nvSpPr>
              <p:cNvPr id="6" name="TextovéPole 5"/>
              <p:cNvSpPr txBox="1">
                <a:spLocks noRot="1" noChangeAspect="1" noMove="1" noResize="1" noEditPoints="1" noAdjustHandles="1" noChangeArrowheads="1" noChangeShapeType="1" noTextEdit="1"/>
              </p:cNvSpPr>
              <p:nvPr/>
            </p:nvSpPr>
            <p:spPr>
              <a:xfrm>
                <a:off x="4886320" y="5902385"/>
                <a:ext cx="1963648" cy="584775"/>
              </a:xfrm>
              <a:prstGeom prst="rect">
                <a:avLst/>
              </a:prstGeom>
              <a:blipFill rotWithShape="1">
                <a:blip r:embed="rId4" cstate="print"/>
                <a:stretch>
                  <a:fillRect t="-13542" b="-33333"/>
                </a:stretch>
              </a:blipFill>
            </p:spPr>
            <p:txBody>
              <a:bodyPr/>
              <a:lstStyle/>
              <a:p>
                <a:r>
                  <a:rPr lang="cs-CZ">
                    <a:noFill/>
                  </a:rPr>
                  <a:t> </a:t>
                </a:r>
              </a:p>
            </p:txBody>
          </p:sp>
        </mc:Fallback>
      </mc:AlternateContent>
    </p:spTree>
    <p:extLst>
      <p:ext uri="{BB962C8B-B14F-4D97-AF65-F5344CB8AC3E}">
        <p14:creationId xmlns:p14="http://schemas.microsoft.com/office/powerpoint/2010/main" xmlns="" val="1215994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ČOČKY</a:t>
            </a:r>
          </a:p>
        </p:txBody>
      </p:sp>
      <mc:AlternateContent xmlns:mc="http://schemas.openxmlformats.org/markup-compatibility/2006">
        <mc:Choice xmlns:a14="http://schemas.microsoft.com/office/drawing/2010/main" xmlns="" Requires="a14">
          <p:sp>
            <p:nvSpPr>
              <p:cNvPr id="3" name="Zástupný symbol pro obsah 2"/>
              <p:cNvSpPr>
                <a:spLocks noGrp="1"/>
              </p:cNvSpPr>
              <p:nvPr>
                <p:ph idx="1"/>
              </p:nvPr>
            </p:nvSpPr>
            <p:spPr/>
            <p:txBody>
              <a:bodyPr/>
              <a:lstStyle/>
              <a:p>
                <a:r>
                  <a:rPr lang="cs-CZ" dirty="0" smtClean="0">
                    <a:solidFill>
                      <a:schemeClr val="tx1"/>
                    </a:solidFill>
                  </a:rPr>
                  <a:t>ZOBRAZOVACÍ PRVKY VYUŽÍVAJÍCÍ PRO TVORBU OBRAZU LOM SVĚTLA</a:t>
                </a:r>
              </a:p>
              <a:p>
                <a:r>
                  <a:rPr lang="cs-CZ" dirty="0" smtClean="0">
                    <a:solidFill>
                      <a:schemeClr val="tx1"/>
                    </a:solidFill>
                  </a:rPr>
                  <a:t>PŘEDMĚTY VYBROUŠENÉ ZE SKLA (PLASTU) O INDEXU </a:t>
                </a:r>
                <a:r>
                  <a:rPr lang="cs-CZ" dirty="0">
                    <a:solidFill>
                      <a:schemeClr val="tx1"/>
                    </a:solidFill>
                  </a:rPr>
                  <a:t>LOMU </a:t>
                </a:r>
                <a14:m>
                  <m:oMath xmlns:m="http://schemas.openxmlformats.org/officeDocument/2006/math">
                    <m:r>
                      <a:rPr lang="cs-CZ" b="0" i="0" smtClean="0">
                        <a:solidFill>
                          <a:schemeClr val="tx1"/>
                        </a:solidFill>
                        <a:latin typeface="Cambria Math"/>
                      </a:rPr>
                      <m:t>  </m:t>
                    </m:r>
                    <m:sSub>
                      <m:sSubPr>
                        <m:ctrlPr>
                          <a:rPr lang="cs-CZ" i="1" smtClean="0">
                            <a:solidFill>
                              <a:schemeClr val="tx1"/>
                            </a:solidFill>
                            <a:latin typeface="Cambria Math"/>
                          </a:rPr>
                        </m:ctrlPr>
                      </m:sSubPr>
                      <m:e>
                        <m:r>
                          <a:rPr lang="cs-CZ" b="0" i="1" smtClean="0">
                            <a:solidFill>
                              <a:schemeClr val="tx1"/>
                            </a:solidFill>
                            <a:latin typeface="Cambria Math"/>
                          </a:rPr>
                          <m:t>𝑛</m:t>
                        </m:r>
                      </m:e>
                      <m:sub>
                        <m:r>
                          <a:rPr lang="cs-CZ" b="0" i="1" smtClean="0">
                            <a:solidFill>
                              <a:schemeClr val="tx1"/>
                            </a:solidFill>
                            <a:latin typeface="Cambria Math"/>
                          </a:rPr>
                          <m:t>2</m:t>
                        </m:r>
                      </m:sub>
                    </m:sSub>
                  </m:oMath>
                </a14:m>
                <a:r>
                  <a:rPr lang="cs-CZ" dirty="0" smtClean="0">
                    <a:solidFill>
                      <a:schemeClr val="tx1"/>
                    </a:solidFill>
                  </a:rPr>
                  <a:t> VĚTŠÍM, NEŽ JE INDEX LOMU OKOLNÍHO PROSTŘEDÍ </a:t>
                </a:r>
                <a14:m>
                  <m:oMath xmlns:m="http://schemas.openxmlformats.org/officeDocument/2006/math">
                    <m:sSub>
                      <m:sSubPr>
                        <m:ctrlPr>
                          <a:rPr lang="cs-CZ" i="1">
                            <a:solidFill>
                              <a:schemeClr val="tx1"/>
                            </a:solidFill>
                            <a:latin typeface="Cambria Math"/>
                          </a:rPr>
                        </m:ctrlPr>
                      </m:sSubPr>
                      <m:e>
                        <m:r>
                          <a:rPr lang="cs-CZ" i="1">
                            <a:solidFill>
                              <a:schemeClr val="tx1"/>
                            </a:solidFill>
                            <a:latin typeface="Cambria Math"/>
                          </a:rPr>
                          <m:t>𝑛</m:t>
                        </m:r>
                      </m:e>
                      <m:sub>
                        <m:r>
                          <a:rPr lang="cs-CZ" b="0" i="1" smtClean="0">
                            <a:solidFill>
                              <a:schemeClr val="tx1"/>
                            </a:solidFill>
                            <a:latin typeface="Cambria Math"/>
                          </a:rPr>
                          <m:t>1</m:t>
                        </m:r>
                      </m:sub>
                    </m:sSub>
                    <m:r>
                      <a:rPr lang="cs-CZ" i="1" smtClean="0">
                        <a:solidFill>
                          <a:schemeClr val="tx1"/>
                        </a:solidFill>
                        <a:latin typeface="Cambria Math"/>
                      </a:rPr>
                      <m:t>	</m:t>
                    </m:r>
                  </m:oMath>
                </a14:m>
                <a:r>
                  <a:rPr lang="cs-CZ" dirty="0" smtClean="0">
                    <a:solidFill>
                      <a:schemeClr val="tx1"/>
                    </a:solidFill>
                  </a:rPr>
                  <a:t>	</a:t>
                </a:r>
                <a:r>
                  <a:rPr lang="cs-CZ" dirty="0">
                    <a:solidFill>
                      <a:schemeClr val="tx1"/>
                    </a:solidFill>
                  </a:rPr>
                  <a:t> </a:t>
                </a:r>
                <a14:m>
                  <m:oMath xmlns:m="http://schemas.openxmlformats.org/officeDocument/2006/math">
                    <m:sSub>
                      <m:sSubPr>
                        <m:ctrlPr>
                          <a:rPr lang="cs-CZ" i="1">
                            <a:solidFill>
                              <a:schemeClr val="tx1"/>
                            </a:solidFill>
                            <a:latin typeface="Cambria Math"/>
                          </a:rPr>
                        </m:ctrlPr>
                      </m:sSubPr>
                      <m:e>
                        <m:r>
                          <a:rPr lang="cs-CZ" i="1">
                            <a:solidFill>
                              <a:schemeClr val="tx1"/>
                            </a:solidFill>
                            <a:latin typeface="Cambria Math"/>
                          </a:rPr>
                          <m:t>𝑛</m:t>
                        </m:r>
                      </m:e>
                      <m:sub>
                        <m:r>
                          <a:rPr lang="cs-CZ" i="1">
                            <a:solidFill>
                              <a:schemeClr val="tx1"/>
                            </a:solidFill>
                            <a:latin typeface="Cambria Math"/>
                          </a:rPr>
                          <m:t>2</m:t>
                        </m:r>
                      </m:sub>
                    </m:sSub>
                    <m:r>
                      <a:rPr lang="cs-CZ" i="1" smtClean="0">
                        <a:solidFill>
                          <a:schemeClr val="tx1"/>
                        </a:solidFill>
                        <a:latin typeface="Cambria Math"/>
                        <a:ea typeface="Cambria Math"/>
                      </a:rPr>
                      <m:t>&gt;</m:t>
                    </m:r>
                  </m:oMath>
                </a14:m>
                <a:r>
                  <a:rPr lang="cs-CZ" dirty="0">
                    <a:solidFill>
                      <a:schemeClr val="tx1"/>
                    </a:solidFill>
                  </a:rPr>
                  <a:t> </a:t>
                </a:r>
                <a14:m>
                  <m:oMath xmlns:m="http://schemas.openxmlformats.org/officeDocument/2006/math">
                    <m:sSub>
                      <m:sSubPr>
                        <m:ctrlPr>
                          <a:rPr lang="cs-CZ" i="1">
                            <a:solidFill>
                              <a:schemeClr val="tx1"/>
                            </a:solidFill>
                            <a:latin typeface="Cambria Math"/>
                          </a:rPr>
                        </m:ctrlPr>
                      </m:sSubPr>
                      <m:e>
                        <m:r>
                          <a:rPr lang="cs-CZ" i="1">
                            <a:solidFill>
                              <a:schemeClr val="tx1"/>
                            </a:solidFill>
                            <a:latin typeface="Cambria Math"/>
                          </a:rPr>
                          <m:t>𝑛</m:t>
                        </m:r>
                      </m:e>
                      <m:sub>
                        <m:r>
                          <a:rPr lang="cs-CZ" i="1">
                            <a:solidFill>
                              <a:schemeClr val="tx1"/>
                            </a:solidFill>
                            <a:latin typeface="Cambria Math"/>
                          </a:rPr>
                          <m:t>1</m:t>
                        </m:r>
                      </m:sub>
                    </m:sSub>
                  </m:oMath>
                </a14:m>
                <a:endParaRPr lang="cs-CZ" dirty="0" smtClean="0">
                  <a:solidFill>
                    <a:schemeClr val="tx1"/>
                  </a:solidFill>
                </a:endParaRPr>
              </a:p>
              <a:p>
                <a:r>
                  <a:rPr lang="cs-CZ" b="1" dirty="0" smtClean="0">
                    <a:solidFill>
                      <a:srgbClr val="FF0000"/>
                    </a:solidFill>
                  </a:rPr>
                  <a:t>POVRCH</a:t>
                </a:r>
                <a:r>
                  <a:rPr lang="cs-CZ" dirty="0" smtClean="0">
                    <a:solidFill>
                      <a:schemeClr val="tx1"/>
                    </a:solidFill>
                  </a:rPr>
                  <a:t> ČOČKY TVOŘÍ </a:t>
                </a:r>
                <a:r>
                  <a:rPr lang="cs-CZ" b="1" dirty="0" smtClean="0">
                    <a:solidFill>
                      <a:srgbClr val="FF0000"/>
                    </a:solidFill>
                  </a:rPr>
                  <a:t>2 KULOVÉ PLOCHY</a:t>
                </a:r>
                <a:r>
                  <a:rPr lang="cs-CZ" dirty="0" smtClean="0">
                    <a:solidFill>
                      <a:schemeClr val="tx1"/>
                    </a:solidFill>
                  </a:rPr>
                  <a:t>,  PŘÍPADNĚ </a:t>
                </a:r>
                <a:r>
                  <a:rPr lang="cs-CZ" b="1" dirty="0" smtClean="0">
                    <a:solidFill>
                      <a:srgbClr val="FF0000"/>
                    </a:solidFill>
                  </a:rPr>
                  <a:t>1 KULOVÁ </a:t>
                </a:r>
                <a:r>
                  <a:rPr lang="cs-CZ" dirty="0" smtClean="0">
                    <a:solidFill>
                      <a:schemeClr val="tx1"/>
                    </a:solidFill>
                  </a:rPr>
                  <a:t>A </a:t>
                </a:r>
                <a:r>
                  <a:rPr lang="cs-CZ" b="1" dirty="0" smtClean="0">
                    <a:solidFill>
                      <a:srgbClr val="FF0000"/>
                    </a:solidFill>
                  </a:rPr>
                  <a:t>1 ROVINNÁ PLOCHA</a:t>
                </a:r>
              </a:p>
              <a:p>
                <a:endParaRPr lang="cs-CZ" dirty="0"/>
              </a:p>
            </p:txBody>
          </p:sp>
        </mc:Choice>
        <mc:Fallback>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cstate="print"/>
                <a:stretch>
                  <a:fillRect l="-963" t="-1078" r="-148"/>
                </a:stretch>
              </a:blipFill>
            </p:spPr>
            <p:txBody>
              <a:bodyPr/>
              <a:lstStyle/>
              <a:p>
                <a:r>
                  <a:rPr lang="cs-CZ">
                    <a:noFill/>
                  </a:rPr>
                  <a:t> </a:t>
                </a:r>
              </a:p>
            </p:txBody>
          </p:sp>
        </mc:Fallback>
      </mc:AlternateContent>
    </p:spTree>
    <p:extLst>
      <p:ext uri="{BB962C8B-B14F-4D97-AF65-F5344CB8AC3E}">
        <p14:creationId xmlns:p14="http://schemas.microsoft.com/office/powerpoint/2010/main" xmlns="" val="25803219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KLASIFIKACE</a:t>
            </a:r>
            <a:endParaRPr lang="cs-CZ" dirty="0"/>
          </a:p>
        </p:txBody>
      </p:sp>
      <p:sp>
        <p:nvSpPr>
          <p:cNvPr id="3" name="Zástupný symbol pro obsah 2"/>
          <p:cNvSpPr>
            <a:spLocks noGrp="1"/>
          </p:cNvSpPr>
          <p:nvPr>
            <p:ph idx="1"/>
          </p:nvPr>
        </p:nvSpPr>
        <p:spPr/>
        <p:txBody>
          <a:bodyPr/>
          <a:lstStyle/>
          <a:p>
            <a:endParaRPr lang="cs-CZ" dirty="0">
              <a:solidFill>
                <a:schemeClr val="tx1"/>
              </a:solidFill>
            </a:endParaRPr>
          </a:p>
        </p:txBody>
      </p:sp>
    </p:spTree>
    <p:extLst>
      <p:ext uri="{BB962C8B-B14F-4D97-AF65-F5344CB8AC3E}">
        <p14:creationId xmlns:p14="http://schemas.microsoft.com/office/powerpoint/2010/main" xmlns="" val="23965959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KLASIFIKACE</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DĚLÍME JE PODLE TOHO, </a:t>
            </a:r>
            <a:r>
              <a:rPr lang="cs-CZ" b="1" dirty="0" smtClean="0">
                <a:solidFill>
                  <a:srgbClr val="FF0000"/>
                </a:solidFill>
              </a:rPr>
              <a:t>NA JAKÝ SVAZEK </a:t>
            </a:r>
            <a:r>
              <a:rPr lang="cs-CZ" dirty="0" smtClean="0">
                <a:solidFill>
                  <a:schemeClr val="tx1"/>
                </a:solidFill>
              </a:rPr>
              <a:t>PAPRSKŮ </a:t>
            </a:r>
            <a:r>
              <a:rPr lang="cs-CZ" b="1" dirty="0" smtClean="0">
                <a:solidFill>
                  <a:srgbClr val="FF0000"/>
                </a:solidFill>
              </a:rPr>
              <a:t>ZMĚNÍ</a:t>
            </a:r>
            <a:r>
              <a:rPr lang="cs-CZ" dirty="0" smtClean="0">
                <a:solidFill>
                  <a:schemeClr val="tx1"/>
                </a:solidFill>
              </a:rPr>
              <a:t> ČOČKA DÍKY LOMU SVĚTLA </a:t>
            </a:r>
            <a:r>
              <a:rPr lang="cs-CZ" b="1" dirty="0" smtClean="0">
                <a:solidFill>
                  <a:srgbClr val="FF0000"/>
                </a:solidFill>
              </a:rPr>
              <a:t>DOPADAJÍCÍ</a:t>
            </a:r>
            <a:r>
              <a:rPr lang="cs-CZ" b="1" dirty="0" smtClean="0">
                <a:solidFill>
                  <a:schemeClr val="tx1"/>
                </a:solidFill>
              </a:rPr>
              <a:t> </a:t>
            </a:r>
            <a:r>
              <a:rPr lang="cs-CZ" dirty="0" smtClean="0">
                <a:solidFill>
                  <a:schemeClr val="tx1"/>
                </a:solidFill>
              </a:rPr>
              <a:t> SVAZEK </a:t>
            </a:r>
            <a:r>
              <a:rPr lang="cs-CZ" b="1" dirty="0" smtClean="0">
                <a:solidFill>
                  <a:srgbClr val="FF0000"/>
                </a:solidFill>
              </a:rPr>
              <a:t>ROVNOBĚŽNÝCH</a:t>
            </a:r>
            <a:r>
              <a:rPr lang="cs-CZ" dirty="0" smtClean="0">
                <a:solidFill>
                  <a:schemeClr val="tx1"/>
                </a:solidFill>
              </a:rPr>
              <a:t> PAPRSKŮ</a:t>
            </a:r>
            <a:endParaRPr lang="cs-CZ" dirty="0">
              <a:solidFill>
                <a:schemeClr val="tx1"/>
              </a:solidFill>
            </a:endParaRPr>
          </a:p>
        </p:txBody>
      </p:sp>
    </p:spTree>
    <p:extLst>
      <p:ext uri="{BB962C8B-B14F-4D97-AF65-F5344CB8AC3E}">
        <p14:creationId xmlns:p14="http://schemas.microsoft.com/office/powerpoint/2010/main" xmlns="" val="31710686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KLASIFIKACE</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DĚLÍME JE PODLE TOHO, </a:t>
            </a:r>
            <a:r>
              <a:rPr lang="cs-CZ" b="1" dirty="0" smtClean="0">
                <a:solidFill>
                  <a:srgbClr val="FF0000"/>
                </a:solidFill>
              </a:rPr>
              <a:t>NA JAKÝ SVAZEK </a:t>
            </a:r>
            <a:r>
              <a:rPr lang="cs-CZ" dirty="0" smtClean="0">
                <a:solidFill>
                  <a:schemeClr val="tx1"/>
                </a:solidFill>
              </a:rPr>
              <a:t>PAPRSKŮ </a:t>
            </a:r>
            <a:r>
              <a:rPr lang="cs-CZ" b="1" dirty="0" smtClean="0">
                <a:solidFill>
                  <a:srgbClr val="FF0000"/>
                </a:solidFill>
              </a:rPr>
              <a:t>ZMĚNÍ</a:t>
            </a:r>
            <a:r>
              <a:rPr lang="cs-CZ" dirty="0" smtClean="0">
                <a:solidFill>
                  <a:schemeClr val="tx1"/>
                </a:solidFill>
              </a:rPr>
              <a:t> ČOČKA DÍKY LOMU SVĚTLA </a:t>
            </a:r>
            <a:r>
              <a:rPr lang="cs-CZ" b="1" dirty="0" smtClean="0">
                <a:solidFill>
                  <a:srgbClr val="FF0000"/>
                </a:solidFill>
              </a:rPr>
              <a:t>DOPADAJÍCÍ</a:t>
            </a:r>
            <a:r>
              <a:rPr lang="cs-CZ" b="1" dirty="0" smtClean="0">
                <a:solidFill>
                  <a:schemeClr val="tx1"/>
                </a:solidFill>
              </a:rPr>
              <a:t> </a:t>
            </a:r>
            <a:r>
              <a:rPr lang="cs-CZ" dirty="0" smtClean="0">
                <a:solidFill>
                  <a:schemeClr val="tx1"/>
                </a:solidFill>
              </a:rPr>
              <a:t> SVAZEK </a:t>
            </a:r>
            <a:r>
              <a:rPr lang="cs-CZ" b="1" dirty="0" smtClean="0">
                <a:solidFill>
                  <a:srgbClr val="FF0000"/>
                </a:solidFill>
              </a:rPr>
              <a:t>ROVNOBĚŽNÝCH</a:t>
            </a:r>
            <a:r>
              <a:rPr lang="cs-CZ" dirty="0" smtClean="0">
                <a:solidFill>
                  <a:schemeClr val="tx1"/>
                </a:solidFill>
              </a:rPr>
              <a:t> PAPRSKŮ</a:t>
            </a:r>
            <a:endParaRPr lang="cs-CZ" dirty="0">
              <a:solidFill>
                <a:schemeClr val="tx1"/>
              </a:solidFill>
            </a:endParaRPr>
          </a:p>
        </p:txBody>
      </p:sp>
      <p:graphicFrame>
        <p:nvGraphicFramePr>
          <p:cNvPr id="6" name="Diagram 5"/>
          <p:cNvGraphicFramePr/>
          <p:nvPr>
            <p:extLst>
              <p:ext uri="{D42A27DB-BD31-4B8C-83A1-F6EECF244321}">
                <p14:modId xmlns:p14="http://schemas.microsoft.com/office/powerpoint/2010/main" xmlns="" val="1492190155"/>
              </p:ext>
            </p:extLst>
          </p:nvPr>
        </p:nvGraphicFramePr>
        <p:xfrm>
          <a:off x="1835696" y="2924944"/>
          <a:ext cx="5472608" cy="3631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397189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KLASIFIKACE</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DĚLÍME JE PODLE TOHO, </a:t>
            </a:r>
            <a:r>
              <a:rPr lang="cs-CZ" b="1" dirty="0" smtClean="0">
                <a:solidFill>
                  <a:srgbClr val="FF0000"/>
                </a:solidFill>
              </a:rPr>
              <a:t>NA JAKÝ SVAZEK </a:t>
            </a:r>
            <a:r>
              <a:rPr lang="cs-CZ" dirty="0" smtClean="0">
                <a:solidFill>
                  <a:schemeClr val="tx1"/>
                </a:solidFill>
              </a:rPr>
              <a:t>PAPRSKŮ </a:t>
            </a:r>
            <a:r>
              <a:rPr lang="cs-CZ" b="1" dirty="0" smtClean="0">
                <a:solidFill>
                  <a:srgbClr val="FF0000"/>
                </a:solidFill>
              </a:rPr>
              <a:t>ZMĚNÍ</a:t>
            </a:r>
            <a:r>
              <a:rPr lang="cs-CZ" dirty="0" smtClean="0">
                <a:solidFill>
                  <a:schemeClr val="tx1"/>
                </a:solidFill>
              </a:rPr>
              <a:t> ČOČKA DÍKY LOMU SVĚTLA </a:t>
            </a:r>
            <a:r>
              <a:rPr lang="cs-CZ" b="1" dirty="0" smtClean="0">
                <a:solidFill>
                  <a:srgbClr val="FF0000"/>
                </a:solidFill>
              </a:rPr>
              <a:t>DOPADAJÍCÍ</a:t>
            </a:r>
            <a:r>
              <a:rPr lang="cs-CZ" b="1" dirty="0" smtClean="0">
                <a:solidFill>
                  <a:schemeClr val="tx1"/>
                </a:solidFill>
              </a:rPr>
              <a:t> </a:t>
            </a:r>
            <a:r>
              <a:rPr lang="cs-CZ" dirty="0" smtClean="0">
                <a:solidFill>
                  <a:schemeClr val="tx1"/>
                </a:solidFill>
              </a:rPr>
              <a:t> SVAZEK </a:t>
            </a:r>
            <a:r>
              <a:rPr lang="cs-CZ" b="1" dirty="0" smtClean="0">
                <a:solidFill>
                  <a:srgbClr val="FF0000"/>
                </a:solidFill>
              </a:rPr>
              <a:t>ROVNOBĚŽNÝCH</a:t>
            </a:r>
            <a:r>
              <a:rPr lang="cs-CZ" dirty="0" smtClean="0">
                <a:solidFill>
                  <a:schemeClr val="tx1"/>
                </a:solidFill>
              </a:rPr>
              <a:t> PAPRSKŮ</a:t>
            </a:r>
            <a:endParaRPr lang="cs-CZ" dirty="0">
              <a:solidFill>
                <a:schemeClr val="tx1"/>
              </a:solidFill>
            </a:endParaRPr>
          </a:p>
        </p:txBody>
      </p:sp>
      <p:graphicFrame>
        <p:nvGraphicFramePr>
          <p:cNvPr id="6" name="Diagram 5"/>
          <p:cNvGraphicFramePr/>
          <p:nvPr>
            <p:extLst>
              <p:ext uri="{D42A27DB-BD31-4B8C-83A1-F6EECF244321}">
                <p14:modId xmlns:p14="http://schemas.microsoft.com/office/powerpoint/2010/main" xmlns="" val="2837874402"/>
              </p:ext>
            </p:extLst>
          </p:nvPr>
        </p:nvGraphicFramePr>
        <p:xfrm>
          <a:off x="1835696" y="2924944"/>
          <a:ext cx="5472608" cy="3631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Zaoblený obdélníkový popisek 3"/>
          <p:cNvSpPr/>
          <p:nvPr/>
        </p:nvSpPr>
        <p:spPr>
          <a:xfrm>
            <a:off x="3851920" y="1484784"/>
            <a:ext cx="4176464" cy="1800200"/>
          </a:xfrm>
          <a:prstGeom prst="wedgeRoundRectCallout">
            <a:avLst>
              <a:gd name="adj1" fmla="val -44136"/>
              <a:gd name="adj2" fmla="val 93759"/>
              <a:gd name="adj3" fmla="val 16667"/>
            </a:avLst>
          </a:prstGeom>
          <a:solidFill>
            <a:srgbClr val="FF7C8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4067944" y="1600054"/>
            <a:ext cx="3960440" cy="1569660"/>
          </a:xfrm>
          <a:prstGeom prst="rect">
            <a:avLst/>
          </a:prstGeom>
          <a:noFill/>
        </p:spPr>
        <p:txBody>
          <a:bodyPr wrap="square" rtlCol="0">
            <a:spAutoFit/>
          </a:bodyPr>
          <a:lstStyle/>
          <a:p>
            <a:r>
              <a:rPr lang="cs-CZ" sz="2400" dirty="0" smtClean="0">
                <a:solidFill>
                  <a:srgbClr val="C00000"/>
                </a:solidFill>
              </a:rPr>
              <a:t>ROVNOBĚŽNÝ SVAZEK DOPADAJÍCÍCH PAPRSKŮ ZMĚNÍ NA </a:t>
            </a:r>
            <a:r>
              <a:rPr lang="cs-CZ" sz="2400" b="1" u="sng" dirty="0" smtClean="0">
                <a:solidFill>
                  <a:srgbClr val="C00000"/>
                </a:solidFill>
              </a:rPr>
              <a:t>SBÍHAVÝ SVAZEK</a:t>
            </a:r>
            <a:endParaRPr lang="cs-CZ" sz="2400" b="1" u="sng" dirty="0">
              <a:solidFill>
                <a:srgbClr val="C00000"/>
              </a:solidFill>
            </a:endParaRPr>
          </a:p>
        </p:txBody>
      </p:sp>
    </p:spTree>
    <p:extLst>
      <p:ext uri="{BB962C8B-B14F-4D97-AF65-F5344CB8AC3E}">
        <p14:creationId xmlns:p14="http://schemas.microsoft.com/office/powerpoint/2010/main" xmlns="" val="100573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down)">
                                      <p:cBhvr>
                                        <p:cTn id="10" dur="500"/>
                                        <p:tgtEl>
                                          <p:spTgt spid="5"/>
                                        </p:tgtEl>
                                      </p:cBhvr>
                                    </p:animEffect>
                                  </p:childTnLst>
                                </p:cTn>
                              </p:par>
                            </p:childTnLst>
                          </p:cTn>
                        </p:par>
                        <p:par>
                          <p:cTn id="11" fill="hold">
                            <p:stCondLst>
                              <p:cond delay="500"/>
                            </p:stCondLst>
                            <p:childTnLst>
                              <p:par>
                                <p:cTn id="12" presetID="26" presetClass="emph" presetSubtype="0" fill="hold" nodeType="afterEffect">
                                  <p:stCondLst>
                                    <p:cond delay="0"/>
                                  </p:stCondLst>
                                  <p:childTnLst>
                                    <p:animEffect transition="out" filter="fade">
                                      <p:cBhvr>
                                        <p:cTn id="13" dur="500" tmFilter="0, 0; .2, .5; .8, .5; 1, 0"/>
                                        <p:tgtEl>
                                          <p:spTgt spid="5">
                                            <p:txEl>
                                              <p:pRg st="0" end="0"/>
                                            </p:txEl>
                                          </p:spTgt>
                                        </p:tgtEl>
                                      </p:cBhvr>
                                    </p:animEffect>
                                    <p:animScale>
                                      <p:cBhvr>
                                        <p:cTn id="14" dur="250" autoRev="1" fill="hold"/>
                                        <p:tgtEl>
                                          <p:spTgt spid="5">
                                            <p:txEl>
                                              <p:pRg st="0" end="0"/>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KLASIFIKACE</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DĚLÍME JE PODLE TOHO, </a:t>
            </a:r>
            <a:r>
              <a:rPr lang="cs-CZ" b="1" dirty="0" smtClean="0">
                <a:solidFill>
                  <a:srgbClr val="FF0000"/>
                </a:solidFill>
              </a:rPr>
              <a:t>NA JAKÝ SVAZEK </a:t>
            </a:r>
            <a:r>
              <a:rPr lang="cs-CZ" dirty="0" smtClean="0">
                <a:solidFill>
                  <a:schemeClr val="tx1"/>
                </a:solidFill>
              </a:rPr>
              <a:t>PAPRSKŮ </a:t>
            </a:r>
            <a:r>
              <a:rPr lang="cs-CZ" b="1" dirty="0" smtClean="0">
                <a:solidFill>
                  <a:srgbClr val="FF0000"/>
                </a:solidFill>
              </a:rPr>
              <a:t>ZMĚNÍ</a:t>
            </a:r>
            <a:r>
              <a:rPr lang="cs-CZ" dirty="0" smtClean="0">
                <a:solidFill>
                  <a:schemeClr val="tx1"/>
                </a:solidFill>
              </a:rPr>
              <a:t> ČOČKA DÍKY LOMU SVĚTLA </a:t>
            </a:r>
            <a:r>
              <a:rPr lang="cs-CZ" b="1" dirty="0" smtClean="0">
                <a:solidFill>
                  <a:srgbClr val="FF0000"/>
                </a:solidFill>
              </a:rPr>
              <a:t>DOPADAJÍCÍ</a:t>
            </a:r>
            <a:r>
              <a:rPr lang="cs-CZ" b="1" dirty="0" smtClean="0">
                <a:solidFill>
                  <a:schemeClr val="tx1"/>
                </a:solidFill>
              </a:rPr>
              <a:t> </a:t>
            </a:r>
            <a:r>
              <a:rPr lang="cs-CZ" dirty="0" smtClean="0">
                <a:solidFill>
                  <a:schemeClr val="tx1"/>
                </a:solidFill>
              </a:rPr>
              <a:t> SVAZEK </a:t>
            </a:r>
            <a:r>
              <a:rPr lang="cs-CZ" b="1" dirty="0" smtClean="0">
                <a:solidFill>
                  <a:srgbClr val="FF0000"/>
                </a:solidFill>
              </a:rPr>
              <a:t>ROVNOBĚŽNÝCH</a:t>
            </a:r>
            <a:r>
              <a:rPr lang="cs-CZ" dirty="0" smtClean="0">
                <a:solidFill>
                  <a:schemeClr val="tx1"/>
                </a:solidFill>
              </a:rPr>
              <a:t> PAPRSKŮ</a:t>
            </a:r>
            <a:endParaRPr lang="cs-CZ" dirty="0">
              <a:solidFill>
                <a:schemeClr val="tx1"/>
              </a:solidFill>
            </a:endParaRPr>
          </a:p>
        </p:txBody>
      </p:sp>
      <p:graphicFrame>
        <p:nvGraphicFramePr>
          <p:cNvPr id="6" name="Diagram 5"/>
          <p:cNvGraphicFramePr/>
          <p:nvPr>
            <p:extLst>
              <p:ext uri="{D42A27DB-BD31-4B8C-83A1-F6EECF244321}">
                <p14:modId xmlns:p14="http://schemas.microsoft.com/office/powerpoint/2010/main" xmlns="" val="913543356"/>
              </p:ext>
            </p:extLst>
          </p:nvPr>
        </p:nvGraphicFramePr>
        <p:xfrm>
          <a:off x="1835696" y="2924944"/>
          <a:ext cx="5472608" cy="3631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Zaoblený obdélníkový popisek 4"/>
          <p:cNvSpPr/>
          <p:nvPr/>
        </p:nvSpPr>
        <p:spPr>
          <a:xfrm>
            <a:off x="3851920" y="1484784"/>
            <a:ext cx="4176464" cy="1800200"/>
          </a:xfrm>
          <a:prstGeom prst="wedgeRoundRectCallout">
            <a:avLst>
              <a:gd name="adj1" fmla="val -44136"/>
              <a:gd name="adj2" fmla="val 93759"/>
              <a:gd name="adj3" fmla="val 16667"/>
            </a:avLst>
          </a:prstGeom>
          <a:solidFill>
            <a:srgbClr val="FF7C8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5508104" y="1542419"/>
            <a:ext cx="864096" cy="1684930"/>
          </a:xfrm>
          <a:prstGeom prst="rect">
            <a:avLst/>
          </a:prstGeom>
          <a:solidFill>
            <a:schemeClr val="tx2">
              <a:lumMod val="40000"/>
              <a:lumOff val="60000"/>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5742130" y="1530658"/>
            <a:ext cx="396044" cy="1754326"/>
          </a:xfrm>
          <a:prstGeom prst="rect">
            <a:avLst/>
          </a:prstGeom>
          <a:noFill/>
        </p:spPr>
        <p:txBody>
          <a:bodyPr wrap="square" rtlCol="0">
            <a:spAutoFit/>
          </a:bodyPr>
          <a:lstStyle/>
          <a:p>
            <a:r>
              <a:rPr lang="cs-CZ" b="1" dirty="0" smtClean="0"/>
              <a:t>SPOJKA</a:t>
            </a:r>
            <a:endParaRPr lang="cs-CZ" b="1" dirty="0"/>
          </a:p>
        </p:txBody>
      </p:sp>
      <p:cxnSp>
        <p:nvCxnSpPr>
          <p:cNvPr id="10" name="Přímá spojnice se šipkou 9"/>
          <p:cNvCxnSpPr/>
          <p:nvPr/>
        </p:nvCxnSpPr>
        <p:spPr>
          <a:xfrm>
            <a:off x="4211960" y="1787170"/>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a:off x="4211960" y="2276872"/>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Přímá spojnice se šipkou 11"/>
          <p:cNvCxnSpPr/>
          <p:nvPr/>
        </p:nvCxnSpPr>
        <p:spPr>
          <a:xfrm>
            <a:off x="4245815" y="2564904"/>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Přímá spojnice se šipkou 12"/>
          <p:cNvCxnSpPr/>
          <p:nvPr/>
        </p:nvCxnSpPr>
        <p:spPr>
          <a:xfrm>
            <a:off x="4245815" y="2852936"/>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Přímá spojnice se šipkou 13"/>
          <p:cNvCxnSpPr/>
          <p:nvPr/>
        </p:nvCxnSpPr>
        <p:spPr>
          <a:xfrm>
            <a:off x="4211960" y="2060848"/>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Přímá spojnice se šipkou 14"/>
          <p:cNvCxnSpPr/>
          <p:nvPr/>
        </p:nvCxnSpPr>
        <p:spPr>
          <a:xfrm>
            <a:off x="6372200" y="2275100"/>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Přímá spojnice se šipkou 15"/>
          <p:cNvCxnSpPr/>
          <p:nvPr/>
        </p:nvCxnSpPr>
        <p:spPr>
          <a:xfrm>
            <a:off x="6372200" y="1787170"/>
            <a:ext cx="1656184" cy="106576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Přímá spojnice se šipkou 17"/>
          <p:cNvCxnSpPr/>
          <p:nvPr/>
        </p:nvCxnSpPr>
        <p:spPr>
          <a:xfrm>
            <a:off x="6372200" y="2060848"/>
            <a:ext cx="1656184" cy="50405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Přímá spojnice se šipkou 19"/>
          <p:cNvCxnSpPr/>
          <p:nvPr/>
        </p:nvCxnSpPr>
        <p:spPr>
          <a:xfrm flipV="1">
            <a:off x="6372200" y="1628800"/>
            <a:ext cx="1656184" cy="122413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Přímá spojnice se šipkou 21"/>
          <p:cNvCxnSpPr/>
          <p:nvPr/>
        </p:nvCxnSpPr>
        <p:spPr>
          <a:xfrm flipV="1">
            <a:off x="6372200" y="1916832"/>
            <a:ext cx="1656184" cy="64807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04528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KLASIFIKACE</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DĚLÍME JE PODLE TOHO, </a:t>
            </a:r>
            <a:r>
              <a:rPr lang="cs-CZ" b="1" dirty="0" smtClean="0">
                <a:solidFill>
                  <a:srgbClr val="FF0000"/>
                </a:solidFill>
              </a:rPr>
              <a:t>NA JAKÝ SVAZEK </a:t>
            </a:r>
            <a:r>
              <a:rPr lang="cs-CZ" dirty="0" smtClean="0">
                <a:solidFill>
                  <a:schemeClr val="tx1"/>
                </a:solidFill>
              </a:rPr>
              <a:t>PAPRSKŮ </a:t>
            </a:r>
            <a:r>
              <a:rPr lang="cs-CZ" b="1" dirty="0" smtClean="0">
                <a:solidFill>
                  <a:srgbClr val="FF0000"/>
                </a:solidFill>
              </a:rPr>
              <a:t>ZMĚNÍ</a:t>
            </a:r>
            <a:r>
              <a:rPr lang="cs-CZ" dirty="0" smtClean="0">
                <a:solidFill>
                  <a:schemeClr val="tx1"/>
                </a:solidFill>
              </a:rPr>
              <a:t> ČOČKA DÍKY LOMU SVĚTLA </a:t>
            </a:r>
            <a:r>
              <a:rPr lang="cs-CZ" b="1" dirty="0" smtClean="0">
                <a:solidFill>
                  <a:srgbClr val="FF0000"/>
                </a:solidFill>
              </a:rPr>
              <a:t>DOPADAJÍCÍ</a:t>
            </a:r>
            <a:r>
              <a:rPr lang="cs-CZ" b="1" dirty="0" smtClean="0">
                <a:solidFill>
                  <a:schemeClr val="tx1"/>
                </a:solidFill>
              </a:rPr>
              <a:t> </a:t>
            </a:r>
            <a:r>
              <a:rPr lang="cs-CZ" dirty="0" smtClean="0">
                <a:solidFill>
                  <a:schemeClr val="tx1"/>
                </a:solidFill>
              </a:rPr>
              <a:t> SVAZEK </a:t>
            </a:r>
            <a:r>
              <a:rPr lang="cs-CZ" b="1" dirty="0" smtClean="0">
                <a:solidFill>
                  <a:srgbClr val="FF0000"/>
                </a:solidFill>
              </a:rPr>
              <a:t>ROVNOBĚŽNÝCH</a:t>
            </a:r>
            <a:r>
              <a:rPr lang="cs-CZ" dirty="0" smtClean="0">
                <a:solidFill>
                  <a:schemeClr val="tx1"/>
                </a:solidFill>
              </a:rPr>
              <a:t> PAPRSKŮ</a:t>
            </a:r>
            <a:endParaRPr lang="cs-CZ" dirty="0">
              <a:solidFill>
                <a:schemeClr val="tx1"/>
              </a:solidFill>
            </a:endParaRPr>
          </a:p>
        </p:txBody>
      </p:sp>
      <p:graphicFrame>
        <p:nvGraphicFramePr>
          <p:cNvPr id="6" name="Diagram 5"/>
          <p:cNvGraphicFramePr/>
          <p:nvPr>
            <p:extLst>
              <p:ext uri="{D42A27DB-BD31-4B8C-83A1-F6EECF244321}">
                <p14:modId xmlns:p14="http://schemas.microsoft.com/office/powerpoint/2010/main" xmlns="" val="2785491258"/>
              </p:ext>
            </p:extLst>
          </p:nvPr>
        </p:nvGraphicFramePr>
        <p:xfrm>
          <a:off x="1835696" y="2924944"/>
          <a:ext cx="5472608" cy="3631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Zaoblený obdélníkový popisek 6"/>
          <p:cNvSpPr/>
          <p:nvPr/>
        </p:nvSpPr>
        <p:spPr>
          <a:xfrm>
            <a:off x="3851920" y="1484784"/>
            <a:ext cx="4176464" cy="1800200"/>
          </a:xfrm>
          <a:prstGeom prst="wedgeRoundRectCallout">
            <a:avLst>
              <a:gd name="adj1" fmla="val -3716"/>
              <a:gd name="adj2" fmla="val 159401"/>
              <a:gd name="adj3" fmla="val 16667"/>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4067944" y="1600054"/>
            <a:ext cx="3960440" cy="1569660"/>
          </a:xfrm>
          <a:prstGeom prst="rect">
            <a:avLst/>
          </a:prstGeom>
          <a:noFill/>
        </p:spPr>
        <p:txBody>
          <a:bodyPr wrap="square" rtlCol="0">
            <a:spAutoFit/>
          </a:bodyPr>
          <a:lstStyle/>
          <a:p>
            <a:r>
              <a:rPr lang="cs-CZ" sz="2400" dirty="0" smtClean="0">
                <a:solidFill>
                  <a:schemeClr val="accent5">
                    <a:lumMod val="50000"/>
                  </a:schemeClr>
                </a:solidFill>
              </a:rPr>
              <a:t>ROVNOBĚŽNÝ SVAZEK DOPADAJÍCÍCH PAPRSKŮ ZMĚNÍ NA </a:t>
            </a:r>
            <a:r>
              <a:rPr lang="cs-CZ" sz="2400" b="1" u="sng" dirty="0" smtClean="0">
                <a:solidFill>
                  <a:schemeClr val="accent5">
                    <a:lumMod val="50000"/>
                  </a:schemeClr>
                </a:solidFill>
              </a:rPr>
              <a:t>ROZBÍHAVÝ SVAZEK</a:t>
            </a:r>
            <a:endParaRPr lang="cs-CZ" sz="2400" b="1" u="sng" dirty="0">
              <a:solidFill>
                <a:schemeClr val="accent5">
                  <a:lumMod val="50000"/>
                </a:schemeClr>
              </a:solidFill>
            </a:endParaRPr>
          </a:p>
        </p:txBody>
      </p:sp>
    </p:spTree>
    <p:extLst>
      <p:ext uri="{BB962C8B-B14F-4D97-AF65-F5344CB8AC3E}">
        <p14:creationId xmlns:p14="http://schemas.microsoft.com/office/powerpoint/2010/main" xmlns="" val="30357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down)">
                                      <p:cBhvr>
                                        <p:cTn id="10" dur="500"/>
                                        <p:tgtEl>
                                          <p:spTgt spid="8"/>
                                        </p:tgtEl>
                                      </p:cBhvr>
                                    </p:animEffect>
                                  </p:childTnLst>
                                </p:cTn>
                              </p:par>
                            </p:childTnLst>
                          </p:cTn>
                        </p:par>
                        <p:par>
                          <p:cTn id="11" fill="hold">
                            <p:stCondLst>
                              <p:cond delay="500"/>
                            </p:stCondLst>
                            <p:childTnLst>
                              <p:par>
                                <p:cTn id="12" presetID="26" presetClass="emph" presetSubtype="0" fill="hold" nodeType="afterEffect">
                                  <p:stCondLst>
                                    <p:cond delay="0"/>
                                  </p:stCondLst>
                                  <p:childTnLst>
                                    <p:animEffect transition="out" filter="fade">
                                      <p:cBhvr>
                                        <p:cTn id="13" dur="500" tmFilter="0, 0; .2, .5; .8, .5; 1, 0"/>
                                        <p:tgtEl>
                                          <p:spTgt spid="8">
                                            <p:txEl>
                                              <p:pRg st="0" end="0"/>
                                            </p:txEl>
                                          </p:spTgt>
                                        </p:tgtEl>
                                      </p:cBhvr>
                                    </p:animEffect>
                                    <p:animScale>
                                      <p:cBhvr>
                                        <p:cTn id="14" dur="250" autoRev="1" fill="hold"/>
                                        <p:tgtEl>
                                          <p:spTgt spid="8">
                                            <p:txEl>
                                              <p:pRg st="0" end="0"/>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KLASIFIKACE</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DĚLÍME JE PODLE TOHO, </a:t>
            </a:r>
            <a:r>
              <a:rPr lang="cs-CZ" b="1" dirty="0" smtClean="0">
                <a:solidFill>
                  <a:srgbClr val="FF0000"/>
                </a:solidFill>
              </a:rPr>
              <a:t>NA JAKÝ SVAZEK </a:t>
            </a:r>
            <a:r>
              <a:rPr lang="cs-CZ" dirty="0" smtClean="0">
                <a:solidFill>
                  <a:schemeClr val="tx1"/>
                </a:solidFill>
              </a:rPr>
              <a:t>PAPRSKŮ </a:t>
            </a:r>
            <a:r>
              <a:rPr lang="cs-CZ" b="1" dirty="0" smtClean="0">
                <a:solidFill>
                  <a:srgbClr val="FF0000"/>
                </a:solidFill>
              </a:rPr>
              <a:t>ZMĚNÍ</a:t>
            </a:r>
            <a:r>
              <a:rPr lang="cs-CZ" dirty="0" smtClean="0">
                <a:solidFill>
                  <a:schemeClr val="tx1"/>
                </a:solidFill>
              </a:rPr>
              <a:t> ČOČKA DÍKY LOMU SVĚTLA </a:t>
            </a:r>
            <a:r>
              <a:rPr lang="cs-CZ" b="1" dirty="0" smtClean="0">
                <a:solidFill>
                  <a:srgbClr val="FF0000"/>
                </a:solidFill>
              </a:rPr>
              <a:t>DOPADAJÍCÍ</a:t>
            </a:r>
            <a:r>
              <a:rPr lang="cs-CZ" b="1" dirty="0" smtClean="0">
                <a:solidFill>
                  <a:schemeClr val="tx1"/>
                </a:solidFill>
              </a:rPr>
              <a:t> </a:t>
            </a:r>
            <a:r>
              <a:rPr lang="cs-CZ" dirty="0" smtClean="0">
                <a:solidFill>
                  <a:schemeClr val="tx1"/>
                </a:solidFill>
              </a:rPr>
              <a:t> SVAZEK </a:t>
            </a:r>
            <a:r>
              <a:rPr lang="cs-CZ" b="1" dirty="0" smtClean="0">
                <a:solidFill>
                  <a:srgbClr val="FF0000"/>
                </a:solidFill>
              </a:rPr>
              <a:t>ROVNOBĚŽNÝCH</a:t>
            </a:r>
            <a:r>
              <a:rPr lang="cs-CZ" dirty="0" smtClean="0">
                <a:solidFill>
                  <a:schemeClr val="tx1"/>
                </a:solidFill>
              </a:rPr>
              <a:t> PAPRSKŮ</a:t>
            </a:r>
            <a:endParaRPr lang="cs-CZ" dirty="0">
              <a:solidFill>
                <a:schemeClr val="tx1"/>
              </a:solidFill>
            </a:endParaRPr>
          </a:p>
        </p:txBody>
      </p:sp>
      <p:graphicFrame>
        <p:nvGraphicFramePr>
          <p:cNvPr id="6" name="Diagram 5"/>
          <p:cNvGraphicFramePr/>
          <p:nvPr>
            <p:extLst>
              <p:ext uri="{D42A27DB-BD31-4B8C-83A1-F6EECF244321}">
                <p14:modId xmlns:p14="http://schemas.microsoft.com/office/powerpoint/2010/main" xmlns="" val="3408069647"/>
              </p:ext>
            </p:extLst>
          </p:nvPr>
        </p:nvGraphicFramePr>
        <p:xfrm>
          <a:off x="1835696" y="2924944"/>
          <a:ext cx="5472608" cy="3631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Zaoblený obdélníkový popisek 6"/>
          <p:cNvSpPr/>
          <p:nvPr/>
        </p:nvSpPr>
        <p:spPr>
          <a:xfrm>
            <a:off x="3851920" y="1484784"/>
            <a:ext cx="4176464" cy="1800200"/>
          </a:xfrm>
          <a:prstGeom prst="wedgeRoundRectCallout">
            <a:avLst>
              <a:gd name="adj1" fmla="val -3716"/>
              <a:gd name="adj2" fmla="val 159401"/>
              <a:gd name="adj3" fmla="val 16667"/>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5508104" y="1542419"/>
            <a:ext cx="864096" cy="1684930"/>
          </a:xfrm>
          <a:prstGeom prst="rect">
            <a:avLst/>
          </a:prstGeom>
          <a:solidFill>
            <a:schemeClr val="tx2">
              <a:lumMod val="40000"/>
              <a:lumOff val="60000"/>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TextovéPole 9"/>
          <p:cNvSpPr txBox="1"/>
          <p:nvPr/>
        </p:nvSpPr>
        <p:spPr>
          <a:xfrm>
            <a:off x="5566610" y="1923219"/>
            <a:ext cx="805590" cy="923330"/>
          </a:xfrm>
          <a:prstGeom prst="rect">
            <a:avLst/>
          </a:prstGeom>
          <a:noFill/>
        </p:spPr>
        <p:txBody>
          <a:bodyPr wrap="square" rtlCol="0">
            <a:spAutoFit/>
          </a:bodyPr>
          <a:lstStyle/>
          <a:p>
            <a:r>
              <a:rPr lang="cs-CZ" b="1" dirty="0" smtClean="0"/>
              <a:t>ROZPTYLKA</a:t>
            </a:r>
            <a:endParaRPr lang="cs-CZ" b="1" dirty="0"/>
          </a:p>
        </p:txBody>
      </p:sp>
      <p:cxnSp>
        <p:nvCxnSpPr>
          <p:cNvPr id="11" name="Přímá spojnice se šipkou 10"/>
          <p:cNvCxnSpPr/>
          <p:nvPr/>
        </p:nvCxnSpPr>
        <p:spPr>
          <a:xfrm>
            <a:off x="4211960" y="1787170"/>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Přímá spojnice se šipkou 11"/>
          <p:cNvCxnSpPr/>
          <p:nvPr/>
        </p:nvCxnSpPr>
        <p:spPr>
          <a:xfrm>
            <a:off x="4211960" y="2060848"/>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Přímá spojnice se šipkou 12"/>
          <p:cNvCxnSpPr/>
          <p:nvPr/>
        </p:nvCxnSpPr>
        <p:spPr>
          <a:xfrm>
            <a:off x="4211960" y="2276872"/>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Přímá spojnice se šipkou 13"/>
          <p:cNvCxnSpPr/>
          <p:nvPr/>
        </p:nvCxnSpPr>
        <p:spPr>
          <a:xfrm>
            <a:off x="4245815" y="2564904"/>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Přímá spojnice se šipkou 14"/>
          <p:cNvCxnSpPr/>
          <p:nvPr/>
        </p:nvCxnSpPr>
        <p:spPr>
          <a:xfrm>
            <a:off x="4245815" y="2852936"/>
            <a:ext cx="1296144"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Přímá spojnice se šipkou 15"/>
          <p:cNvCxnSpPr/>
          <p:nvPr/>
        </p:nvCxnSpPr>
        <p:spPr>
          <a:xfrm>
            <a:off x="6372200" y="2276872"/>
            <a:ext cx="1674520" cy="209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7" name="Přímá spojnice se šipkou 16"/>
          <p:cNvCxnSpPr/>
          <p:nvPr/>
        </p:nvCxnSpPr>
        <p:spPr>
          <a:xfrm>
            <a:off x="6372200" y="2852936"/>
            <a:ext cx="1512168" cy="37441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Přímá spojnice se šipkou 17"/>
          <p:cNvCxnSpPr/>
          <p:nvPr/>
        </p:nvCxnSpPr>
        <p:spPr>
          <a:xfrm>
            <a:off x="6372200" y="2564904"/>
            <a:ext cx="1656184" cy="28803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Přímá spojnice se šipkou 18"/>
          <p:cNvCxnSpPr/>
          <p:nvPr/>
        </p:nvCxnSpPr>
        <p:spPr>
          <a:xfrm flipV="1">
            <a:off x="6392728" y="1787170"/>
            <a:ext cx="1635656" cy="27367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Přímá spojnice se šipkou 21"/>
          <p:cNvCxnSpPr/>
          <p:nvPr/>
        </p:nvCxnSpPr>
        <p:spPr>
          <a:xfrm flipV="1">
            <a:off x="6391791" y="1484784"/>
            <a:ext cx="1492577" cy="30238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148459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FF7C80">
              <a:alpha val="65000"/>
            </a:srgbClr>
          </a:solidFill>
          <a:ln>
            <a:solidFill>
              <a:srgbClr val="FF0000"/>
            </a:solidFill>
          </a:ln>
        </p:spPr>
        <p:txBody>
          <a:bodyPr/>
          <a:lstStyle/>
          <a:p>
            <a:r>
              <a:rPr lang="cs-CZ" b="1" dirty="0" smtClean="0">
                <a:solidFill>
                  <a:srgbClr val="C00000"/>
                </a:solidFill>
              </a:rPr>
              <a:t>DRUHY SPOJEK</a:t>
            </a:r>
            <a:endParaRPr lang="cs-CZ" b="1" dirty="0">
              <a:solidFill>
                <a:srgbClr val="C00000"/>
              </a:solidFill>
            </a:endParaRPr>
          </a:p>
        </p:txBody>
      </p:sp>
      <p:sp>
        <p:nvSpPr>
          <p:cNvPr id="3" name="Zástupný symbol pro obsah 2"/>
          <p:cNvSpPr>
            <a:spLocks noGrp="1"/>
          </p:cNvSpPr>
          <p:nvPr>
            <p:ph idx="1"/>
          </p:nvPr>
        </p:nvSpPr>
        <p:spPr/>
        <p:txBody>
          <a:bodyPr/>
          <a:lstStyle/>
          <a:p>
            <a:endParaRPr lang="cs-CZ" dirty="0">
              <a:solidFill>
                <a:schemeClr val="tx1"/>
              </a:solidFill>
            </a:endParaRPr>
          </a:p>
        </p:txBody>
      </p:sp>
    </p:spTree>
    <p:extLst>
      <p:ext uri="{BB962C8B-B14F-4D97-AF65-F5344CB8AC3E}">
        <p14:creationId xmlns:p14="http://schemas.microsoft.com/office/powerpoint/2010/main" xmlns="" val="27696165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FF7C80">
              <a:alpha val="65000"/>
            </a:srgbClr>
          </a:solidFill>
          <a:ln>
            <a:solidFill>
              <a:srgbClr val="FF0000"/>
            </a:solidFill>
          </a:ln>
        </p:spPr>
        <p:txBody>
          <a:bodyPr/>
          <a:lstStyle/>
          <a:p>
            <a:r>
              <a:rPr lang="cs-CZ" b="1" dirty="0" smtClean="0">
                <a:solidFill>
                  <a:srgbClr val="C00000"/>
                </a:solidFill>
              </a:rPr>
              <a:t>DRUHY SPOJEK</a:t>
            </a:r>
            <a:endParaRPr lang="cs-CZ" b="1" dirty="0">
              <a:solidFill>
                <a:srgbClr val="C00000"/>
              </a:solidFill>
            </a:endParaRPr>
          </a:p>
        </p:txBody>
      </p:sp>
      <p:sp>
        <p:nvSpPr>
          <p:cNvPr id="3" name="Zástupný symbol pro obsah 2"/>
          <p:cNvSpPr>
            <a:spLocks noGrp="1"/>
          </p:cNvSpPr>
          <p:nvPr>
            <p:ph idx="1"/>
          </p:nvPr>
        </p:nvSpPr>
        <p:spPr/>
        <p:txBody>
          <a:bodyPr/>
          <a:lstStyle/>
          <a:p>
            <a:r>
              <a:rPr lang="cs-CZ" dirty="0" smtClean="0">
                <a:solidFill>
                  <a:schemeClr val="tx1"/>
                </a:solidFill>
              </a:rPr>
              <a:t>POJMENOVÁNÍ SPOJEK PODLE </a:t>
            </a:r>
            <a:r>
              <a:rPr lang="cs-CZ" b="1" dirty="0" smtClean="0">
                <a:solidFill>
                  <a:srgbClr val="C00000"/>
                </a:solidFill>
              </a:rPr>
              <a:t>TVARU PLOCH </a:t>
            </a:r>
            <a:r>
              <a:rPr lang="cs-CZ" dirty="0" smtClean="0">
                <a:solidFill>
                  <a:schemeClr val="tx1"/>
                </a:solidFill>
              </a:rPr>
              <a:t>OHRANIČUJÍCÍCH JEJICH POVRCH</a:t>
            </a:r>
            <a:endParaRPr lang="cs-CZ" dirty="0">
              <a:solidFill>
                <a:schemeClr val="tx1"/>
              </a:solidFill>
            </a:endParaRPr>
          </a:p>
        </p:txBody>
      </p:sp>
    </p:spTree>
    <p:extLst>
      <p:ext uri="{BB962C8B-B14F-4D97-AF65-F5344CB8AC3E}">
        <p14:creationId xmlns:p14="http://schemas.microsoft.com/office/powerpoint/2010/main" xmlns="" val="40166774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FF7C80">
              <a:alpha val="65000"/>
            </a:srgbClr>
          </a:solidFill>
          <a:ln>
            <a:solidFill>
              <a:srgbClr val="FF0000"/>
            </a:solidFill>
          </a:ln>
        </p:spPr>
        <p:txBody>
          <a:bodyPr/>
          <a:lstStyle/>
          <a:p>
            <a:r>
              <a:rPr lang="cs-CZ" b="1" dirty="0" smtClean="0">
                <a:solidFill>
                  <a:srgbClr val="C00000"/>
                </a:solidFill>
              </a:rPr>
              <a:t>DRUHY SPOJEK</a:t>
            </a:r>
            <a:endParaRPr lang="cs-CZ" b="1" dirty="0">
              <a:solidFill>
                <a:srgbClr val="C00000"/>
              </a:solidFill>
            </a:endParaRPr>
          </a:p>
        </p:txBody>
      </p:sp>
      <p:sp>
        <p:nvSpPr>
          <p:cNvPr id="3" name="Zástupný symbol pro obsah 2"/>
          <p:cNvSpPr>
            <a:spLocks noGrp="1"/>
          </p:cNvSpPr>
          <p:nvPr>
            <p:ph idx="1"/>
          </p:nvPr>
        </p:nvSpPr>
        <p:spPr/>
        <p:txBody>
          <a:bodyPr/>
          <a:lstStyle/>
          <a:p>
            <a:r>
              <a:rPr lang="cs-CZ" dirty="0" smtClean="0">
                <a:solidFill>
                  <a:schemeClr val="tx1"/>
                </a:solidFill>
              </a:rPr>
              <a:t>POJMENOVÁNÍ SPOJEK PODLE </a:t>
            </a:r>
            <a:r>
              <a:rPr lang="cs-CZ" b="1" dirty="0" smtClean="0">
                <a:solidFill>
                  <a:srgbClr val="C00000"/>
                </a:solidFill>
              </a:rPr>
              <a:t>TVARU PLOCH </a:t>
            </a:r>
            <a:r>
              <a:rPr lang="cs-CZ" dirty="0" smtClean="0">
                <a:solidFill>
                  <a:schemeClr val="tx1"/>
                </a:solidFill>
              </a:rPr>
              <a:t>OHRANIČUJÍCÍCH JEJICH POVRCH</a:t>
            </a:r>
            <a:endParaRPr lang="cs-CZ" dirty="0">
              <a:solidFill>
                <a:schemeClr val="tx1"/>
              </a:solidFill>
            </a:endParaRPr>
          </a:p>
        </p:txBody>
      </p:sp>
      <p:sp>
        <p:nvSpPr>
          <p:cNvPr id="5" name="Oblouk 4"/>
          <p:cNvSpPr/>
          <p:nvPr/>
        </p:nvSpPr>
        <p:spPr>
          <a:xfrm>
            <a:off x="-1548681" y="2414286"/>
            <a:ext cx="3744416" cy="3933056"/>
          </a:xfrm>
          <a:prstGeom prst="arc">
            <a:avLst>
              <a:gd name="adj1" fmla="val 18087617"/>
              <a:gd name="adj2" fmla="val 3513799"/>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6" name="Oblouk 5"/>
          <p:cNvSpPr/>
          <p:nvPr/>
        </p:nvSpPr>
        <p:spPr>
          <a:xfrm rot="11109416">
            <a:off x="492703" y="2414286"/>
            <a:ext cx="3747426" cy="3933056"/>
          </a:xfrm>
          <a:prstGeom prst="arc">
            <a:avLst>
              <a:gd name="adj1" fmla="val 17773241"/>
              <a:gd name="adj2" fmla="val 3220319"/>
            </a:avLst>
          </a:prstGeom>
          <a:ln w="34925">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7" name="Zaoblený obdélníkový popisek 6"/>
          <p:cNvSpPr/>
          <p:nvPr/>
        </p:nvSpPr>
        <p:spPr>
          <a:xfrm>
            <a:off x="3419872" y="5129043"/>
            <a:ext cx="4248472" cy="1496458"/>
          </a:xfrm>
          <a:prstGeom prst="wedgeRoundRectCallout">
            <a:avLst>
              <a:gd name="adj1" fmla="val -79441"/>
              <a:gd name="adj2" fmla="val -57828"/>
              <a:gd name="adj3" fmla="val 16667"/>
            </a:avLst>
          </a:prstGeom>
          <a:solidFill>
            <a:schemeClr val="accent1">
              <a:alpha val="2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3414399" y="5523329"/>
            <a:ext cx="4171455" cy="707886"/>
          </a:xfrm>
          <a:prstGeom prst="rect">
            <a:avLst/>
          </a:prstGeom>
          <a:noFill/>
        </p:spPr>
        <p:txBody>
          <a:bodyPr wrap="square" rtlCol="0">
            <a:spAutoFit/>
          </a:bodyPr>
          <a:lstStyle/>
          <a:p>
            <a:r>
              <a:rPr lang="cs-CZ" sz="4000" b="1" dirty="0" smtClean="0">
                <a:solidFill>
                  <a:srgbClr val="002060"/>
                </a:solidFill>
              </a:rPr>
              <a:t>DVOJVYPUKLÁ</a:t>
            </a:r>
            <a:endParaRPr lang="cs-CZ" sz="4000" b="1" dirty="0">
              <a:solidFill>
                <a:srgbClr val="002060"/>
              </a:solidFill>
            </a:endParaRPr>
          </a:p>
        </p:txBody>
      </p:sp>
      <p:cxnSp>
        <p:nvCxnSpPr>
          <p:cNvPr id="10" name="Přímá spojnice se šipkou 9"/>
          <p:cNvCxnSpPr/>
          <p:nvPr/>
        </p:nvCxnSpPr>
        <p:spPr>
          <a:xfrm>
            <a:off x="323527" y="2414286"/>
            <a:ext cx="504057" cy="58266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flipH="1">
            <a:off x="1970373" y="2414286"/>
            <a:ext cx="585403" cy="64034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111504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2" presetClass="entr" presetSubtype="9"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0-#ppt_w/2"/>
                                          </p:val>
                                        </p:tav>
                                        <p:tav tm="100000">
                                          <p:val>
                                            <p:strVal val="#ppt_x"/>
                                          </p:val>
                                        </p:tav>
                                      </p:tavLst>
                                    </p:anim>
                                    <p:anim calcmode="lin" valueType="num">
                                      <p:cBhvr additive="base">
                                        <p:cTn id="14" dur="500" fill="hold"/>
                                        <p:tgtEl>
                                          <p:spTgt spid="10"/>
                                        </p:tgtEl>
                                        <p:attrNameLst>
                                          <p:attrName>ppt_y</p:attrName>
                                        </p:attrNameLst>
                                      </p:cBhvr>
                                      <p:tavLst>
                                        <p:tav tm="0">
                                          <p:val>
                                            <p:strVal val="0-#ppt_h/2"/>
                                          </p:val>
                                        </p:tav>
                                        <p:tav tm="100000">
                                          <p:val>
                                            <p:strVal val="#ppt_y"/>
                                          </p:val>
                                        </p:tav>
                                      </p:tavLst>
                                    </p:anim>
                                  </p:childTnLst>
                                </p:cTn>
                              </p:par>
                              <p:par>
                                <p:cTn id="15" presetID="2" presetClass="entr" presetSubtype="9"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0-#ppt_w/2"/>
                                          </p:val>
                                        </p:tav>
                                        <p:tav tm="100000">
                                          <p:val>
                                            <p:strVal val="#ppt_x"/>
                                          </p:val>
                                        </p:tav>
                                      </p:tavLst>
                                    </p:anim>
                                    <p:anim calcmode="lin" valueType="num">
                                      <p:cBhvr additive="base">
                                        <p:cTn id="18" dur="500" fill="hold"/>
                                        <p:tgtEl>
                                          <p:spTgt spid="11"/>
                                        </p:tgtEl>
                                        <p:attrNameLst>
                                          <p:attrName>ppt_y</p:attrName>
                                        </p:attrNameLst>
                                      </p:cBhvr>
                                      <p:tavLst>
                                        <p:tav tm="0">
                                          <p:val>
                                            <p:strVal val="0-#ppt_h/2"/>
                                          </p:val>
                                        </p:tav>
                                        <p:tav tm="100000">
                                          <p:val>
                                            <p:strVal val="#ppt_y"/>
                                          </p:val>
                                        </p:tav>
                                      </p:tavLst>
                                    </p:anim>
                                  </p:childTnLst>
                                </p:cTn>
                              </p:par>
                            </p:childTnLst>
                          </p:cTn>
                        </p:par>
                        <p:par>
                          <p:cTn id="19" fill="hold">
                            <p:stCondLst>
                              <p:cond delay="500"/>
                            </p:stCondLst>
                            <p:childTnLst>
                              <p:par>
                                <p:cTn id="20" presetID="26" presetClass="emph" presetSubtype="0" fill="hold" nodeType="afterEffect">
                                  <p:stCondLst>
                                    <p:cond delay="0"/>
                                  </p:stCondLst>
                                  <p:childTnLst>
                                    <p:animEffect transition="out" filter="fade">
                                      <p:cBhvr>
                                        <p:cTn id="21" dur="500" tmFilter="0, 0; .2, .5; .8, .5; 1, 0"/>
                                        <p:tgtEl>
                                          <p:spTgt spid="11"/>
                                        </p:tgtEl>
                                      </p:cBhvr>
                                    </p:animEffect>
                                    <p:animScale>
                                      <p:cBhvr>
                                        <p:cTn id="22" dur="250" autoRev="1" fill="hold"/>
                                        <p:tgtEl>
                                          <p:spTgt spid="11"/>
                                        </p:tgtEl>
                                      </p:cBhvr>
                                      <p:by x="105000" y="105000"/>
                                    </p:animScale>
                                  </p:childTnLst>
                                </p:cTn>
                              </p:par>
                            </p:childTnLst>
                          </p:cTn>
                        </p:par>
                        <p:par>
                          <p:cTn id="23" fill="hold">
                            <p:stCondLst>
                              <p:cond delay="1000"/>
                            </p:stCondLst>
                            <p:childTnLst>
                              <p:par>
                                <p:cTn id="24" presetID="26" presetClass="emph" presetSubtype="0" fill="hold" nodeType="afterEffect">
                                  <p:stCondLst>
                                    <p:cond delay="0"/>
                                  </p:stCondLst>
                                  <p:childTnLst>
                                    <p:animEffect transition="out" filter="fade">
                                      <p:cBhvr>
                                        <p:cTn id="25" dur="500" tmFilter="0, 0; .2, .5; .8, .5; 1, 0"/>
                                        <p:tgtEl>
                                          <p:spTgt spid="10"/>
                                        </p:tgtEl>
                                      </p:cBhvr>
                                    </p:animEffect>
                                    <p:animScale>
                                      <p:cBhvr>
                                        <p:cTn id="26" dur="250" autoRev="1" fill="hold"/>
                                        <p:tgtEl>
                                          <p:spTgt spid="1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FF7C80">
              <a:alpha val="65000"/>
            </a:srgbClr>
          </a:solidFill>
          <a:ln>
            <a:solidFill>
              <a:srgbClr val="FF0000"/>
            </a:solidFill>
          </a:ln>
        </p:spPr>
        <p:txBody>
          <a:bodyPr/>
          <a:lstStyle/>
          <a:p>
            <a:r>
              <a:rPr lang="cs-CZ" b="1" dirty="0" smtClean="0">
                <a:solidFill>
                  <a:srgbClr val="C00000"/>
                </a:solidFill>
              </a:rPr>
              <a:t>DRUHY SPOJEK</a:t>
            </a:r>
            <a:endParaRPr lang="cs-CZ" b="1" dirty="0">
              <a:solidFill>
                <a:srgbClr val="C00000"/>
              </a:solidFill>
            </a:endParaRPr>
          </a:p>
        </p:txBody>
      </p:sp>
      <p:sp>
        <p:nvSpPr>
          <p:cNvPr id="3" name="Zástupný symbol pro obsah 2"/>
          <p:cNvSpPr>
            <a:spLocks noGrp="1"/>
          </p:cNvSpPr>
          <p:nvPr>
            <p:ph idx="1"/>
          </p:nvPr>
        </p:nvSpPr>
        <p:spPr/>
        <p:txBody>
          <a:bodyPr/>
          <a:lstStyle/>
          <a:p>
            <a:r>
              <a:rPr lang="cs-CZ" dirty="0" smtClean="0">
                <a:solidFill>
                  <a:schemeClr val="tx1"/>
                </a:solidFill>
              </a:rPr>
              <a:t>POJMENOVÁNÍ SPOJEK PODLE </a:t>
            </a:r>
            <a:r>
              <a:rPr lang="cs-CZ" b="1" dirty="0" smtClean="0">
                <a:solidFill>
                  <a:srgbClr val="C00000"/>
                </a:solidFill>
              </a:rPr>
              <a:t>TVARU PLOCH </a:t>
            </a:r>
            <a:r>
              <a:rPr lang="cs-CZ" dirty="0" smtClean="0">
                <a:solidFill>
                  <a:schemeClr val="tx1"/>
                </a:solidFill>
              </a:rPr>
              <a:t>OHRANIČUJÍCÍCH JEJICH POVRCH</a:t>
            </a:r>
            <a:endParaRPr lang="cs-CZ" dirty="0">
              <a:solidFill>
                <a:schemeClr val="tx1"/>
              </a:solidFill>
            </a:endParaRPr>
          </a:p>
        </p:txBody>
      </p:sp>
      <p:sp>
        <p:nvSpPr>
          <p:cNvPr id="5" name="Oblouk 4"/>
          <p:cNvSpPr/>
          <p:nvPr/>
        </p:nvSpPr>
        <p:spPr>
          <a:xfrm>
            <a:off x="-1548681" y="2414286"/>
            <a:ext cx="3744416" cy="3933056"/>
          </a:xfrm>
          <a:prstGeom prst="arc">
            <a:avLst>
              <a:gd name="adj1" fmla="val 18087617"/>
              <a:gd name="adj2" fmla="val 3513799"/>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7" name="Zaoblený obdélníkový popisek 6"/>
          <p:cNvSpPr/>
          <p:nvPr/>
        </p:nvSpPr>
        <p:spPr>
          <a:xfrm>
            <a:off x="3419872" y="5129043"/>
            <a:ext cx="5256584" cy="1496458"/>
          </a:xfrm>
          <a:prstGeom prst="wedgeRoundRectCallout">
            <a:avLst>
              <a:gd name="adj1" fmla="val -72646"/>
              <a:gd name="adj2" fmla="val -65349"/>
              <a:gd name="adj3" fmla="val 16667"/>
            </a:avLst>
          </a:prstGeom>
          <a:solidFill>
            <a:schemeClr val="accent1">
              <a:alpha val="2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3414400" y="5523329"/>
            <a:ext cx="4881462" cy="707886"/>
          </a:xfrm>
          <a:prstGeom prst="rect">
            <a:avLst/>
          </a:prstGeom>
          <a:noFill/>
        </p:spPr>
        <p:txBody>
          <a:bodyPr wrap="square" rtlCol="0">
            <a:spAutoFit/>
          </a:bodyPr>
          <a:lstStyle/>
          <a:p>
            <a:r>
              <a:rPr lang="cs-CZ" sz="4000" b="1" dirty="0" smtClean="0">
                <a:solidFill>
                  <a:srgbClr val="002060"/>
                </a:solidFill>
              </a:rPr>
              <a:t>PLOSKOVYPUKLÁ</a:t>
            </a:r>
            <a:endParaRPr lang="cs-CZ" sz="4000" b="1" dirty="0">
              <a:solidFill>
                <a:srgbClr val="002060"/>
              </a:solidFill>
            </a:endParaRPr>
          </a:p>
        </p:txBody>
      </p:sp>
      <p:cxnSp>
        <p:nvCxnSpPr>
          <p:cNvPr id="10" name="Přímá spojnice se šipkou 9"/>
          <p:cNvCxnSpPr/>
          <p:nvPr/>
        </p:nvCxnSpPr>
        <p:spPr>
          <a:xfrm>
            <a:off x="323527" y="2414286"/>
            <a:ext cx="504057" cy="58266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flipH="1">
            <a:off x="1970373" y="2414286"/>
            <a:ext cx="585403" cy="64034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Přímá spojnice 8"/>
          <p:cNvCxnSpPr>
            <a:stCxn id="5" idx="0"/>
            <a:endCxn id="5" idx="2"/>
          </p:cNvCxnSpPr>
          <p:nvPr/>
        </p:nvCxnSpPr>
        <p:spPr>
          <a:xfrm flipH="1">
            <a:off x="1335068" y="2726474"/>
            <a:ext cx="663" cy="3309128"/>
          </a:xfrm>
          <a:prstGeom prst="line">
            <a:avLst/>
          </a:prstGeom>
          <a:ln w="38100">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67413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2" presetClass="entr" presetSubtype="9"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0-#ppt_w/2"/>
                                          </p:val>
                                        </p:tav>
                                        <p:tav tm="100000">
                                          <p:val>
                                            <p:strVal val="#ppt_x"/>
                                          </p:val>
                                        </p:tav>
                                      </p:tavLst>
                                    </p:anim>
                                    <p:anim calcmode="lin" valueType="num">
                                      <p:cBhvr additive="base">
                                        <p:cTn id="14" dur="500" fill="hold"/>
                                        <p:tgtEl>
                                          <p:spTgt spid="10"/>
                                        </p:tgtEl>
                                        <p:attrNameLst>
                                          <p:attrName>ppt_y</p:attrName>
                                        </p:attrNameLst>
                                      </p:cBhvr>
                                      <p:tavLst>
                                        <p:tav tm="0">
                                          <p:val>
                                            <p:strVal val="0-#ppt_h/2"/>
                                          </p:val>
                                        </p:tav>
                                        <p:tav tm="100000">
                                          <p:val>
                                            <p:strVal val="#ppt_y"/>
                                          </p:val>
                                        </p:tav>
                                      </p:tavLst>
                                    </p:anim>
                                  </p:childTnLst>
                                </p:cTn>
                              </p:par>
                              <p:par>
                                <p:cTn id="15" presetID="2" presetClass="entr" presetSubtype="9"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0-#ppt_w/2"/>
                                          </p:val>
                                        </p:tav>
                                        <p:tav tm="100000">
                                          <p:val>
                                            <p:strVal val="#ppt_x"/>
                                          </p:val>
                                        </p:tav>
                                      </p:tavLst>
                                    </p:anim>
                                    <p:anim calcmode="lin" valueType="num">
                                      <p:cBhvr additive="base">
                                        <p:cTn id="18" dur="500" fill="hold"/>
                                        <p:tgtEl>
                                          <p:spTgt spid="11"/>
                                        </p:tgtEl>
                                        <p:attrNameLst>
                                          <p:attrName>ppt_y</p:attrName>
                                        </p:attrNameLst>
                                      </p:cBhvr>
                                      <p:tavLst>
                                        <p:tav tm="0">
                                          <p:val>
                                            <p:strVal val="0-#ppt_h/2"/>
                                          </p:val>
                                        </p:tav>
                                        <p:tav tm="100000">
                                          <p:val>
                                            <p:strVal val="#ppt_y"/>
                                          </p:val>
                                        </p:tav>
                                      </p:tavLst>
                                    </p:anim>
                                  </p:childTnLst>
                                </p:cTn>
                              </p:par>
                            </p:childTnLst>
                          </p:cTn>
                        </p:par>
                        <p:par>
                          <p:cTn id="19" fill="hold">
                            <p:stCondLst>
                              <p:cond delay="500"/>
                            </p:stCondLst>
                            <p:childTnLst>
                              <p:par>
                                <p:cTn id="20" presetID="26" presetClass="emph" presetSubtype="0" fill="hold" nodeType="afterEffect">
                                  <p:stCondLst>
                                    <p:cond delay="0"/>
                                  </p:stCondLst>
                                  <p:childTnLst>
                                    <p:animEffect transition="out" filter="fade">
                                      <p:cBhvr>
                                        <p:cTn id="21" dur="500" tmFilter="0, 0; .2, .5; .8, .5; 1, 0"/>
                                        <p:tgtEl>
                                          <p:spTgt spid="11"/>
                                        </p:tgtEl>
                                      </p:cBhvr>
                                    </p:animEffect>
                                    <p:animScale>
                                      <p:cBhvr>
                                        <p:cTn id="22" dur="250" autoRev="1" fill="hold"/>
                                        <p:tgtEl>
                                          <p:spTgt spid="11"/>
                                        </p:tgtEl>
                                      </p:cBhvr>
                                      <p:by x="105000" y="105000"/>
                                    </p:animScale>
                                  </p:childTnLst>
                                </p:cTn>
                              </p:par>
                            </p:childTnLst>
                          </p:cTn>
                        </p:par>
                        <p:par>
                          <p:cTn id="23" fill="hold">
                            <p:stCondLst>
                              <p:cond delay="1000"/>
                            </p:stCondLst>
                            <p:childTnLst>
                              <p:par>
                                <p:cTn id="24" presetID="26" presetClass="emph" presetSubtype="0" fill="hold" nodeType="afterEffect">
                                  <p:stCondLst>
                                    <p:cond delay="0"/>
                                  </p:stCondLst>
                                  <p:childTnLst>
                                    <p:animEffect transition="out" filter="fade">
                                      <p:cBhvr>
                                        <p:cTn id="25" dur="500" tmFilter="0, 0; .2, .5; .8, .5; 1, 0"/>
                                        <p:tgtEl>
                                          <p:spTgt spid="10"/>
                                        </p:tgtEl>
                                      </p:cBhvr>
                                    </p:animEffect>
                                    <p:animScale>
                                      <p:cBhvr>
                                        <p:cTn id="26" dur="250" autoRev="1" fill="hold"/>
                                        <p:tgtEl>
                                          <p:spTgt spid="1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FF7C80">
              <a:alpha val="65000"/>
            </a:srgbClr>
          </a:solidFill>
          <a:ln>
            <a:solidFill>
              <a:srgbClr val="FF0000"/>
            </a:solidFill>
          </a:ln>
        </p:spPr>
        <p:txBody>
          <a:bodyPr/>
          <a:lstStyle/>
          <a:p>
            <a:r>
              <a:rPr lang="cs-CZ" b="1" dirty="0" smtClean="0">
                <a:solidFill>
                  <a:srgbClr val="C00000"/>
                </a:solidFill>
              </a:rPr>
              <a:t>DRUHY SPOJEK</a:t>
            </a:r>
            <a:endParaRPr lang="cs-CZ" b="1" dirty="0">
              <a:solidFill>
                <a:srgbClr val="C00000"/>
              </a:solidFill>
            </a:endParaRPr>
          </a:p>
        </p:txBody>
      </p:sp>
      <p:sp>
        <p:nvSpPr>
          <p:cNvPr id="3" name="Zástupný symbol pro obsah 2"/>
          <p:cNvSpPr>
            <a:spLocks noGrp="1"/>
          </p:cNvSpPr>
          <p:nvPr>
            <p:ph idx="1"/>
          </p:nvPr>
        </p:nvSpPr>
        <p:spPr>
          <a:xfrm>
            <a:off x="380973" y="1677432"/>
            <a:ext cx="8229600" cy="4525963"/>
          </a:xfrm>
        </p:spPr>
        <p:txBody>
          <a:bodyPr/>
          <a:lstStyle/>
          <a:p>
            <a:r>
              <a:rPr lang="cs-CZ" dirty="0" smtClean="0">
                <a:solidFill>
                  <a:schemeClr val="tx1"/>
                </a:solidFill>
              </a:rPr>
              <a:t>POJMENOVÁNÍ SPOJEK PODLE </a:t>
            </a:r>
            <a:r>
              <a:rPr lang="cs-CZ" b="1" dirty="0" smtClean="0">
                <a:solidFill>
                  <a:srgbClr val="C00000"/>
                </a:solidFill>
              </a:rPr>
              <a:t>TVARU PLOCH </a:t>
            </a:r>
            <a:r>
              <a:rPr lang="cs-CZ" dirty="0" smtClean="0">
                <a:solidFill>
                  <a:schemeClr val="tx1"/>
                </a:solidFill>
              </a:rPr>
              <a:t>OHRANIČUJÍCÍCH JEJICH POVRCH</a:t>
            </a:r>
            <a:endParaRPr lang="cs-CZ" dirty="0">
              <a:solidFill>
                <a:schemeClr val="tx1"/>
              </a:solidFill>
            </a:endParaRPr>
          </a:p>
        </p:txBody>
      </p:sp>
      <p:sp>
        <p:nvSpPr>
          <p:cNvPr id="5" name="Oblouk 4"/>
          <p:cNvSpPr/>
          <p:nvPr/>
        </p:nvSpPr>
        <p:spPr>
          <a:xfrm>
            <a:off x="-1620688" y="2428669"/>
            <a:ext cx="3744416" cy="3933056"/>
          </a:xfrm>
          <a:prstGeom prst="arc">
            <a:avLst>
              <a:gd name="adj1" fmla="val 18392283"/>
              <a:gd name="adj2" fmla="val 4095329"/>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7" name="Zaoblený obdélníkový popisek 6"/>
          <p:cNvSpPr/>
          <p:nvPr/>
        </p:nvSpPr>
        <p:spPr>
          <a:xfrm>
            <a:off x="3419872" y="5129043"/>
            <a:ext cx="5256584" cy="1496458"/>
          </a:xfrm>
          <a:prstGeom prst="wedgeRoundRectCallout">
            <a:avLst>
              <a:gd name="adj1" fmla="val -72646"/>
              <a:gd name="adj2" fmla="val -65349"/>
              <a:gd name="adj3" fmla="val 16667"/>
            </a:avLst>
          </a:prstGeom>
          <a:solidFill>
            <a:schemeClr val="accent1">
              <a:alpha val="2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3414400" y="5523329"/>
            <a:ext cx="4881462" cy="707886"/>
          </a:xfrm>
          <a:prstGeom prst="rect">
            <a:avLst/>
          </a:prstGeom>
          <a:noFill/>
        </p:spPr>
        <p:txBody>
          <a:bodyPr wrap="square" rtlCol="0">
            <a:spAutoFit/>
          </a:bodyPr>
          <a:lstStyle/>
          <a:p>
            <a:r>
              <a:rPr lang="cs-CZ" sz="4000" b="1" dirty="0" smtClean="0">
                <a:solidFill>
                  <a:srgbClr val="002060"/>
                </a:solidFill>
              </a:rPr>
              <a:t>DUTOVYPUKLÁ</a:t>
            </a:r>
            <a:endParaRPr lang="cs-CZ" sz="4000" b="1" dirty="0">
              <a:solidFill>
                <a:srgbClr val="002060"/>
              </a:solidFill>
            </a:endParaRPr>
          </a:p>
        </p:txBody>
      </p:sp>
      <p:cxnSp>
        <p:nvCxnSpPr>
          <p:cNvPr id="10" name="Přímá spojnice se šipkou 9"/>
          <p:cNvCxnSpPr/>
          <p:nvPr/>
        </p:nvCxnSpPr>
        <p:spPr>
          <a:xfrm>
            <a:off x="910770" y="2996952"/>
            <a:ext cx="504057" cy="58266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flipH="1">
            <a:off x="2123728" y="2915725"/>
            <a:ext cx="585403" cy="64034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12" name="Oblouk 11"/>
          <p:cNvSpPr/>
          <p:nvPr/>
        </p:nvSpPr>
        <p:spPr>
          <a:xfrm>
            <a:off x="-2196752" y="1924185"/>
            <a:ext cx="4032448" cy="4701316"/>
          </a:xfrm>
          <a:prstGeom prst="arc">
            <a:avLst>
              <a:gd name="adj1" fmla="val 18983573"/>
              <a:gd name="adj2" fmla="val 3567003"/>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extLst>
      <p:ext uri="{BB962C8B-B14F-4D97-AF65-F5344CB8AC3E}">
        <p14:creationId xmlns:p14="http://schemas.microsoft.com/office/powerpoint/2010/main" xmlns="" val="2328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2" presetClass="entr" presetSubtype="9"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0-#ppt_w/2"/>
                                          </p:val>
                                        </p:tav>
                                        <p:tav tm="100000">
                                          <p:val>
                                            <p:strVal val="#ppt_x"/>
                                          </p:val>
                                        </p:tav>
                                      </p:tavLst>
                                    </p:anim>
                                    <p:anim calcmode="lin" valueType="num">
                                      <p:cBhvr additive="base">
                                        <p:cTn id="14" dur="500" fill="hold"/>
                                        <p:tgtEl>
                                          <p:spTgt spid="10"/>
                                        </p:tgtEl>
                                        <p:attrNameLst>
                                          <p:attrName>ppt_y</p:attrName>
                                        </p:attrNameLst>
                                      </p:cBhvr>
                                      <p:tavLst>
                                        <p:tav tm="0">
                                          <p:val>
                                            <p:strVal val="0-#ppt_h/2"/>
                                          </p:val>
                                        </p:tav>
                                        <p:tav tm="100000">
                                          <p:val>
                                            <p:strVal val="#ppt_y"/>
                                          </p:val>
                                        </p:tav>
                                      </p:tavLst>
                                    </p:anim>
                                  </p:childTnLst>
                                </p:cTn>
                              </p:par>
                              <p:par>
                                <p:cTn id="15" presetID="2" presetClass="entr" presetSubtype="9"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0-#ppt_w/2"/>
                                          </p:val>
                                        </p:tav>
                                        <p:tav tm="100000">
                                          <p:val>
                                            <p:strVal val="#ppt_x"/>
                                          </p:val>
                                        </p:tav>
                                      </p:tavLst>
                                    </p:anim>
                                    <p:anim calcmode="lin" valueType="num">
                                      <p:cBhvr additive="base">
                                        <p:cTn id="18" dur="500" fill="hold"/>
                                        <p:tgtEl>
                                          <p:spTgt spid="11"/>
                                        </p:tgtEl>
                                        <p:attrNameLst>
                                          <p:attrName>ppt_y</p:attrName>
                                        </p:attrNameLst>
                                      </p:cBhvr>
                                      <p:tavLst>
                                        <p:tav tm="0">
                                          <p:val>
                                            <p:strVal val="0-#ppt_h/2"/>
                                          </p:val>
                                        </p:tav>
                                        <p:tav tm="100000">
                                          <p:val>
                                            <p:strVal val="#ppt_y"/>
                                          </p:val>
                                        </p:tav>
                                      </p:tavLst>
                                    </p:anim>
                                  </p:childTnLst>
                                </p:cTn>
                              </p:par>
                            </p:childTnLst>
                          </p:cTn>
                        </p:par>
                        <p:par>
                          <p:cTn id="19" fill="hold">
                            <p:stCondLst>
                              <p:cond delay="500"/>
                            </p:stCondLst>
                            <p:childTnLst>
                              <p:par>
                                <p:cTn id="20" presetID="26" presetClass="emph" presetSubtype="0" fill="hold" nodeType="afterEffect">
                                  <p:stCondLst>
                                    <p:cond delay="0"/>
                                  </p:stCondLst>
                                  <p:childTnLst>
                                    <p:animEffect transition="out" filter="fade">
                                      <p:cBhvr>
                                        <p:cTn id="21" dur="500" tmFilter="0, 0; .2, .5; .8, .5; 1, 0"/>
                                        <p:tgtEl>
                                          <p:spTgt spid="11"/>
                                        </p:tgtEl>
                                      </p:cBhvr>
                                    </p:animEffect>
                                    <p:animScale>
                                      <p:cBhvr>
                                        <p:cTn id="22" dur="250" autoRev="1" fill="hold"/>
                                        <p:tgtEl>
                                          <p:spTgt spid="11"/>
                                        </p:tgtEl>
                                      </p:cBhvr>
                                      <p:by x="105000" y="105000"/>
                                    </p:animScale>
                                  </p:childTnLst>
                                </p:cTn>
                              </p:par>
                            </p:childTnLst>
                          </p:cTn>
                        </p:par>
                        <p:par>
                          <p:cTn id="23" fill="hold">
                            <p:stCondLst>
                              <p:cond delay="1000"/>
                            </p:stCondLst>
                            <p:childTnLst>
                              <p:par>
                                <p:cTn id="24" presetID="26" presetClass="emph" presetSubtype="0" fill="hold" nodeType="afterEffect">
                                  <p:stCondLst>
                                    <p:cond delay="0"/>
                                  </p:stCondLst>
                                  <p:childTnLst>
                                    <p:animEffect transition="out" filter="fade">
                                      <p:cBhvr>
                                        <p:cTn id="25" dur="500" tmFilter="0, 0; .2, .5; .8, .5; 1, 0"/>
                                        <p:tgtEl>
                                          <p:spTgt spid="10"/>
                                        </p:tgtEl>
                                      </p:cBhvr>
                                    </p:animEffect>
                                    <p:animScale>
                                      <p:cBhvr>
                                        <p:cTn id="26" dur="250" autoRev="1" fill="hold"/>
                                        <p:tgtEl>
                                          <p:spTgt spid="1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FF7C80">
              <a:alpha val="65000"/>
            </a:srgbClr>
          </a:solidFill>
          <a:ln>
            <a:solidFill>
              <a:srgbClr val="FF0000"/>
            </a:solidFill>
          </a:ln>
        </p:spPr>
        <p:txBody>
          <a:bodyPr/>
          <a:lstStyle/>
          <a:p>
            <a:r>
              <a:rPr lang="cs-CZ" b="1" dirty="0" smtClean="0">
                <a:solidFill>
                  <a:srgbClr val="C00000"/>
                </a:solidFill>
              </a:rPr>
              <a:t>DRUHY SPOJEK</a:t>
            </a:r>
            <a:endParaRPr lang="cs-CZ" b="1" dirty="0">
              <a:solidFill>
                <a:srgbClr val="C00000"/>
              </a:solidFill>
            </a:endParaRPr>
          </a:p>
        </p:txBody>
      </p:sp>
      <p:sp>
        <p:nvSpPr>
          <p:cNvPr id="3" name="Zástupný symbol pro obsah 2"/>
          <p:cNvSpPr>
            <a:spLocks noGrp="1"/>
          </p:cNvSpPr>
          <p:nvPr>
            <p:ph idx="1"/>
          </p:nvPr>
        </p:nvSpPr>
        <p:spPr/>
        <p:txBody>
          <a:bodyPr/>
          <a:lstStyle/>
          <a:p>
            <a:r>
              <a:rPr lang="cs-CZ" b="1" u="sng" dirty="0" smtClean="0">
                <a:solidFill>
                  <a:schemeClr val="tx1"/>
                </a:solidFill>
              </a:rPr>
              <a:t>SPOJKY</a:t>
            </a:r>
            <a:r>
              <a:rPr lang="cs-CZ" dirty="0" smtClean="0">
                <a:solidFill>
                  <a:schemeClr val="tx1"/>
                </a:solidFill>
              </a:rPr>
              <a:t> JSOU VŽDY </a:t>
            </a:r>
            <a:r>
              <a:rPr lang="cs-CZ" b="1" u="sng" dirty="0" smtClean="0">
                <a:solidFill>
                  <a:srgbClr val="C00000"/>
                </a:solidFill>
              </a:rPr>
              <a:t>UPROSTŘED</a:t>
            </a:r>
            <a:r>
              <a:rPr lang="cs-CZ" dirty="0" smtClean="0">
                <a:solidFill>
                  <a:schemeClr val="tx1"/>
                </a:solidFill>
              </a:rPr>
              <a:t> ŠIRŠÍ NEŽ U </a:t>
            </a:r>
            <a:r>
              <a:rPr lang="cs-CZ" b="1" u="sng" dirty="0" smtClean="0">
                <a:solidFill>
                  <a:srgbClr val="0070C0"/>
                </a:solidFill>
              </a:rPr>
              <a:t>OKRAJŮ</a:t>
            </a:r>
            <a:endParaRPr lang="cs-CZ" b="1" u="sng" dirty="0">
              <a:solidFill>
                <a:srgbClr val="0070C0"/>
              </a:solidFill>
            </a:endParaRPr>
          </a:p>
        </p:txBody>
      </p:sp>
      <p:sp>
        <p:nvSpPr>
          <p:cNvPr id="5" name="Oblouk 4"/>
          <p:cNvSpPr/>
          <p:nvPr/>
        </p:nvSpPr>
        <p:spPr>
          <a:xfrm>
            <a:off x="-1548681" y="2414286"/>
            <a:ext cx="3744416" cy="3933056"/>
          </a:xfrm>
          <a:prstGeom prst="arc">
            <a:avLst>
              <a:gd name="adj1" fmla="val 18087617"/>
              <a:gd name="adj2" fmla="val 3513799"/>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6" name="Oblouk 5"/>
          <p:cNvSpPr/>
          <p:nvPr/>
        </p:nvSpPr>
        <p:spPr>
          <a:xfrm rot="11109416">
            <a:off x="492703" y="2414286"/>
            <a:ext cx="3747426" cy="3933056"/>
          </a:xfrm>
          <a:prstGeom prst="arc">
            <a:avLst>
              <a:gd name="adj1" fmla="val 17773241"/>
              <a:gd name="adj2" fmla="val 3220319"/>
            </a:avLst>
          </a:prstGeom>
          <a:ln w="34925">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10" name="Přímá spojnice se šipkou 9"/>
          <p:cNvCxnSpPr/>
          <p:nvPr/>
        </p:nvCxnSpPr>
        <p:spPr>
          <a:xfrm>
            <a:off x="539552" y="4380814"/>
            <a:ext cx="1624070" cy="0"/>
          </a:xfrm>
          <a:prstGeom prst="straightConnector1">
            <a:avLst/>
          </a:prstGeom>
          <a:ln w="38100">
            <a:solidFill>
              <a:srgbClr val="C00000"/>
            </a:solidFill>
            <a:headEnd type="stealth" w="lg" len="lg"/>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flipH="1">
            <a:off x="4086408" y="2924944"/>
            <a:ext cx="432046" cy="0"/>
          </a:xfrm>
          <a:prstGeom prst="straightConnector1">
            <a:avLst/>
          </a:prstGeom>
          <a:ln w="38100">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14" name="Oblouk 13"/>
          <p:cNvSpPr/>
          <p:nvPr/>
        </p:nvSpPr>
        <p:spPr>
          <a:xfrm>
            <a:off x="430403" y="1771738"/>
            <a:ext cx="4032448" cy="4701316"/>
          </a:xfrm>
          <a:prstGeom prst="arc">
            <a:avLst>
              <a:gd name="adj1" fmla="val 18747848"/>
              <a:gd name="adj2" fmla="val 3567003"/>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5" name="Oblouk 14"/>
          <p:cNvSpPr/>
          <p:nvPr/>
        </p:nvSpPr>
        <p:spPr>
          <a:xfrm>
            <a:off x="1111566" y="2253829"/>
            <a:ext cx="3744416" cy="3933056"/>
          </a:xfrm>
          <a:prstGeom prst="arc">
            <a:avLst>
              <a:gd name="adj1" fmla="val 17857206"/>
              <a:gd name="adj2" fmla="val 4259294"/>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16" name="Přímá spojnice se šipkou 15"/>
          <p:cNvCxnSpPr/>
          <p:nvPr/>
        </p:nvCxnSpPr>
        <p:spPr>
          <a:xfrm>
            <a:off x="4409305" y="4251909"/>
            <a:ext cx="541197" cy="0"/>
          </a:xfrm>
          <a:prstGeom prst="straightConnector1">
            <a:avLst/>
          </a:prstGeom>
          <a:ln w="38100">
            <a:solidFill>
              <a:srgbClr val="C00000"/>
            </a:solidFill>
            <a:headEnd type="stealth" w="lg" len="lg"/>
            <a:tailEnd type="arrow"/>
          </a:ln>
        </p:spPr>
        <p:style>
          <a:lnRef idx="1">
            <a:schemeClr val="accent1"/>
          </a:lnRef>
          <a:fillRef idx="0">
            <a:schemeClr val="accent1"/>
          </a:fillRef>
          <a:effectRef idx="0">
            <a:schemeClr val="accent1"/>
          </a:effectRef>
          <a:fontRef idx="minor">
            <a:schemeClr val="tx1"/>
          </a:fontRef>
        </p:style>
      </p:cxnSp>
      <p:sp>
        <p:nvSpPr>
          <p:cNvPr id="22" name="Oblouk 21"/>
          <p:cNvSpPr/>
          <p:nvPr/>
        </p:nvSpPr>
        <p:spPr>
          <a:xfrm>
            <a:off x="4692801" y="2225516"/>
            <a:ext cx="3744416" cy="3933056"/>
          </a:xfrm>
          <a:prstGeom prst="arc">
            <a:avLst>
              <a:gd name="adj1" fmla="val 18087617"/>
              <a:gd name="adj2" fmla="val 3513799"/>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23" name="Přímá spojnice 22"/>
          <p:cNvCxnSpPr/>
          <p:nvPr/>
        </p:nvCxnSpPr>
        <p:spPr>
          <a:xfrm flipH="1">
            <a:off x="7596336" y="2565793"/>
            <a:ext cx="663" cy="3309128"/>
          </a:xfrm>
          <a:prstGeom prst="line">
            <a:avLst/>
          </a:prstGeom>
          <a:ln w="381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4" name="Přímá spojnice se šipkou 23"/>
          <p:cNvCxnSpPr/>
          <p:nvPr/>
        </p:nvCxnSpPr>
        <p:spPr>
          <a:xfrm flipH="1">
            <a:off x="976900" y="3101999"/>
            <a:ext cx="772139" cy="0"/>
          </a:xfrm>
          <a:prstGeom prst="straightConnector1">
            <a:avLst/>
          </a:prstGeom>
          <a:ln w="38100">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26" name="Přímá spojnice se šipkou 25"/>
          <p:cNvCxnSpPr/>
          <p:nvPr/>
        </p:nvCxnSpPr>
        <p:spPr>
          <a:xfrm>
            <a:off x="7596336" y="4195461"/>
            <a:ext cx="840881" cy="24896"/>
          </a:xfrm>
          <a:prstGeom prst="straightConnector1">
            <a:avLst/>
          </a:prstGeom>
          <a:ln w="38100">
            <a:solidFill>
              <a:srgbClr val="C00000"/>
            </a:solidFill>
            <a:headEnd type="stealth" w="lg" len="lg"/>
            <a:tailEnd type="arrow"/>
          </a:ln>
        </p:spPr>
        <p:style>
          <a:lnRef idx="1">
            <a:schemeClr val="accent1"/>
          </a:lnRef>
          <a:fillRef idx="0">
            <a:schemeClr val="accent1"/>
          </a:fillRef>
          <a:effectRef idx="0">
            <a:schemeClr val="accent1"/>
          </a:effectRef>
          <a:fontRef idx="minor">
            <a:schemeClr val="tx1"/>
          </a:fontRef>
        </p:style>
      </p:cxnSp>
      <p:cxnSp>
        <p:nvCxnSpPr>
          <p:cNvPr id="28" name="Přímá spojnice se šipkou 27"/>
          <p:cNvCxnSpPr/>
          <p:nvPr/>
        </p:nvCxnSpPr>
        <p:spPr>
          <a:xfrm flipH="1" flipV="1">
            <a:off x="7597000" y="3043383"/>
            <a:ext cx="575400" cy="33961"/>
          </a:xfrm>
          <a:prstGeom prst="straightConnector1">
            <a:avLst/>
          </a:prstGeom>
          <a:ln w="38100">
            <a:headEnd type="stealth" w="lg" len="lg"/>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28799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0-#ppt_h/2"/>
                                          </p:val>
                                        </p:tav>
                                        <p:tav tm="100000">
                                          <p:val>
                                            <p:strVal val="#ppt_y"/>
                                          </p:val>
                                        </p:tav>
                                      </p:tavLst>
                                    </p:anim>
                                  </p:childTnLst>
                                </p:cTn>
                              </p:par>
                              <p:par>
                                <p:cTn id="9" presetID="2" presetClass="entr" presetSubtype="9"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0-#ppt_w/2"/>
                                          </p:val>
                                        </p:tav>
                                        <p:tav tm="100000">
                                          <p:val>
                                            <p:strVal val="#ppt_x"/>
                                          </p:val>
                                        </p:tav>
                                      </p:tavLst>
                                    </p:anim>
                                    <p:anim calcmode="lin" valueType="num">
                                      <p:cBhvr additive="base">
                                        <p:cTn id="12" dur="500" fill="hold"/>
                                        <p:tgtEl>
                                          <p:spTgt spid="11"/>
                                        </p:tgtEl>
                                        <p:attrNameLst>
                                          <p:attrName>ppt_y</p:attrName>
                                        </p:attrNameLst>
                                      </p:cBhvr>
                                      <p:tavLst>
                                        <p:tav tm="0">
                                          <p:val>
                                            <p:strVal val="0-#ppt_h/2"/>
                                          </p:val>
                                        </p:tav>
                                        <p:tav tm="100000">
                                          <p:val>
                                            <p:strVal val="#ppt_y"/>
                                          </p:val>
                                        </p:tav>
                                      </p:tavLst>
                                    </p:anim>
                                  </p:childTnLst>
                                </p:cTn>
                              </p:par>
                            </p:childTnLst>
                          </p:cTn>
                        </p:par>
                        <p:par>
                          <p:cTn id="13" fill="hold">
                            <p:stCondLst>
                              <p:cond delay="500"/>
                            </p:stCondLst>
                            <p:childTnLst>
                              <p:par>
                                <p:cTn id="14" presetID="26" presetClass="emph" presetSubtype="0" fill="hold" nodeType="afterEffect">
                                  <p:stCondLst>
                                    <p:cond delay="0"/>
                                  </p:stCondLst>
                                  <p:childTnLst>
                                    <p:animEffect transition="out" filter="fade">
                                      <p:cBhvr>
                                        <p:cTn id="15" dur="500" tmFilter="0, 0; .2, .5; .8, .5; 1, 0"/>
                                        <p:tgtEl>
                                          <p:spTgt spid="11"/>
                                        </p:tgtEl>
                                      </p:cBhvr>
                                    </p:animEffect>
                                    <p:animScale>
                                      <p:cBhvr>
                                        <p:cTn id="16" dur="250" autoRev="1" fill="hold"/>
                                        <p:tgtEl>
                                          <p:spTgt spid="11"/>
                                        </p:tgtEl>
                                      </p:cBhvr>
                                      <p:by x="105000" y="105000"/>
                                    </p:animScale>
                                  </p:childTnLst>
                                </p:cTn>
                              </p:par>
                            </p:childTnLst>
                          </p:cTn>
                        </p:par>
                        <p:par>
                          <p:cTn id="17" fill="hold">
                            <p:stCondLst>
                              <p:cond delay="1000"/>
                            </p:stCondLst>
                            <p:childTnLst>
                              <p:par>
                                <p:cTn id="18" presetID="26" presetClass="emph" presetSubtype="0" fill="hold" nodeType="afterEffect">
                                  <p:stCondLst>
                                    <p:cond delay="0"/>
                                  </p:stCondLst>
                                  <p:childTnLst>
                                    <p:animEffect transition="out" filter="fade">
                                      <p:cBhvr>
                                        <p:cTn id="19" dur="500" tmFilter="0, 0; .2, .5; .8, .5; 1, 0"/>
                                        <p:tgtEl>
                                          <p:spTgt spid="10"/>
                                        </p:tgtEl>
                                      </p:cBhvr>
                                    </p:animEffect>
                                    <p:animScale>
                                      <p:cBhvr>
                                        <p:cTn id="20" dur="250" autoRev="1" fill="hold"/>
                                        <p:tgtEl>
                                          <p:spTgt spid="10"/>
                                        </p:tgtEl>
                                      </p:cBhvr>
                                      <p:by x="105000" y="105000"/>
                                    </p:animScale>
                                  </p:childTnLst>
                                </p:cTn>
                              </p:par>
                              <p:par>
                                <p:cTn id="21" presetID="2" presetClass="entr" presetSubtype="9"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anim calcmode="lin" valueType="num">
                                      <p:cBhvr additive="base">
                                        <p:cTn id="23" dur="500" fill="hold"/>
                                        <p:tgtEl>
                                          <p:spTgt spid="16"/>
                                        </p:tgtEl>
                                        <p:attrNameLst>
                                          <p:attrName>ppt_x</p:attrName>
                                        </p:attrNameLst>
                                      </p:cBhvr>
                                      <p:tavLst>
                                        <p:tav tm="0">
                                          <p:val>
                                            <p:strVal val="0-#ppt_w/2"/>
                                          </p:val>
                                        </p:tav>
                                        <p:tav tm="100000">
                                          <p:val>
                                            <p:strVal val="#ppt_x"/>
                                          </p:val>
                                        </p:tav>
                                      </p:tavLst>
                                    </p:anim>
                                    <p:anim calcmode="lin" valueType="num">
                                      <p:cBhvr additive="base">
                                        <p:cTn id="24" dur="500" fill="hold"/>
                                        <p:tgtEl>
                                          <p:spTgt spid="16"/>
                                        </p:tgtEl>
                                        <p:attrNameLst>
                                          <p:attrName>ppt_y</p:attrName>
                                        </p:attrNameLst>
                                      </p:cBhvr>
                                      <p:tavLst>
                                        <p:tav tm="0">
                                          <p:val>
                                            <p:strVal val="0-#ppt_h/2"/>
                                          </p:val>
                                        </p:tav>
                                        <p:tav tm="100000">
                                          <p:val>
                                            <p:strVal val="#ppt_y"/>
                                          </p:val>
                                        </p:tav>
                                      </p:tavLst>
                                    </p:anim>
                                  </p:childTnLst>
                                </p:cTn>
                              </p:par>
                            </p:childTnLst>
                          </p:cTn>
                        </p:par>
                        <p:par>
                          <p:cTn id="25" fill="hold">
                            <p:stCondLst>
                              <p:cond delay="1500"/>
                            </p:stCondLst>
                            <p:childTnLst>
                              <p:par>
                                <p:cTn id="26" presetID="26" presetClass="emph" presetSubtype="0" fill="hold" nodeType="afterEffect">
                                  <p:stCondLst>
                                    <p:cond delay="0"/>
                                  </p:stCondLst>
                                  <p:childTnLst>
                                    <p:animEffect transition="out" filter="fade">
                                      <p:cBhvr>
                                        <p:cTn id="27" dur="500" tmFilter="0, 0; .2, .5; .8, .5; 1, 0"/>
                                        <p:tgtEl>
                                          <p:spTgt spid="16"/>
                                        </p:tgtEl>
                                      </p:cBhvr>
                                    </p:animEffect>
                                    <p:animScale>
                                      <p:cBhvr>
                                        <p:cTn id="28" dur="250" autoRev="1" fill="hold"/>
                                        <p:tgtEl>
                                          <p:spTgt spid="16"/>
                                        </p:tgtEl>
                                      </p:cBhvr>
                                      <p:by x="105000" y="105000"/>
                                    </p:animScale>
                                  </p:childTnLst>
                                </p:cTn>
                              </p:par>
                              <p:par>
                                <p:cTn id="29" presetID="2" presetClass="entr" presetSubtype="9"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0-#ppt_w/2"/>
                                          </p:val>
                                        </p:tav>
                                        <p:tav tm="100000">
                                          <p:val>
                                            <p:strVal val="#ppt_x"/>
                                          </p:val>
                                        </p:tav>
                                      </p:tavLst>
                                    </p:anim>
                                    <p:anim calcmode="lin" valueType="num">
                                      <p:cBhvr additive="base">
                                        <p:cTn id="32" dur="500" fill="hold"/>
                                        <p:tgtEl>
                                          <p:spTgt spid="24"/>
                                        </p:tgtEl>
                                        <p:attrNameLst>
                                          <p:attrName>ppt_y</p:attrName>
                                        </p:attrNameLst>
                                      </p:cBhvr>
                                      <p:tavLst>
                                        <p:tav tm="0">
                                          <p:val>
                                            <p:strVal val="0-#ppt_h/2"/>
                                          </p:val>
                                        </p:tav>
                                        <p:tav tm="100000">
                                          <p:val>
                                            <p:strVal val="#ppt_y"/>
                                          </p:val>
                                        </p:tav>
                                      </p:tavLst>
                                    </p:anim>
                                  </p:childTnLst>
                                </p:cTn>
                              </p:par>
                            </p:childTnLst>
                          </p:cTn>
                        </p:par>
                        <p:par>
                          <p:cTn id="33" fill="hold">
                            <p:stCondLst>
                              <p:cond delay="2000"/>
                            </p:stCondLst>
                            <p:childTnLst>
                              <p:par>
                                <p:cTn id="34" presetID="26" presetClass="emph" presetSubtype="0" fill="hold" nodeType="afterEffect">
                                  <p:stCondLst>
                                    <p:cond delay="0"/>
                                  </p:stCondLst>
                                  <p:childTnLst>
                                    <p:animEffect transition="out" filter="fade">
                                      <p:cBhvr>
                                        <p:cTn id="35" dur="500" tmFilter="0, 0; .2, .5; .8, .5; 1, 0"/>
                                        <p:tgtEl>
                                          <p:spTgt spid="24"/>
                                        </p:tgtEl>
                                      </p:cBhvr>
                                    </p:animEffect>
                                    <p:animScale>
                                      <p:cBhvr>
                                        <p:cTn id="36" dur="250" autoRev="1" fill="hold"/>
                                        <p:tgtEl>
                                          <p:spTgt spid="24"/>
                                        </p:tgtEl>
                                      </p:cBhvr>
                                      <p:by x="105000" y="105000"/>
                                    </p:animScale>
                                  </p:childTnLst>
                                </p:cTn>
                              </p:par>
                              <p:par>
                                <p:cTn id="37" presetID="2" presetClass="entr" presetSubtype="9" fill="hold" nodeType="withEffect">
                                  <p:stCondLst>
                                    <p:cond delay="0"/>
                                  </p:stCondLst>
                                  <p:childTnLst>
                                    <p:set>
                                      <p:cBhvr>
                                        <p:cTn id="38" dur="1" fill="hold">
                                          <p:stCondLst>
                                            <p:cond delay="0"/>
                                          </p:stCondLst>
                                        </p:cTn>
                                        <p:tgtEl>
                                          <p:spTgt spid="26"/>
                                        </p:tgtEl>
                                        <p:attrNameLst>
                                          <p:attrName>style.visibility</p:attrName>
                                        </p:attrNameLst>
                                      </p:cBhvr>
                                      <p:to>
                                        <p:strVal val="visible"/>
                                      </p:to>
                                    </p:set>
                                    <p:anim calcmode="lin" valueType="num">
                                      <p:cBhvr additive="base">
                                        <p:cTn id="39" dur="500" fill="hold"/>
                                        <p:tgtEl>
                                          <p:spTgt spid="26"/>
                                        </p:tgtEl>
                                        <p:attrNameLst>
                                          <p:attrName>ppt_x</p:attrName>
                                        </p:attrNameLst>
                                      </p:cBhvr>
                                      <p:tavLst>
                                        <p:tav tm="0">
                                          <p:val>
                                            <p:strVal val="0-#ppt_w/2"/>
                                          </p:val>
                                        </p:tav>
                                        <p:tav tm="100000">
                                          <p:val>
                                            <p:strVal val="#ppt_x"/>
                                          </p:val>
                                        </p:tav>
                                      </p:tavLst>
                                    </p:anim>
                                    <p:anim calcmode="lin" valueType="num">
                                      <p:cBhvr additive="base">
                                        <p:cTn id="40" dur="500" fill="hold"/>
                                        <p:tgtEl>
                                          <p:spTgt spid="26"/>
                                        </p:tgtEl>
                                        <p:attrNameLst>
                                          <p:attrName>ppt_y</p:attrName>
                                        </p:attrNameLst>
                                      </p:cBhvr>
                                      <p:tavLst>
                                        <p:tav tm="0">
                                          <p:val>
                                            <p:strVal val="0-#ppt_h/2"/>
                                          </p:val>
                                        </p:tav>
                                        <p:tav tm="100000">
                                          <p:val>
                                            <p:strVal val="#ppt_y"/>
                                          </p:val>
                                        </p:tav>
                                      </p:tavLst>
                                    </p:anim>
                                  </p:childTnLst>
                                </p:cTn>
                              </p:par>
                            </p:childTnLst>
                          </p:cTn>
                        </p:par>
                        <p:par>
                          <p:cTn id="41" fill="hold">
                            <p:stCondLst>
                              <p:cond delay="2500"/>
                            </p:stCondLst>
                            <p:childTnLst>
                              <p:par>
                                <p:cTn id="42" presetID="26" presetClass="emph" presetSubtype="0" fill="hold" nodeType="afterEffect">
                                  <p:stCondLst>
                                    <p:cond delay="0"/>
                                  </p:stCondLst>
                                  <p:childTnLst>
                                    <p:animEffect transition="out" filter="fade">
                                      <p:cBhvr>
                                        <p:cTn id="43" dur="500" tmFilter="0, 0; .2, .5; .8, .5; 1, 0"/>
                                        <p:tgtEl>
                                          <p:spTgt spid="26"/>
                                        </p:tgtEl>
                                      </p:cBhvr>
                                    </p:animEffect>
                                    <p:animScale>
                                      <p:cBhvr>
                                        <p:cTn id="44" dur="250" autoRev="1" fill="hold"/>
                                        <p:tgtEl>
                                          <p:spTgt spid="26"/>
                                        </p:tgtEl>
                                      </p:cBhvr>
                                      <p:by x="105000" y="105000"/>
                                    </p:animScale>
                                  </p:childTnLst>
                                </p:cTn>
                              </p:par>
                              <p:par>
                                <p:cTn id="45" presetID="2" presetClass="entr" presetSubtype="9" fill="hold" nodeType="withEffect">
                                  <p:stCondLst>
                                    <p:cond delay="0"/>
                                  </p:stCondLst>
                                  <p:childTnLst>
                                    <p:set>
                                      <p:cBhvr>
                                        <p:cTn id="46" dur="1" fill="hold">
                                          <p:stCondLst>
                                            <p:cond delay="0"/>
                                          </p:stCondLst>
                                        </p:cTn>
                                        <p:tgtEl>
                                          <p:spTgt spid="28"/>
                                        </p:tgtEl>
                                        <p:attrNameLst>
                                          <p:attrName>style.visibility</p:attrName>
                                        </p:attrNameLst>
                                      </p:cBhvr>
                                      <p:to>
                                        <p:strVal val="visible"/>
                                      </p:to>
                                    </p:set>
                                    <p:anim calcmode="lin" valueType="num">
                                      <p:cBhvr additive="base">
                                        <p:cTn id="47" dur="500" fill="hold"/>
                                        <p:tgtEl>
                                          <p:spTgt spid="28"/>
                                        </p:tgtEl>
                                        <p:attrNameLst>
                                          <p:attrName>ppt_x</p:attrName>
                                        </p:attrNameLst>
                                      </p:cBhvr>
                                      <p:tavLst>
                                        <p:tav tm="0">
                                          <p:val>
                                            <p:strVal val="0-#ppt_w/2"/>
                                          </p:val>
                                        </p:tav>
                                        <p:tav tm="100000">
                                          <p:val>
                                            <p:strVal val="#ppt_x"/>
                                          </p:val>
                                        </p:tav>
                                      </p:tavLst>
                                    </p:anim>
                                    <p:anim calcmode="lin" valueType="num">
                                      <p:cBhvr additive="base">
                                        <p:cTn id="48" dur="500" fill="hold"/>
                                        <p:tgtEl>
                                          <p:spTgt spid="28"/>
                                        </p:tgtEl>
                                        <p:attrNameLst>
                                          <p:attrName>ppt_y</p:attrName>
                                        </p:attrNameLst>
                                      </p:cBhvr>
                                      <p:tavLst>
                                        <p:tav tm="0">
                                          <p:val>
                                            <p:strVal val="0-#ppt_h/2"/>
                                          </p:val>
                                        </p:tav>
                                        <p:tav tm="100000">
                                          <p:val>
                                            <p:strVal val="#ppt_y"/>
                                          </p:val>
                                        </p:tav>
                                      </p:tavLst>
                                    </p:anim>
                                  </p:childTnLst>
                                </p:cTn>
                              </p:par>
                            </p:childTnLst>
                          </p:cTn>
                        </p:par>
                        <p:par>
                          <p:cTn id="49" fill="hold">
                            <p:stCondLst>
                              <p:cond delay="3000"/>
                            </p:stCondLst>
                            <p:childTnLst>
                              <p:par>
                                <p:cTn id="50" presetID="26" presetClass="emph" presetSubtype="0" fill="hold" nodeType="afterEffect">
                                  <p:stCondLst>
                                    <p:cond delay="0"/>
                                  </p:stCondLst>
                                  <p:childTnLst>
                                    <p:animEffect transition="out" filter="fade">
                                      <p:cBhvr>
                                        <p:cTn id="51" dur="500" tmFilter="0, 0; .2, .5; .8, .5; 1, 0"/>
                                        <p:tgtEl>
                                          <p:spTgt spid="28"/>
                                        </p:tgtEl>
                                      </p:cBhvr>
                                    </p:animEffect>
                                    <p:animScale>
                                      <p:cBhvr>
                                        <p:cTn id="52" dur="250" autoRev="1" fill="hold"/>
                                        <p:tgtEl>
                                          <p:spTgt spid="2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FF7C80">
              <a:alpha val="65000"/>
            </a:srgbClr>
          </a:solidFill>
          <a:ln>
            <a:solidFill>
              <a:srgbClr val="FF0000"/>
            </a:solidFill>
          </a:ln>
        </p:spPr>
        <p:txBody>
          <a:bodyPr/>
          <a:lstStyle/>
          <a:p>
            <a:r>
              <a:rPr lang="cs-CZ" b="1" dirty="0" smtClean="0">
                <a:solidFill>
                  <a:srgbClr val="C00000"/>
                </a:solidFill>
              </a:rPr>
              <a:t>ZNAČKA SPOJKY </a:t>
            </a:r>
            <a:endParaRPr lang="cs-CZ" b="1" dirty="0">
              <a:solidFill>
                <a:srgbClr val="C00000"/>
              </a:solidFill>
            </a:endParaRPr>
          </a:p>
        </p:txBody>
      </p:sp>
      <p:sp>
        <p:nvSpPr>
          <p:cNvPr id="3" name="Zástupný symbol pro obsah 2"/>
          <p:cNvSpPr>
            <a:spLocks noGrp="1"/>
          </p:cNvSpPr>
          <p:nvPr>
            <p:ph idx="1"/>
          </p:nvPr>
        </p:nvSpPr>
        <p:spPr/>
        <p:txBody>
          <a:bodyPr/>
          <a:lstStyle/>
          <a:p>
            <a:endParaRPr lang="cs-CZ" dirty="0">
              <a:solidFill>
                <a:schemeClr val="tx1"/>
              </a:solidFill>
            </a:endParaRPr>
          </a:p>
        </p:txBody>
      </p:sp>
      <p:cxnSp>
        <p:nvCxnSpPr>
          <p:cNvPr id="5" name="Přímá spojnice 4"/>
          <p:cNvCxnSpPr/>
          <p:nvPr/>
        </p:nvCxnSpPr>
        <p:spPr>
          <a:xfrm>
            <a:off x="4427984" y="2348880"/>
            <a:ext cx="0" cy="3240360"/>
          </a:xfrm>
          <a:prstGeom prst="line">
            <a:avLst/>
          </a:prstGeom>
          <a:ln w="63500">
            <a:solidFill>
              <a:schemeClr val="tx1"/>
            </a:solidFill>
            <a:headEnd type="arrow" w="lg" len="lg"/>
            <a:tailEnd type="arrow"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3357345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FF7C80">
              <a:alpha val="65000"/>
            </a:srgbClr>
          </a:solidFill>
          <a:ln>
            <a:solidFill>
              <a:srgbClr val="FF0000"/>
            </a:solidFill>
          </a:ln>
        </p:spPr>
        <p:txBody>
          <a:bodyPr/>
          <a:lstStyle/>
          <a:p>
            <a:r>
              <a:rPr lang="cs-CZ" b="1" dirty="0" smtClean="0">
                <a:solidFill>
                  <a:srgbClr val="C00000"/>
                </a:solidFill>
              </a:rPr>
              <a:t>DRUHY SPOJEK -</a:t>
            </a:r>
            <a:r>
              <a:rPr lang="cs-CZ" sz="3600" b="1" dirty="0" smtClean="0">
                <a:solidFill>
                  <a:srgbClr val="C00000"/>
                </a:solidFill>
              </a:rPr>
              <a:t>SHRNUTÍ</a:t>
            </a:r>
            <a:endParaRPr lang="cs-CZ" b="1" dirty="0">
              <a:solidFill>
                <a:srgbClr val="C00000"/>
              </a:solidFill>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xmlns="" val="3759506450"/>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69787572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92D050">
              <a:alpha val="59000"/>
            </a:srgbClr>
          </a:solidFill>
          <a:ln>
            <a:solidFill>
              <a:srgbClr val="92D050"/>
            </a:solidFill>
          </a:ln>
        </p:spPr>
        <p:txBody>
          <a:bodyPr/>
          <a:lstStyle/>
          <a:p>
            <a:r>
              <a:rPr lang="cs-CZ" b="1" dirty="0" smtClean="0">
                <a:solidFill>
                  <a:schemeClr val="accent5">
                    <a:lumMod val="50000"/>
                  </a:schemeClr>
                </a:solidFill>
              </a:rPr>
              <a:t>DRUHY ROZPTYLEK</a:t>
            </a:r>
            <a:endParaRPr lang="cs-CZ" b="1" dirty="0">
              <a:solidFill>
                <a:schemeClr val="accent5">
                  <a:lumMod val="50000"/>
                </a:schemeClr>
              </a:solidFill>
            </a:endParaRPr>
          </a:p>
        </p:txBody>
      </p:sp>
      <p:sp>
        <p:nvSpPr>
          <p:cNvPr id="3" name="Zástupný symbol pro obsah 2"/>
          <p:cNvSpPr>
            <a:spLocks noGrp="1"/>
          </p:cNvSpPr>
          <p:nvPr>
            <p:ph idx="1"/>
          </p:nvPr>
        </p:nvSpPr>
        <p:spPr/>
        <p:txBody>
          <a:bodyPr/>
          <a:lstStyle/>
          <a:p>
            <a:endParaRPr lang="cs-CZ" dirty="0">
              <a:solidFill>
                <a:schemeClr val="tx1"/>
              </a:solidFill>
            </a:endParaRPr>
          </a:p>
        </p:txBody>
      </p:sp>
    </p:spTree>
    <p:extLst>
      <p:ext uri="{BB962C8B-B14F-4D97-AF65-F5344CB8AC3E}">
        <p14:creationId xmlns:p14="http://schemas.microsoft.com/office/powerpoint/2010/main" xmlns="" val="24419682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92D050">
              <a:alpha val="49000"/>
            </a:srgbClr>
          </a:solidFill>
          <a:ln>
            <a:solidFill>
              <a:srgbClr val="92D050"/>
            </a:solidFill>
          </a:ln>
        </p:spPr>
        <p:txBody>
          <a:bodyPr/>
          <a:lstStyle/>
          <a:p>
            <a:r>
              <a:rPr lang="cs-CZ" b="1" dirty="0">
                <a:solidFill>
                  <a:schemeClr val="accent5">
                    <a:lumMod val="50000"/>
                  </a:schemeClr>
                </a:solidFill>
              </a:rPr>
              <a:t>DRUHY ROZPTYLEK</a:t>
            </a:r>
            <a:endParaRPr lang="cs-CZ" b="1" dirty="0">
              <a:solidFill>
                <a:srgbClr val="C00000"/>
              </a:solidFill>
            </a:endParaRPr>
          </a:p>
        </p:txBody>
      </p:sp>
      <p:sp>
        <p:nvSpPr>
          <p:cNvPr id="3" name="Zástupný symbol pro obsah 2"/>
          <p:cNvSpPr>
            <a:spLocks noGrp="1"/>
          </p:cNvSpPr>
          <p:nvPr>
            <p:ph idx="1"/>
          </p:nvPr>
        </p:nvSpPr>
        <p:spPr/>
        <p:txBody>
          <a:bodyPr/>
          <a:lstStyle/>
          <a:p>
            <a:r>
              <a:rPr lang="cs-CZ" dirty="0" smtClean="0">
                <a:solidFill>
                  <a:schemeClr val="tx1"/>
                </a:solidFill>
              </a:rPr>
              <a:t>POJMENOVÁNÍ  ROZPTYLEK PODLE </a:t>
            </a:r>
            <a:r>
              <a:rPr lang="cs-CZ" b="1" dirty="0" smtClean="0">
                <a:solidFill>
                  <a:schemeClr val="accent5">
                    <a:lumMod val="50000"/>
                  </a:schemeClr>
                </a:solidFill>
              </a:rPr>
              <a:t>TVARU PLOCH </a:t>
            </a:r>
            <a:r>
              <a:rPr lang="cs-CZ" dirty="0" smtClean="0">
                <a:solidFill>
                  <a:schemeClr val="tx1"/>
                </a:solidFill>
              </a:rPr>
              <a:t>OHRANIČUJÍCÍCH JEJICH POVRCH</a:t>
            </a:r>
            <a:endParaRPr lang="cs-CZ" dirty="0">
              <a:solidFill>
                <a:schemeClr val="tx1"/>
              </a:solidFill>
            </a:endParaRPr>
          </a:p>
        </p:txBody>
      </p:sp>
    </p:spTree>
    <p:extLst>
      <p:ext uri="{BB962C8B-B14F-4D97-AF65-F5344CB8AC3E}">
        <p14:creationId xmlns:p14="http://schemas.microsoft.com/office/powerpoint/2010/main" xmlns="" val="29737398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92D050">
              <a:alpha val="49000"/>
            </a:srgbClr>
          </a:solidFill>
          <a:ln>
            <a:solidFill>
              <a:srgbClr val="92D050"/>
            </a:solidFill>
          </a:ln>
        </p:spPr>
        <p:txBody>
          <a:bodyPr/>
          <a:lstStyle/>
          <a:p>
            <a:r>
              <a:rPr lang="cs-CZ" b="1" dirty="0">
                <a:solidFill>
                  <a:schemeClr val="accent5">
                    <a:lumMod val="50000"/>
                  </a:schemeClr>
                </a:solidFill>
              </a:rPr>
              <a:t>DRUHY ROZPTYLEK</a:t>
            </a:r>
            <a:endParaRPr lang="cs-CZ" b="1" dirty="0">
              <a:solidFill>
                <a:srgbClr val="C00000"/>
              </a:solidFill>
            </a:endParaRPr>
          </a:p>
        </p:txBody>
      </p:sp>
      <p:sp>
        <p:nvSpPr>
          <p:cNvPr id="3" name="Zástupný symbol pro obsah 2"/>
          <p:cNvSpPr>
            <a:spLocks noGrp="1"/>
          </p:cNvSpPr>
          <p:nvPr>
            <p:ph idx="1"/>
          </p:nvPr>
        </p:nvSpPr>
        <p:spPr/>
        <p:txBody>
          <a:bodyPr/>
          <a:lstStyle/>
          <a:p>
            <a:r>
              <a:rPr lang="cs-CZ" dirty="0" smtClean="0">
                <a:solidFill>
                  <a:schemeClr val="tx1"/>
                </a:solidFill>
              </a:rPr>
              <a:t>POJMENOVÁNÍ  ROZPTYLEK PODLE </a:t>
            </a:r>
            <a:r>
              <a:rPr lang="cs-CZ" b="1" dirty="0" smtClean="0">
                <a:solidFill>
                  <a:schemeClr val="accent5">
                    <a:lumMod val="50000"/>
                  </a:schemeClr>
                </a:solidFill>
              </a:rPr>
              <a:t>TVARU PLOCH </a:t>
            </a:r>
            <a:r>
              <a:rPr lang="cs-CZ" dirty="0" smtClean="0">
                <a:solidFill>
                  <a:schemeClr val="tx1"/>
                </a:solidFill>
              </a:rPr>
              <a:t>OHRANIČUJÍCÍCH JEJICH POVRCH</a:t>
            </a:r>
            <a:endParaRPr lang="cs-CZ" dirty="0">
              <a:solidFill>
                <a:schemeClr val="tx1"/>
              </a:solidFill>
            </a:endParaRPr>
          </a:p>
        </p:txBody>
      </p:sp>
      <p:sp>
        <p:nvSpPr>
          <p:cNvPr id="5" name="Oblouk 4"/>
          <p:cNvSpPr/>
          <p:nvPr/>
        </p:nvSpPr>
        <p:spPr>
          <a:xfrm>
            <a:off x="-1547506" y="2132856"/>
            <a:ext cx="3744416" cy="3933056"/>
          </a:xfrm>
          <a:prstGeom prst="arc">
            <a:avLst>
              <a:gd name="adj1" fmla="val 18087617"/>
              <a:gd name="adj2" fmla="val 3513799"/>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7" name="Přímá spojnice 6"/>
          <p:cNvCxnSpPr>
            <a:stCxn id="5" idx="0"/>
            <a:endCxn id="9" idx="2"/>
          </p:cNvCxnSpPr>
          <p:nvPr/>
        </p:nvCxnSpPr>
        <p:spPr>
          <a:xfrm>
            <a:off x="1336906" y="2445044"/>
            <a:ext cx="2343954" cy="38942"/>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9" name="Oblouk 8"/>
          <p:cNvSpPr/>
          <p:nvPr/>
        </p:nvSpPr>
        <p:spPr>
          <a:xfrm rot="10555085">
            <a:off x="3059832" y="1988840"/>
            <a:ext cx="3747426" cy="3933056"/>
          </a:xfrm>
          <a:prstGeom prst="arc">
            <a:avLst>
              <a:gd name="adj1" fmla="val 17773241"/>
              <a:gd name="adj2" fmla="val 3220319"/>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13" name="Přímá spojnice 12"/>
          <p:cNvCxnSpPr>
            <a:endCxn id="9" idx="0"/>
          </p:cNvCxnSpPr>
          <p:nvPr/>
        </p:nvCxnSpPr>
        <p:spPr>
          <a:xfrm>
            <a:off x="1336906" y="5733256"/>
            <a:ext cx="2862788" cy="25869"/>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5" name="Zaoblený obdélníkový popisek 14"/>
          <p:cNvSpPr/>
          <p:nvPr/>
        </p:nvSpPr>
        <p:spPr>
          <a:xfrm>
            <a:off x="4499992" y="4079652"/>
            <a:ext cx="4248472" cy="1496458"/>
          </a:xfrm>
          <a:prstGeom prst="wedgeRoundRectCallout">
            <a:avLst>
              <a:gd name="adj1" fmla="val -79441"/>
              <a:gd name="adj2" fmla="val -57828"/>
              <a:gd name="adj3" fmla="val 16667"/>
            </a:avLst>
          </a:prstGeom>
          <a:solidFill>
            <a:srgbClr val="92D050">
              <a:alpha val="2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TextovéPole 15"/>
          <p:cNvSpPr txBox="1"/>
          <p:nvPr/>
        </p:nvSpPr>
        <p:spPr>
          <a:xfrm>
            <a:off x="4856761" y="4546939"/>
            <a:ext cx="3531664" cy="707886"/>
          </a:xfrm>
          <a:prstGeom prst="rect">
            <a:avLst/>
          </a:prstGeom>
          <a:noFill/>
        </p:spPr>
        <p:txBody>
          <a:bodyPr wrap="square" rtlCol="0">
            <a:spAutoFit/>
          </a:bodyPr>
          <a:lstStyle/>
          <a:p>
            <a:r>
              <a:rPr lang="cs-CZ" sz="4000" b="1" dirty="0" smtClean="0">
                <a:solidFill>
                  <a:srgbClr val="002060"/>
                </a:solidFill>
              </a:rPr>
              <a:t>DVOJDUTÁ</a:t>
            </a:r>
            <a:endParaRPr lang="cs-CZ" sz="4000" b="1" dirty="0">
              <a:solidFill>
                <a:srgbClr val="002060"/>
              </a:solidFill>
            </a:endParaRPr>
          </a:p>
        </p:txBody>
      </p:sp>
      <p:cxnSp>
        <p:nvCxnSpPr>
          <p:cNvPr id="17" name="Přímá spojnice se šipkou 16"/>
          <p:cNvCxnSpPr/>
          <p:nvPr/>
        </p:nvCxnSpPr>
        <p:spPr>
          <a:xfrm>
            <a:off x="755575" y="3284984"/>
            <a:ext cx="936105" cy="147317"/>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22" name="Přímá spojnice se šipkou 21"/>
          <p:cNvCxnSpPr/>
          <p:nvPr/>
        </p:nvCxnSpPr>
        <p:spPr>
          <a:xfrm flipH="1">
            <a:off x="3419874" y="3069785"/>
            <a:ext cx="1080118" cy="215199"/>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399686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barn(inVertical)">
                                      <p:cBhvr>
                                        <p:cTn id="10" dur="500"/>
                                        <p:tgtEl>
                                          <p:spTgt spid="16"/>
                                        </p:tgtEl>
                                      </p:cBhvr>
                                    </p:animEffect>
                                  </p:childTnLst>
                                </p:cTn>
                              </p:par>
                              <p:par>
                                <p:cTn id="11" presetID="2" presetClass="entr" presetSubtype="9"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0-#ppt_w/2"/>
                                          </p:val>
                                        </p:tav>
                                        <p:tav tm="100000">
                                          <p:val>
                                            <p:strVal val="#ppt_x"/>
                                          </p:val>
                                        </p:tav>
                                      </p:tavLst>
                                    </p:anim>
                                    <p:anim calcmode="lin" valueType="num">
                                      <p:cBhvr additive="base">
                                        <p:cTn id="14" dur="500" fill="hold"/>
                                        <p:tgtEl>
                                          <p:spTgt spid="17"/>
                                        </p:tgtEl>
                                        <p:attrNameLst>
                                          <p:attrName>ppt_y</p:attrName>
                                        </p:attrNameLst>
                                      </p:cBhvr>
                                      <p:tavLst>
                                        <p:tav tm="0">
                                          <p:val>
                                            <p:strVal val="0-#ppt_h/2"/>
                                          </p:val>
                                        </p:tav>
                                        <p:tav tm="100000">
                                          <p:val>
                                            <p:strVal val="#ppt_y"/>
                                          </p:val>
                                        </p:tav>
                                      </p:tavLst>
                                    </p:anim>
                                  </p:childTnLst>
                                </p:cTn>
                              </p:par>
                            </p:childTnLst>
                          </p:cTn>
                        </p:par>
                        <p:par>
                          <p:cTn id="15" fill="hold">
                            <p:stCondLst>
                              <p:cond delay="500"/>
                            </p:stCondLst>
                            <p:childTnLst>
                              <p:par>
                                <p:cTn id="16" presetID="26" presetClass="emph" presetSubtype="0" fill="hold" nodeType="afterEffect">
                                  <p:stCondLst>
                                    <p:cond delay="0"/>
                                  </p:stCondLst>
                                  <p:childTnLst>
                                    <p:animEffect transition="out" filter="fade">
                                      <p:cBhvr>
                                        <p:cTn id="17" dur="500" tmFilter="0, 0; .2, .5; .8, .5; 1, 0"/>
                                        <p:tgtEl>
                                          <p:spTgt spid="17"/>
                                        </p:tgtEl>
                                      </p:cBhvr>
                                    </p:animEffect>
                                    <p:animScale>
                                      <p:cBhvr>
                                        <p:cTn id="18" dur="250" autoRev="1" fill="hold"/>
                                        <p:tgtEl>
                                          <p:spTgt spid="17"/>
                                        </p:tgtEl>
                                      </p:cBhvr>
                                      <p:by x="105000" y="105000"/>
                                    </p:animScale>
                                  </p:childTnLst>
                                </p:cTn>
                              </p:par>
                              <p:par>
                                <p:cTn id="19" presetID="2" presetClass="entr" presetSubtype="2" fill="hold" nodeType="withEffect">
                                  <p:stCondLst>
                                    <p:cond delay="0"/>
                                  </p:stCondLst>
                                  <p:childTnLst>
                                    <p:set>
                                      <p:cBhvr>
                                        <p:cTn id="20" dur="1" fill="hold">
                                          <p:stCondLst>
                                            <p:cond delay="0"/>
                                          </p:stCondLst>
                                        </p:cTn>
                                        <p:tgtEl>
                                          <p:spTgt spid="22"/>
                                        </p:tgtEl>
                                        <p:attrNameLst>
                                          <p:attrName>style.visibility</p:attrName>
                                        </p:attrNameLst>
                                      </p:cBhvr>
                                      <p:to>
                                        <p:strVal val="visible"/>
                                      </p:to>
                                    </p:set>
                                    <p:anim calcmode="lin" valueType="num">
                                      <p:cBhvr additive="base">
                                        <p:cTn id="21" dur="500" fill="hold"/>
                                        <p:tgtEl>
                                          <p:spTgt spid="22"/>
                                        </p:tgtEl>
                                        <p:attrNameLst>
                                          <p:attrName>ppt_x</p:attrName>
                                        </p:attrNameLst>
                                      </p:cBhvr>
                                      <p:tavLst>
                                        <p:tav tm="0">
                                          <p:val>
                                            <p:strVal val="1+#ppt_w/2"/>
                                          </p:val>
                                        </p:tav>
                                        <p:tav tm="100000">
                                          <p:val>
                                            <p:strVal val="#ppt_x"/>
                                          </p:val>
                                        </p:tav>
                                      </p:tavLst>
                                    </p:anim>
                                    <p:anim calcmode="lin" valueType="num">
                                      <p:cBhvr additive="base">
                                        <p:cTn id="22"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92D050">
              <a:alpha val="49000"/>
            </a:srgbClr>
          </a:solidFill>
          <a:ln>
            <a:solidFill>
              <a:srgbClr val="92D050"/>
            </a:solidFill>
          </a:ln>
        </p:spPr>
        <p:txBody>
          <a:bodyPr/>
          <a:lstStyle/>
          <a:p>
            <a:r>
              <a:rPr lang="cs-CZ" b="1" dirty="0">
                <a:solidFill>
                  <a:schemeClr val="accent5">
                    <a:lumMod val="50000"/>
                  </a:schemeClr>
                </a:solidFill>
              </a:rPr>
              <a:t>DRUHY ROZPTYLEK</a:t>
            </a:r>
            <a:endParaRPr lang="cs-CZ" b="1" dirty="0">
              <a:solidFill>
                <a:srgbClr val="C00000"/>
              </a:solidFill>
            </a:endParaRPr>
          </a:p>
        </p:txBody>
      </p:sp>
      <p:sp>
        <p:nvSpPr>
          <p:cNvPr id="3" name="Zástupný symbol pro obsah 2"/>
          <p:cNvSpPr>
            <a:spLocks noGrp="1"/>
          </p:cNvSpPr>
          <p:nvPr>
            <p:ph idx="1"/>
          </p:nvPr>
        </p:nvSpPr>
        <p:spPr/>
        <p:txBody>
          <a:bodyPr/>
          <a:lstStyle/>
          <a:p>
            <a:r>
              <a:rPr lang="cs-CZ" dirty="0" smtClean="0">
                <a:solidFill>
                  <a:schemeClr val="tx1"/>
                </a:solidFill>
              </a:rPr>
              <a:t>POJMENOVÁNÍ  ROZPTYLEK PODLE </a:t>
            </a:r>
            <a:r>
              <a:rPr lang="cs-CZ" b="1" dirty="0" smtClean="0">
                <a:solidFill>
                  <a:schemeClr val="accent5">
                    <a:lumMod val="50000"/>
                  </a:schemeClr>
                </a:solidFill>
              </a:rPr>
              <a:t>TVARU PLOCH </a:t>
            </a:r>
            <a:r>
              <a:rPr lang="cs-CZ" dirty="0" smtClean="0">
                <a:solidFill>
                  <a:schemeClr val="tx1"/>
                </a:solidFill>
              </a:rPr>
              <a:t>OHRANIČUJÍCÍCH JEJICH POVRCH</a:t>
            </a:r>
            <a:endParaRPr lang="cs-CZ" dirty="0">
              <a:solidFill>
                <a:schemeClr val="tx1"/>
              </a:solidFill>
            </a:endParaRPr>
          </a:p>
        </p:txBody>
      </p:sp>
      <p:cxnSp>
        <p:nvCxnSpPr>
          <p:cNvPr id="7" name="Přímá spojnice 6"/>
          <p:cNvCxnSpPr>
            <a:endCxn id="9" idx="2"/>
          </p:cNvCxnSpPr>
          <p:nvPr/>
        </p:nvCxnSpPr>
        <p:spPr>
          <a:xfrm>
            <a:off x="2123728" y="2483986"/>
            <a:ext cx="1557132" cy="0"/>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9" name="Oblouk 8"/>
          <p:cNvSpPr/>
          <p:nvPr/>
        </p:nvSpPr>
        <p:spPr>
          <a:xfrm rot="10555085">
            <a:off x="3059832" y="1988840"/>
            <a:ext cx="3747426" cy="3933056"/>
          </a:xfrm>
          <a:prstGeom prst="arc">
            <a:avLst>
              <a:gd name="adj1" fmla="val 17773241"/>
              <a:gd name="adj2" fmla="val 3220319"/>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13" name="Přímá spojnice 12"/>
          <p:cNvCxnSpPr>
            <a:endCxn id="9" idx="0"/>
          </p:cNvCxnSpPr>
          <p:nvPr/>
        </p:nvCxnSpPr>
        <p:spPr>
          <a:xfrm>
            <a:off x="2123728" y="5759125"/>
            <a:ext cx="2075966" cy="0"/>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5" name="Zaoblený obdélníkový popisek 14"/>
          <p:cNvSpPr/>
          <p:nvPr/>
        </p:nvSpPr>
        <p:spPr>
          <a:xfrm>
            <a:off x="4499992" y="4079652"/>
            <a:ext cx="4248472" cy="1496458"/>
          </a:xfrm>
          <a:prstGeom prst="wedgeRoundRectCallout">
            <a:avLst>
              <a:gd name="adj1" fmla="val -79441"/>
              <a:gd name="adj2" fmla="val -57828"/>
              <a:gd name="adj3" fmla="val 16667"/>
            </a:avLst>
          </a:prstGeom>
          <a:solidFill>
            <a:srgbClr val="92D050">
              <a:alpha val="2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TextovéPole 15"/>
          <p:cNvSpPr txBox="1"/>
          <p:nvPr/>
        </p:nvSpPr>
        <p:spPr>
          <a:xfrm>
            <a:off x="4668886" y="4473938"/>
            <a:ext cx="4035720" cy="707886"/>
          </a:xfrm>
          <a:prstGeom prst="rect">
            <a:avLst/>
          </a:prstGeom>
          <a:noFill/>
        </p:spPr>
        <p:txBody>
          <a:bodyPr wrap="square" rtlCol="0">
            <a:spAutoFit/>
          </a:bodyPr>
          <a:lstStyle/>
          <a:p>
            <a:r>
              <a:rPr lang="cs-CZ" sz="4000" b="1" dirty="0" smtClean="0">
                <a:solidFill>
                  <a:srgbClr val="002060"/>
                </a:solidFill>
              </a:rPr>
              <a:t>PLOSKODUTÁ</a:t>
            </a:r>
            <a:endParaRPr lang="cs-CZ" sz="4000" b="1" dirty="0">
              <a:solidFill>
                <a:srgbClr val="002060"/>
              </a:solidFill>
            </a:endParaRPr>
          </a:p>
        </p:txBody>
      </p:sp>
      <p:cxnSp>
        <p:nvCxnSpPr>
          <p:cNvPr id="17" name="Přímá spojnice se šipkou 16"/>
          <p:cNvCxnSpPr/>
          <p:nvPr/>
        </p:nvCxnSpPr>
        <p:spPr>
          <a:xfrm>
            <a:off x="755575" y="3284984"/>
            <a:ext cx="936105" cy="147317"/>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22" name="Přímá spojnice se šipkou 21"/>
          <p:cNvCxnSpPr/>
          <p:nvPr/>
        </p:nvCxnSpPr>
        <p:spPr>
          <a:xfrm flipH="1">
            <a:off x="3419874" y="3069785"/>
            <a:ext cx="1080118" cy="215199"/>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flipH="1">
            <a:off x="2123065" y="2483986"/>
            <a:ext cx="663" cy="3309128"/>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21036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barn(inVertical)">
                                      <p:cBhvr>
                                        <p:cTn id="10" dur="500"/>
                                        <p:tgtEl>
                                          <p:spTgt spid="16"/>
                                        </p:tgtEl>
                                      </p:cBhvr>
                                    </p:animEffect>
                                  </p:childTnLst>
                                </p:cTn>
                              </p:par>
                              <p:par>
                                <p:cTn id="11" presetID="2" presetClass="entr" presetSubtype="9"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0-#ppt_w/2"/>
                                          </p:val>
                                        </p:tav>
                                        <p:tav tm="100000">
                                          <p:val>
                                            <p:strVal val="#ppt_x"/>
                                          </p:val>
                                        </p:tav>
                                      </p:tavLst>
                                    </p:anim>
                                    <p:anim calcmode="lin" valueType="num">
                                      <p:cBhvr additive="base">
                                        <p:cTn id="14" dur="500" fill="hold"/>
                                        <p:tgtEl>
                                          <p:spTgt spid="17"/>
                                        </p:tgtEl>
                                        <p:attrNameLst>
                                          <p:attrName>ppt_y</p:attrName>
                                        </p:attrNameLst>
                                      </p:cBhvr>
                                      <p:tavLst>
                                        <p:tav tm="0">
                                          <p:val>
                                            <p:strVal val="0-#ppt_h/2"/>
                                          </p:val>
                                        </p:tav>
                                        <p:tav tm="100000">
                                          <p:val>
                                            <p:strVal val="#ppt_y"/>
                                          </p:val>
                                        </p:tav>
                                      </p:tavLst>
                                    </p:anim>
                                  </p:childTnLst>
                                </p:cTn>
                              </p:par>
                            </p:childTnLst>
                          </p:cTn>
                        </p:par>
                        <p:par>
                          <p:cTn id="15" fill="hold">
                            <p:stCondLst>
                              <p:cond delay="500"/>
                            </p:stCondLst>
                            <p:childTnLst>
                              <p:par>
                                <p:cTn id="16" presetID="26" presetClass="emph" presetSubtype="0" fill="hold" nodeType="afterEffect">
                                  <p:stCondLst>
                                    <p:cond delay="0"/>
                                  </p:stCondLst>
                                  <p:childTnLst>
                                    <p:animEffect transition="out" filter="fade">
                                      <p:cBhvr>
                                        <p:cTn id="17" dur="500" tmFilter="0, 0; .2, .5; .8, .5; 1, 0"/>
                                        <p:tgtEl>
                                          <p:spTgt spid="17"/>
                                        </p:tgtEl>
                                      </p:cBhvr>
                                    </p:animEffect>
                                    <p:animScale>
                                      <p:cBhvr>
                                        <p:cTn id="18" dur="250" autoRev="1" fill="hold"/>
                                        <p:tgtEl>
                                          <p:spTgt spid="17"/>
                                        </p:tgtEl>
                                      </p:cBhvr>
                                      <p:by x="105000" y="105000"/>
                                    </p:animScale>
                                  </p:childTnLst>
                                </p:cTn>
                              </p:par>
                              <p:par>
                                <p:cTn id="19" presetID="2" presetClass="entr" presetSubtype="2" fill="hold" nodeType="withEffect">
                                  <p:stCondLst>
                                    <p:cond delay="0"/>
                                  </p:stCondLst>
                                  <p:childTnLst>
                                    <p:set>
                                      <p:cBhvr>
                                        <p:cTn id="20" dur="1" fill="hold">
                                          <p:stCondLst>
                                            <p:cond delay="0"/>
                                          </p:stCondLst>
                                        </p:cTn>
                                        <p:tgtEl>
                                          <p:spTgt spid="22"/>
                                        </p:tgtEl>
                                        <p:attrNameLst>
                                          <p:attrName>style.visibility</p:attrName>
                                        </p:attrNameLst>
                                      </p:cBhvr>
                                      <p:to>
                                        <p:strVal val="visible"/>
                                      </p:to>
                                    </p:set>
                                    <p:anim calcmode="lin" valueType="num">
                                      <p:cBhvr additive="base">
                                        <p:cTn id="21" dur="500" fill="hold"/>
                                        <p:tgtEl>
                                          <p:spTgt spid="22"/>
                                        </p:tgtEl>
                                        <p:attrNameLst>
                                          <p:attrName>ppt_x</p:attrName>
                                        </p:attrNameLst>
                                      </p:cBhvr>
                                      <p:tavLst>
                                        <p:tav tm="0">
                                          <p:val>
                                            <p:strVal val="1+#ppt_w/2"/>
                                          </p:val>
                                        </p:tav>
                                        <p:tav tm="100000">
                                          <p:val>
                                            <p:strVal val="#ppt_x"/>
                                          </p:val>
                                        </p:tav>
                                      </p:tavLst>
                                    </p:anim>
                                    <p:anim calcmode="lin" valueType="num">
                                      <p:cBhvr additive="base">
                                        <p:cTn id="22"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92D050">
              <a:alpha val="49000"/>
            </a:srgbClr>
          </a:solidFill>
          <a:ln>
            <a:solidFill>
              <a:srgbClr val="92D050"/>
            </a:solidFill>
          </a:ln>
        </p:spPr>
        <p:txBody>
          <a:bodyPr/>
          <a:lstStyle/>
          <a:p>
            <a:r>
              <a:rPr lang="cs-CZ" b="1" dirty="0">
                <a:solidFill>
                  <a:schemeClr val="accent5">
                    <a:lumMod val="50000"/>
                  </a:schemeClr>
                </a:solidFill>
              </a:rPr>
              <a:t>DRUHY ROZPTYLEK</a:t>
            </a:r>
            <a:endParaRPr lang="cs-CZ" b="1" dirty="0">
              <a:solidFill>
                <a:srgbClr val="C00000"/>
              </a:solidFill>
            </a:endParaRPr>
          </a:p>
        </p:txBody>
      </p:sp>
      <p:sp>
        <p:nvSpPr>
          <p:cNvPr id="3" name="Zástupný symbol pro obsah 2"/>
          <p:cNvSpPr>
            <a:spLocks noGrp="1"/>
          </p:cNvSpPr>
          <p:nvPr>
            <p:ph idx="1"/>
          </p:nvPr>
        </p:nvSpPr>
        <p:spPr/>
        <p:txBody>
          <a:bodyPr/>
          <a:lstStyle/>
          <a:p>
            <a:r>
              <a:rPr lang="cs-CZ" dirty="0" smtClean="0">
                <a:solidFill>
                  <a:schemeClr val="tx1"/>
                </a:solidFill>
              </a:rPr>
              <a:t>POJMENOVÁNÍ  ROZPTYLEK PODLE </a:t>
            </a:r>
            <a:r>
              <a:rPr lang="cs-CZ" b="1" dirty="0" smtClean="0">
                <a:solidFill>
                  <a:schemeClr val="accent5">
                    <a:lumMod val="50000"/>
                  </a:schemeClr>
                </a:solidFill>
              </a:rPr>
              <a:t>TVARU PLOCH </a:t>
            </a:r>
            <a:r>
              <a:rPr lang="cs-CZ" dirty="0" smtClean="0">
                <a:solidFill>
                  <a:schemeClr val="tx1"/>
                </a:solidFill>
              </a:rPr>
              <a:t>OHRANIČUJÍCÍCH JEJICH POVRCH</a:t>
            </a:r>
            <a:endParaRPr lang="cs-CZ" dirty="0">
              <a:solidFill>
                <a:schemeClr val="tx1"/>
              </a:solidFill>
            </a:endParaRPr>
          </a:p>
        </p:txBody>
      </p:sp>
      <p:sp>
        <p:nvSpPr>
          <p:cNvPr id="5" name="Oblouk 4"/>
          <p:cNvSpPr/>
          <p:nvPr/>
        </p:nvSpPr>
        <p:spPr>
          <a:xfrm>
            <a:off x="-1116633" y="2276872"/>
            <a:ext cx="3744416" cy="3933056"/>
          </a:xfrm>
          <a:prstGeom prst="arc">
            <a:avLst>
              <a:gd name="adj1" fmla="val 17568809"/>
              <a:gd name="adj2" fmla="val 4263711"/>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Oblouk 8"/>
          <p:cNvSpPr/>
          <p:nvPr/>
        </p:nvSpPr>
        <p:spPr>
          <a:xfrm>
            <a:off x="-648537" y="971453"/>
            <a:ext cx="3744328" cy="6255861"/>
          </a:xfrm>
          <a:prstGeom prst="arc">
            <a:avLst>
              <a:gd name="adj1" fmla="val 18797522"/>
              <a:gd name="adj2" fmla="val 3220319"/>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5" name="Zaoblený obdélníkový popisek 14"/>
          <p:cNvSpPr/>
          <p:nvPr/>
        </p:nvSpPr>
        <p:spPr>
          <a:xfrm>
            <a:off x="4499992" y="4079652"/>
            <a:ext cx="4248472" cy="1496458"/>
          </a:xfrm>
          <a:prstGeom prst="wedgeRoundRectCallout">
            <a:avLst>
              <a:gd name="adj1" fmla="val -79441"/>
              <a:gd name="adj2" fmla="val -57828"/>
              <a:gd name="adj3" fmla="val 16667"/>
            </a:avLst>
          </a:prstGeom>
          <a:solidFill>
            <a:srgbClr val="92D050">
              <a:alpha val="2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TextovéPole 15"/>
          <p:cNvSpPr txBox="1"/>
          <p:nvPr/>
        </p:nvSpPr>
        <p:spPr>
          <a:xfrm>
            <a:off x="4499992" y="4473938"/>
            <a:ext cx="4392488" cy="707886"/>
          </a:xfrm>
          <a:prstGeom prst="rect">
            <a:avLst/>
          </a:prstGeom>
          <a:noFill/>
        </p:spPr>
        <p:txBody>
          <a:bodyPr wrap="square" rtlCol="0">
            <a:spAutoFit/>
          </a:bodyPr>
          <a:lstStyle/>
          <a:p>
            <a:r>
              <a:rPr lang="cs-CZ" sz="4000" b="1" dirty="0" smtClean="0">
                <a:solidFill>
                  <a:srgbClr val="002060"/>
                </a:solidFill>
              </a:rPr>
              <a:t>VYPUKLODUTÁ</a:t>
            </a:r>
            <a:endParaRPr lang="cs-CZ" sz="4000" b="1" dirty="0">
              <a:solidFill>
                <a:srgbClr val="002060"/>
              </a:solidFill>
            </a:endParaRPr>
          </a:p>
        </p:txBody>
      </p:sp>
      <p:cxnSp>
        <p:nvCxnSpPr>
          <p:cNvPr id="17" name="Přímá spojnice se šipkou 16"/>
          <p:cNvCxnSpPr/>
          <p:nvPr/>
        </p:nvCxnSpPr>
        <p:spPr>
          <a:xfrm>
            <a:off x="755575" y="3284984"/>
            <a:ext cx="936105" cy="147317"/>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22" name="Přímá spojnice se šipkou 21"/>
          <p:cNvCxnSpPr/>
          <p:nvPr/>
        </p:nvCxnSpPr>
        <p:spPr>
          <a:xfrm flipH="1">
            <a:off x="3419874" y="3177384"/>
            <a:ext cx="1080118" cy="215199"/>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4" name="Přímá spojnice 13"/>
          <p:cNvCxnSpPr/>
          <p:nvPr/>
        </p:nvCxnSpPr>
        <p:spPr>
          <a:xfrm>
            <a:off x="1403648" y="6084777"/>
            <a:ext cx="1308503"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a:stCxn id="5" idx="0"/>
          </p:cNvCxnSpPr>
          <p:nvPr/>
        </p:nvCxnSpPr>
        <p:spPr>
          <a:xfrm>
            <a:off x="1512210" y="2444623"/>
            <a:ext cx="1290888" cy="23052"/>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690282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barn(inVertical)">
                                      <p:cBhvr>
                                        <p:cTn id="10" dur="500"/>
                                        <p:tgtEl>
                                          <p:spTgt spid="16"/>
                                        </p:tgtEl>
                                      </p:cBhvr>
                                    </p:animEffect>
                                  </p:childTnLst>
                                </p:cTn>
                              </p:par>
                              <p:par>
                                <p:cTn id="11" presetID="2" presetClass="entr" presetSubtype="9"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0-#ppt_w/2"/>
                                          </p:val>
                                        </p:tav>
                                        <p:tav tm="100000">
                                          <p:val>
                                            <p:strVal val="#ppt_x"/>
                                          </p:val>
                                        </p:tav>
                                      </p:tavLst>
                                    </p:anim>
                                    <p:anim calcmode="lin" valueType="num">
                                      <p:cBhvr additive="base">
                                        <p:cTn id="14" dur="500" fill="hold"/>
                                        <p:tgtEl>
                                          <p:spTgt spid="17"/>
                                        </p:tgtEl>
                                        <p:attrNameLst>
                                          <p:attrName>ppt_y</p:attrName>
                                        </p:attrNameLst>
                                      </p:cBhvr>
                                      <p:tavLst>
                                        <p:tav tm="0">
                                          <p:val>
                                            <p:strVal val="0-#ppt_h/2"/>
                                          </p:val>
                                        </p:tav>
                                        <p:tav tm="100000">
                                          <p:val>
                                            <p:strVal val="#ppt_y"/>
                                          </p:val>
                                        </p:tav>
                                      </p:tavLst>
                                    </p:anim>
                                  </p:childTnLst>
                                </p:cTn>
                              </p:par>
                            </p:childTnLst>
                          </p:cTn>
                        </p:par>
                        <p:par>
                          <p:cTn id="15" fill="hold">
                            <p:stCondLst>
                              <p:cond delay="500"/>
                            </p:stCondLst>
                            <p:childTnLst>
                              <p:par>
                                <p:cTn id="16" presetID="26" presetClass="emph" presetSubtype="0" fill="hold" nodeType="afterEffect">
                                  <p:stCondLst>
                                    <p:cond delay="0"/>
                                  </p:stCondLst>
                                  <p:childTnLst>
                                    <p:animEffect transition="out" filter="fade">
                                      <p:cBhvr>
                                        <p:cTn id="17" dur="500" tmFilter="0, 0; .2, .5; .8, .5; 1, 0"/>
                                        <p:tgtEl>
                                          <p:spTgt spid="17"/>
                                        </p:tgtEl>
                                      </p:cBhvr>
                                    </p:animEffect>
                                    <p:animScale>
                                      <p:cBhvr>
                                        <p:cTn id="18" dur="250" autoRev="1" fill="hold"/>
                                        <p:tgtEl>
                                          <p:spTgt spid="17"/>
                                        </p:tgtEl>
                                      </p:cBhvr>
                                      <p:by x="105000" y="105000"/>
                                    </p:animScale>
                                  </p:childTnLst>
                                </p:cTn>
                              </p:par>
                              <p:par>
                                <p:cTn id="19" presetID="2" presetClass="entr" presetSubtype="2" fill="hold" nodeType="withEffect">
                                  <p:stCondLst>
                                    <p:cond delay="0"/>
                                  </p:stCondLst>
                                  <p:childTnLst>
                                    <p:set>
                                      <p:cBhvr>
                                        <p:cTn id="20" dur="1" fill="hold">
                                          <p:stCondLst>
                                            <p:cond delay="0"/>
                                          </p:stCondLst>
                                        </p:cTn>
                                        <p:tgtEl>
                                          <p:spTgt spid="22"/>
                                        </p:tgtEl>
                                        <p:attrNameLst>
                                          <p:attrName>style.visibility</p:attrName>
                                        </p:attrNameLst>
                                      </p:cBhvr>
                                      <p:to>
                                        <p:strVal val="visible"/>
                                      </p:to>
                                    </p:set>
                                    <p:anim calcmode="lin" valueType="num">
                                      <p:cBhvr additive="base">
                                        <p:cTn id="21" dur="500" fill="hold"/>
                                        <p:tgtEl>
                                          <p:spTgt spid="22"/>
                                        </p:tgtEl>
                                        <p:attrNameLst>
                                          <p:attrName>ppt_x</p:attrName>
                                        </p:attrNameLst>
                                      </p:cBhvr>
                                      <p:tavLst>
                                        <p:tav tm="0">
                                          <p:val>
                                            <p:strVal val="1+#ppt_w/2"/>
                                          </p:val>
                                        </p:tav>
                                        <p:tav tm="100000">
                                          <p:val>
                                            <p:strVal val="#ppt_x"/>
                                          </p:val>
                                        </p:tav>
                                      </p:tavLst>
                                    </p:anim>
                                    <p:anim calcmode="lin" valueType="num">
                                      <p:cBhvr additive="base">
                                        <p:cTn id="22"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92D050">
              <a:alpha val="49000"/>
            </a:srgbClr>
          </a:solidFill>
          <a:ln>
            <a:solidFill>
              <a:srgbClr val="92D050"/>
            </a:solidFill>
          </a:ln>
        </p:spPr>
        <p:txBody>
          <a:bodyPr/>
          <a:lstStyle/>
          <a:p>
            <a:r>
              <a:rPr lang="cs-CZ" b="1" dirty="0">
                <a:solidFill>
                  <a:schemeClr val="accent5">
                    <a:lumMod val="50000"/>
                  </a:schemeClr>
                </a:solidFill>
              </a:rPr>
              <a:t>DRUHY ROZPTYLEK</a:t>
            </a:r>
            <a:endParaRPr lang="cs-CZ" b="1" dirty="0">
              <a:solidFill>
                <a:srgbClr val="C00000"/>
              </a:solidFill>
            </a:endParaRPr>
          </a:p>
        </p:txBody>
      </p:sp>
      <p:sp>
        <p:nvSpPr>
          <p:cNvPr id="3" name="Zástupný symbol pro obsah 2"/>
          <p:cNvSpPr>
            <a:spLocks noGrp="1"/>
          </p:cNvSpPr>
          <p:nvPr>
            <p:ph idx="1"/>
          </p:nvPr>
        </p:nvSpPr>
        <p:spPr>
          <a:xfrm>
            <a:off x="323528" y="1628800"/>
            <a:ext cx="8579296" cy="4525963"/>
          </a:xfrm>
        </p:spPr>
        <p:txBody>
          <a:bodyPr/>
          <a:lstStyle/>
          <a:p>
            <a:r>
              <a:rPr lang="cs-CZ" b="1" u="sng" dirty="0" smtClean="0">
                <a:solidFill>
                  <a:schemeClr val="tx1"/>
                </a:solidFill>
              </a:rPr>
              <a:t>ROZPTYLKY</a:t>
            </a:r>
            <a:r>
              <a:rPr lang="cs-CZ" dirty="0" smtClean="0">
                <a:solidFill>
                  <a:schemeClr val="tx1"/>
                </a:solidFill>
              </a:rPr>
              <a:t>  JSOU </a:t>
            </a:r>
            <a:r>
              <a:rPr lang="cs-CZ" dirty="0">
                <a:solidFill>
                  <a:schemeClr val="tx1"/>
                </a:solidFill>
              </a:rPr>
              <a:t>VŽDY </a:t>
            </a:r>
            <a:r>
              <a:rPr lang="cs-CZ" b="1" u="sng" dirty="0">
                <a:solidFill>
                  <a:srgbClr val="C00000"/>
                </a:solidFill>
              </a:rPr>
              <a:t>UPROSTŘED</a:t>
            </a:r>
            <a:r>
              <a:rPr lang="cs-CZ" dirty="0">
                <a:solidFill>
                  <a:schemeClr val="tx1"/>
                </a:solidFill>
              </a:rPr>
              <a:t> </a:t>
            </a:r>
            <a:r>
              <a:rPr lang="cs-CZ" dirty="0" smtClean="0">
                <a:solidFill>
                  <a:schemeClr val="tx1"/>
                </a:solidFill>
              </a:rPr>
              <a:t>UŽŠÍ </a:t>
            </a:r>
            <a:r>
              <a:rPr lang="cs-CZ" dirty="0">
                <a:solidFill>
                  <a:schemeClr val="tx1"/>
                </a:solidFill>
              </a:rPr>
              <a:t>NEŽ U </a:t>
            </a:r>
            <a:r>
              <a:rPr lang="cs-CZ" b="1" u="sng" dirty="0">
                <a:solidFill>
                  <a:srgbClr val="0070C0"/>
                </a:solidFill>
              </a:rPr>
              <a:t>OKRAJŮ</a:t>
            </a:r>
          </a:p>
          <a:p>
            <a:endParaRPr lang="cs-CZ" dirty="0">
              <a:solidFill>
                <a:schemeClr val="tx1"/>
              </a:solidFill>
            </a:endParaRPr>
          </a:p>
        </p:txBody>
      </p:sp>
      <p:sp>
        <p:nvSpPr>
          <p:cNvPr id="4" name="Oblouk 3"/>
          <p:cNvSpPr/>
          <p:nvPr/>
        </p:nvSpPr>
        <p:spPr>
          <a:xfrm>
            <a:off x="-2556792" y="2348880"/>
            <a:ext cx="3744416" cy="3933056"/>
          </a:xfrm>
          <a:prstGeom prst="arc">
            <a:avLst>
              <a:gd name="adj1" fmla="val 18087617"/>
              <a:gd name="adj2" fmla="val 3513799"/>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5" name="Oblouk 4"/>
          <p:cNvSpPr/>
          <p:nvPr/>
        </p:nvSpPr>
        <p:spPr>
          <a:xfrm rot="10800000">
            <a:off x="1547664" y="2276872"/>
            <a:ext cx="3747426" cy="3933056"/>
          </a:xfrm>
          <a:prstGeom prst="arc">
            <a:avLst>
              <a:gd name="adj1" fmla="val 17773241"/>
              <a:gd name="adj2" fmla="val 3220319"/>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6" name="Přímá spojnice 5"/>
          <p:cNvCxnSpPr/>
          <p:nvPr/>
        </p:nvCxnSpPr>
        <p:spPr>
          <a:xfrm>
            <a:off x="251520" y="2636912"/>
            <a:ext cx="2025087" cy="49669"/>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375686" y="5949280"/>
            <a:ext cx="2185305" cy="41064"/>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8" name="Přímá spojnice se šipkou 7"/>
          <p:cNvCxnSpPr/>
          <p:nvPr/>
        </p:nvCxnSpPr>
        <p:spPr>
          <a:xfrm>
            <a:off x="1187624" y="4380814"/>
            <a:ext cx="432047" cy="0"/>
          </a:xfrm>
          <a:prstGeom prst="straightConnector1">
            <a:avLst/>
          </a:prstGeom>
          <a:ln w="38100">
            <a:solidFill>
              <a:srgbClr val="C00000"/>
            </a:solidFill>
            <a:headEnd type="stealth" w="lg" len="lg"/>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flipH="1">
            <a:off x="683568" y="2924944"/>
            <a:ext cx="1368152" cy="0"/>
          </a:xfrm>
          <a:prstGeom prst="straightConnector1">
            <a:avLst/>
          </a:prstGeom>
          <a:ln w="38100">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15" name="Oblouk 14"/>
          <p:cNvSpPr/>
          <p:nvPr/>
        </p:nvSpPr>
        <p:spPr>
          <a:xfrm rot="10800000">
            <a:off x="3843134" y="2213780"/>
            <a:ext cx="3747426" cy="3933056"/>
          </a:xfrm>
          <a:prstGeom prst="arc">
            <a:avLst>
              <a:gd name="adj1" fmla="val 17773241"/>
              <a:gd name="adj2" fmla="val 3220319"/>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16" name="Přímá spojnice 15"/>
          <p:cNvCxnSpPr/>
          <p:nvPr/>
        </p:nvCxnSpPr>
        <p:spPr>
          <a:xfrm flipH="1">
            <a:off x="3420713" y="2588836"/>
            <a:ext cx="663" cy="3309128"/>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a:off x="3420713" y="2564001"/>
            <a:ext cx="1151287" cy="49669"/>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9" name="Přímá spojnice 18"/>
          <p:cNvCxnSpPr>
            <a:endCxn id="15" idx="0"/>
          </p:cNvCxnSpPr>
          <p:nvPr/>
        </p:nvCxnSpPr>
        <p:spPr>
          <a:xfrm>
            <a:off x="3421376" y="5910067"/>
            <a:ext cx="1435085" cy="17185"/>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21" name="Přímá spojnice se šipkou 20"/>
          <p:cNvCxnSpPr/>
          <p:nvPr/>
        </p:nvCxnSpPr>
        <p:spPr>
          <a:xfrm>
            <a:off x="3411086" y="4243400"/>
            <a:ext cx="432047" cy="0"/>
          </a:xfrm>
          <a:prstGeom prst="straightConnector1">
            <a:avLst/>
          </a:prstGeom>
          <a:ln w="38100">
            <a:solidFill>
              <a:srgbClr val="C00000"/>
            </a:solidFill>
            <a:headEnd type="stealth" w="lg" len="lg"/>
            <a:tailEnd type="arrow"/>
          </a:ln>
        </p:spPr>
        <p:style>
          <a:lnRef idx="1">
            <a:schemeClr val="accent1"/>
          </a:lnRef>
          <a:fillRef idx="0">
            <a:schemeClr val="accent1"/>
          </a:fillRef>
          <a:effectRef idx="0">
            <a:schemeClr val="accent1"/>
          </a:effectRef>
          <a:fontRef idx="minor">
            <a:schemeClr val="tx1"/>
          </a:fontRef>
        </p:style>
      </p:cxnSp>
      <p:cxnSp>
        <p:nvCxnSpPr>
          <p:cNvPr id="22" name="Přímá spojnice se šipkou 21"/>
          <p:cNvCxnSpPr/>
          <p:nvPr/>
        </p:nvCxnSpPr>
        <p:spPr>
          <a:xfrm flipH="1">
            <a:off x="3454842" y="2907396"/>
            <a:ext cx="829126" cy="0"/>
          </a:xfrm>
          <a:prstGeom prst="straightConnector1">
            <a:avLst/>
          </a:prstGeom>
          <a:ln w="38100">
            <a:headEnd type="stealth" w="lg" len="lg"/>
            <a:tailEnd type="stealth" w="lg" len="lg"/>
          </a:ln>
        </p:spPr>
        <p:style>
          <a:lnRef idx="1">
            <a:schemeClr val="accent1"/>
          </a:lnRef>
          <a:fillRef idx="0">
            <a:schemeClr val="accent1"/>
          </a:fillRef>
          <a:effectRef idx="0">
            <a:schemeClr val="accent1"/>
          </a:effectRef>
          <a:fontRef idx="minor">
            <a:schemeClr val="tx1"/>
          </a:fontRef>
        </p:style>
      </p:cxnSp>
      <p:sp>
        <p:nvSpPr>
          <p:cNvPr id="24" name="Oblouk 23"/>
          <p:cNvSpPr/>
          <p:nvPr/>
        </p:nvSpPr>
        <p:spPr>
          <a:xfrm>
            <a:off x="3203848" y="2414286"/>
            <a:ext cx="3744416" cy="3933056"/>
          </a:xfrm>
          <a:prstGeom prst="arc">
            <a:avLst>
              <a:gd name="adj1" fmla="val 17568809"/>
              <a:gd name="adj2" fmla="val 4263711"/>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5" name="Oblouk 24"/>
          <p:cNvSpPr/>
          <p:nvPr/>
        </p:nvSpPr>
        <p:spPr>
          <a:xfrm>
            <a:off x="3656143" y="1115469"/>
            <a:ext cx="3744328" cy="6255861"/>
          </a:xfrm>
          <a:prstGeom prst="arc">
            <a:avLst>
              <a:gd name="adj1" fmla="val 18797522"/>
              <a:gd name="adj2" fmla="val 3220319"/>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26" name="Přímá spojnice 25"/>
          <p:cNvCxnSpPr>
            <a:endCxn id="25" idx="0"/>
          </p:cNvCxnSpPr>
          <p:nvPr/>
        </p:nvCxnSpPr>
        <p:spPr>
          <a:xfrm flipV="1">
            <a:off x="5796977" y="2566047"/>
            <a:ext cx="1311547" cy="22789"/>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28" name="Přímá spojnice 27"/>
          <p:cNvCxnSpPr>
            <a:endCxn id="25" idx="2"/>
          </p:cNvCxnSpPr>
          <p:nvPr/>
        </p:nvCxnSpPr>
        <p:spPr>
          <a:xfrm flipV="1">
            <a:off x="5776725" y="6217992"/>
            <a:ext cx="1203552" cy="14726"/>
          </a:xfrm>
          <a:prstGeom prst="line">
            <a:avLst/>
          </a:prstGeom>
          <a:ln w="412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31" name="Přímá spojnice se šipkou 30"/>
          <p:cNvCxnSpPr/>
          <p:nvPr/>
        </p:nvCxnSpPr>
        <p:spPr>
          <a:xfrm>
            <a:off x="6948264" y="4315408"/>
            <a:ext cx="432047" cy="0"/>
          </a:xfrm>
          <a:prstGeom prst="straightConnector1">
            <a:avLst/>
          </a:prstGeom>
          <a:ln w="38100">
            <a:solidFill>
              <a:srgbClr val="C00000"/>
            </a:solidFill>
            <a:headEnd type="stealth" w="lg" len="lg"/>
            <a:tailEnd type="arrow"/>
          </a:ln>
        </p:spPr>
        <p:style>
          <a:lnRef idx="1">
            <a:schemeClr val="accent1"/>
          </a:lnRef>
          <a:fillRef idx="0">
            <a:schemeClr val="accent1"/>
          </a:fillRef>
          <a:effectRef idx="0">
            <a:schemeClr val="accent1"/>
          </a:effectRef>
          <a:fontRef idx="minor">
            <a:schemeClr val="tx1"/>
          </a:fontRef>
        </p:style>
      </p:cxnSp>
      <p:cxnSp>
        <p:nvCxnSpPr>
          <p:cNvPr id="32" name="Přímá spojnice se šipkou 31"/>
          <p:cNvCxnSpPr/>
          <p:nvPr/>
        </p:nvCxnSpPr>
        <p:spPr>
          <a:xfrm flipH="1" flipV="1">
            <a:off x="6305649" y="2924944"/>
            <a:ext cx="884888" cy="21028"/>
          </a:xfrm>
          <a:prstGeom prst="straightConnector1">
            <a:avLst/>
          </a:prstGeom>
          <a:ln w="38100">
            <a:headEnd type="stealth" w="lg" len="lg"/>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984174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6" presetClass="emph" presetSubtype="0" fill="hold" nodeType="afterEffect">
                                  <p:stCondLst>
                                    <p:cond delay="0"/>
                                  </p:stCondLst>
                                  <p:childTnLst>
                                    <p:animEffect transition="out" filter="fade">
                                      <p:cBhvr>
                                        <p:cTn id="11" dur="500" tmFilter="0, 0; .2, .5; .8, .5; 1, 0"/>
                                        <p:tgtEl>
                                          <p:spTgt spid="8"/>
                                        </p:tgtEl>
                                      </p:cBhvr>
                                    </p:animEffect>
                                    <p:animScale>
                                      <p:cBhvr>
                                        <p:cTn id="12" dur="250" autoRev="1" fill="hold"/>
                                        <p:tgtEl>
                                          <p:spTgt spid="8"/>
                                        </p:tgtEl>
                                      </p:cBhvr>
                                      <p:by x="105000" y="105000"/>
                                    </p:animScale>
                                  </p:childTnLst>
                                </p:cTn>
                              </p:par>
                              <p:par>
                                <p:cTn id="13" presetID="2" presetClass="entr" presetSubtype="9"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0-#ppt_w/2"/>
                                          </p:val>
                                        </p:tav>
                                        <p:tav tm="100000">
                                          <p:val>
                                            <p:strVal val="#ppt_x"/>
                                          </p:val>
                                        </p:tav>
                                      </p:tavLst>
                                    </p:anim>
                                    <p:anim calcmode="lin" valueType="num">
                                      <p:cBhvr additive="base">
                                        <p:cTn id="16" dur="500" fill="hold"/>
                                        <p:tgtEl>
                                          <p:spTgt spid="11"/>
                                        </p:tgtEl>
                                        <p:attrNameLst>
                                          <p:attrName>ppt_y</p:attrName>
                                        </p:attrNameLst>
                                      </p:cBhvr>
                                      <p:tavLst>
                                        <p:tav tm="0">
                                          <p:val>
                                            <p:strVal val="0-#ppt_h/2"/>
                                          </p:val>
                                        </p:tav>
                                        <p:tav tm="100000">
                                          <p:val>
                                            <p:strVal val="#ppt_y"/>
                                          </p:val>
                                        </p:tav>
                                      </p:tavLst>
                                    </p:anim>
                                  </p:childTnLst>
                                </p:cTn>
                              </p:par>
                            </p:childTnLst>
                          </p:cTn>
                        </p:par>
                        <p:par>
                          <p:cTn id="17" fill="hold">
                            <p:stCondLst>
                              <p:cond delay="1000"/>
                            </p:stCondLst>
                            <p:childTnLst>
                              <p:par>
                                <p:cTn id="18" presetID="26" presetClass="emph" presetSubtype="0" fill="hold" nodeType="afterEffect">
                                  <p:stCondLst>
                                    <p:cond delay="0"/>
                                  </p:stCondLst>
                                  <p:childTnLst>
                                    <p:animEffect transition="out" filter="fade">
                                      <p:cBhvr>
                                        <p:cTn id="19" dur="500" tmFilter="0, 0; .2, .5; .8, .5; 1, 0"/>
                                        <p:tgtEl>
                                          <p:spTgt spid="11"/>
                                        </p:tgtEl>
                                      </p:cBhvr>
                                    </p:animEffect>
                                    <p:animScale>
                                      <p:cBhvr>
                                        <p:cTn id="20" dur="250" autoRev="1" fill="hold"/>
                                        <p:tgtEl>
                                          <p:spTgt spid="11"/>
                                        </p:tgtEl>
                                      </p:cBhvr>
                                      <p:by x="105000" y="105000"/>
                                    </p:animScale>
                                  </p:childTnLst>
                                </p:cTn>
                              </p:par>
                              <p:par>
                                <p:cTn id="21" presetID="2" presetClass="entr" presetSubtype="9" fill="hold"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additive="base">
                                        <p:cTn id="23" dur="500" fill="hold"/>
                                        <p:tgtEl>
                                          <p:spTgt spid="21"/>
                                        </p:tgtEl>
                                        <p:attrNameLst>
                                          <p:attrName>ppt_x</p:attrName>
                                        </p:attrNameLst>
                                      </p:cBhvr>
                                      <p:tavLst>
                                        <p:tav tm="0">
                                          <p:val>
                                            <p:strVal val="0-#ppt_w/2"/>
                                          </p:val>
                                        </p:tav>
                                        <p:tav tm="100000">
                                          <p:val>
                                            <p:strVal val="#ppt_x"/>
                                          </p:val>
                                        </p:tav>
                                      </p:tavLst>
                                    </p:anim>
                                    <p:anim calcmode="lin" valueType="num">
                                      <p:cBhvr additive="base">
                                        <p:cTn id="24" dur="500" fill="hold"/>
                                        <p:tgtEl>
                                          <p:spTgt spid="21"/>
                                        </p:tgtEl>
                                        <p:attrNameLst>
                                          <p:attrName>ppt_y</p:attrName>
                                        </p:attrNameLst>
                                      </p:cBhvr>
                                      <p:tavLst>
                                        <p:tav tm="0">
                                          <p:val>
                                            <p:strVal val="0-#ppt_h/2"/>
                                          </p:val>
                                        </p:tav>
                                        <p:tav tm="100000">
                                          <p:val>
                                            <p:strVal val="#ppt_y"/>
                                          </p:val>
                                        </p:tav>
                                      </p:tavLst>
                                    </p:anim>
                                  </p:childTnLst>
                                </p:cTn>
                              </p:par>
                            </p:childTnLst>
                          </p:cTn>
                        </p:par>
                        <p:par>
                          <p:cTn id="25" fill="hold">
                            <p:stCondLst>
                              <p:cond delay="1500"/>
                            </p:stCondLst>
                            <p:childTnLst>
                              <p:par>
                                <p:cTn id="26" presetID="26" presetClass="emph" presetSubtype="0" fill="hold" nodeType="afterEffect">
                                  <p:stCondLst>
                                    <p:cond delay="0"/>
                                  </p:stCondLst>
                                  <p:childTnLst>
                                    <p:animEffect transition="out" filter="fade">
                                      <p:cBhvr>
                                        <p:cTn id="27" dur="500" tmFilter="0, 0; .2, .5; .8, .5; 1, 0"/>
                                        <p:tgtEl>
                                          <p:spTgt spid="21"/>
                                        </p:tgtEl>
                                      </p:cBhvr>
                                    </p:animEffect>
                                    <p:animScale>
                                      <p:cBhvr>
                                        <p:cTn id="28" dur="250" autoRev="1" fill="hold"/>
                                        <p:tgtEl>
                                          <p:spTgt spid="21"/>
                                        </p:tgtEl>
                                      </p:cBhvr>
                                      <p:by x="105000" y="105000"/>
                                    </p:animScale>
                                  </p:childTnLst>
                                </p:cTn>
                              </p:par>
                              <p:par>
                                <p:cTn id="29" presetID="2" presetClass="entr" presetSubtype="9" fill="hold"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0-#ppt_w/2"/>
                                          </p:val>
                                        </p:tav>
                                        <p:tav tm="100000">
                                          <p:val>
                                            <p:strVal val="#ppt_x"/>
                                          </p:val>
                                        </p:tav>
                                      </p:tavLst>
                                    </p:anim>
                                    <p:anim calcmode="lin" valueType="num">
                                      <p:cBhvr additive="base">
                                        <p:cTn id="32" dur="500" fill="hold"/>
                                        <p:tgtEl>
                                          <p:spTgt spid="22"/>
                                        </p:tgtEl>
                                        <p:attrNameLst>
                                          <p:attrName>ppt_y</p:attrName>
                                        </p:attrNameLst>
                                      </p:cBhvr>
                                      <p:tavLst>
                                        <p:tav tm="0">
                                          <p:val>
                                            <p:strVal val="0-#ppt_h/2"/>
                                          </p:val>
                                        </p:tav>
                                        <p:tav tm="100000">
                                          <p:val>
                                            <p:strVal val="#ppt_y"/>
                                          </p:val>
                                        </p:tav>
                                      </p:tavLst>
                                    </p:anim>
                                  </p:childTnLst>
                                </p:cTn>
                              </p:par>
                            </p:childTnLst>
                          </p:cTn>
                        </p:par>
                        <p:par>
                          <p:cTn id="33" fill="hold">
                            <p:stCondLst>
                              <p:cond delay="2000"/>
                            </p:stCondLst>
                            <p:childTnLst>
                              <p:par>
                                <p:cTn id="34" presetID="26" presetClass="emph" presetSubtype="0" fill="hold" nodeType="afterEffect">
                                  <p:stCondLst>
                                    <p:cond delay="0"/>
                                  </p:stCondLst>
                                  <p:childTnLst>
                                    <p:animEffect transition="out" filter="fade">
                                      <p:cBhvr>
                                        <p:cTn id="35" dur="500" tmFilter="0, 0; .2, .5; .8, .5; 1, 0"/>
                                        <p:tgtEl>
                                          <p:spTgt spid="22"/>
                                        </p:tgtEl>
                                      </p:cBhvr>
                                    </p:animEffect>
                                    <p:animScale>
                                      <p:cBhvr>
                                        <p:cTn id="36" dur="250" autoRev="1" fill="hold"/>
                                        <p:tgtEl>
                                          <p:spTgt spid="22"/>
                                        </p:tgtEl>
                                      </p:cBhvr>
                                      <p:by x="105000" y="105000"/>
                                    </p:animScale>
                                  </p:childTnLst>
                                </p:cTn>
                              </p:par>
                              <p:par>
                                <p:cTn id="37" presetID="2" presetClass="entr" presetSubtype="9" fill="hold" nodeType="withEffect">
                                  <p:stCondLst>
                                    <p:cond delay="0"/>
                                  </p:stCondLst>
                                  <p:childTnLst>
                                    <p:set>
                                      <p:cBhvr>
                                        <p:cTn id="38" dur="1" fill="hold">
                                          <p:stCondLst>
                                            <p:cond delay="0"/>
                                          </p:stCondLst>
                                        </p:cTn>
                                        <p:tgtEl>
                                          <p:spTgt spid="31"/>
                                        </p:tgtEl>
                                        <p:attrNameLst>
                                          <p:attrName>style.visibility</p:attrName>
                                        </p:attrNameLst>
                                      </p:cBhvr>
                                      <p:to>
                                        <p:strVal val="visible"/>
                                      </p:to>
                                    </p:set>
                                    <p:anim calcmode="lin" valueType="num">
                                      <p:cBhvr additive="base">
                                        <p:cTn id="39" dur="500" fill="hold"/>
                                        <p:tgtEl>
                                          <p:spTgt spid="31"/>
                                        </p:tgtEl>
                                        <p:attrNameLst>
                                          <p:attrName>ppt_x</p:attrName>
                                        </p:attrNameLst>
                                      </p:cBhvr>
                                      <p:tavLst>
                                        <p:tav tm="0">
                                          <p:val>
                                            <p:strVal val="0-#ppt_w/2"/>
                                          </p:val>
                                        </p:tav>
                                        <p:tav tm="100000">
                                          <p:val>
                                            <p:strVal val="#ppt_x"/>
                                          </p:val>
                                        </p:tav>
                                      </p:tavLst>
                                    </p:anim>
                                    <p:anim calcmode="lin" valueType="num">
                                      <p:cBhvr additive="base">
                                        <p:cTn id="40" dur="500" fill="hold"/>
                                        <p:tgtEl>
                                          <p:spTgt spid="31"/>
                                        </p:tgtEl>
                                        <p:attrNameLst>
                                          <p:attrName>ppt_y</p:attrName>
                                        </p:attrNameLst>
                                      </p:cBhvr>
                                      <p:tavLst>
                                        <p:tav tm="0">
                                          <p:val>
                                            <p:strVal val="0-#ppt_h/2"/>
                                          </p:val>
                                        </p:tav>
                                        <p:tav tm="100000">
                                          <p:val>
                                            <p:strVal val="#ppt_y"/>
                                          </p:val>
                                        </p:tav>
                                      </p:tavLst>
                                    </p:anim>
                                  </p:childTnLst>
                                </p:cTn>
                              </p:par>
                            </p:childTnLst>
                          </p:cTn>
                        </p:par>
                        <p:par>
                          <p:cTn id="41" fill="hold">
                            <p:stCondLst>
                              <p:cond delay="2500"/>
                            </p:stCondLst>
                            <p:childTnLst>
                              <p:par>
                                <p:cTn id="42" presetID="26" presetClass="emph" presetSubtype="0" fill="hold" nodeType="afterEffect">
                                  <p:stCondLst>
                                    <p:cond delay="0"/>
                                  </p:stCondLst>
                                  <p:childTnLst>
                                    <p:animEffect transition="out" filter="fade">
                                      <p:cBhvr>
                                        <p:cTn id="43" dur="500" tmFilter="0, 0; .2, .5; .8, .5; 1, 0"/>
                                        <p:tgtEl>
                                          <p:spTgt spid="31"/>
                                        </p:tgtEl>
                                      </p:cBhvr>
                                    </p:animEffect>
                                    <p:animScale>
                                      <p:cBhvr>
                                        <p:cTn id="44" dur="250" autoRev="1" fill="hold"/>
                                        <p:tgtEl>
                                          <p:spTgt spid="31"/>
                                        </p:tgtEl>
                                      </p:cBhvr>
                                      <p:by x="105000" y="105000"/>
                                    </p:animScale>
                                  </p:childTnLst>
                                </p:cTn>
                              </p:par>
                              <p:par>
                                <p:cTn id="45" presetID="2" presetClass="entr" presetSubtype="9" fill="hold" nodeType="withEffect">
                                  <p:stCondLst>
                                    <p:cond delay="0"/>
                                  </p:stCondLst>
                                  <p:childTnLst>
                                    <p:set>
                                      <p:cBhvr>
                                        <p:cTn id="46" dur="1" fill="hold">
                                          <p:stCondLst>
                                            <p:cond delay="0"/>
                                          </p:stCondLst>
                                        </p:cTn>
                                        <p:tgtEl>
                                          <p:spTgt spid="32"/>
                                        </p:tgtEl>
                                        <p:attrNameLst>
                                          <p:attrName>style.visibility</p:attrName>
                                        </p:attrNameLst>
                                      </p:cBhvr>
                                      <p:to>
                                        <p:strVal val="visible"/>
                                      </p:to>
                                    </p:set>
                                    <p:anim calcmode="lin" valueType="num">
                                      <p:cBhvr additive="base">
                                        <p:cTn id="47" dur="500" fill="hold"/>
                                        <p:tgtEl>
                                          <p:spTgt spid="32"/>
                                        </p:tgtEl>
                                        <p:attrNameLst>
                                          <p:attrName>ppt_x</p:attrName>
                                        </p:attrNameLst>
                                      </p:cBhvr>
                                      <p:tavLst>
                                        <p:tav tm="0">
                                          <p:val>
                                            <p:strVal val="0-#ppt_w/2"/>
                                          </p:val>
                                        </p:tav>
                                        <p:tav tm="100000">
                                          <p:val>
                                            <p:strVal val="#ppt_x"/>
                                          </p:val>
                                        </p:tav>
                                      </p:tavLst>
                                    </p:anim>
                                    <p:anim calcmode="lin" valueType="num">
                                      <p:cBhvr additive="base">
                                        <p:cTn id="48" dur="500" fill="hold"/>
                                        <p:tgtEl>
                                          <p:spTgt spid="32"/>
                                        </p:tgtEl>
                                        <p:attrNameLst>
                                          <p:attrName>ppt_y</p:attrName>
                                        </p:attrNameLst>
                                      </p:cBhvr>
                                      <p:tavLst>
                                        <p:tav tm="0">
                                          <p:val>
                                            <p:strVal val="0-#ppt_h/2"/>
                                          </p:val>
                                        </p:tav>
                                        <p:tav tm="100000">
                                          <p:val>
                                            <p:strVal val="#ppt_y"/>
                                          </p:val>
                                        </p:tav>
                                      </p:tavLst>
                                    </p:anim>
                                  </p:childTnLst>
                                </p:cTn>
                              </p:par>
                            </p:childTnLst>
                          </p:cTn>
                        </p:par>
                        <p:par>
                          <p:cTn id="49" fill="hold">
                            <p:stCondLst>
                              <p:cond delay="3000"/>
                            </p:stCondLst>
                            <p:childTnLst>
                              <p:par>
                                <p:cTn id="50" presetID="26" presetClass="emph" presetSubtype="0" fill="hold" nodeType="afterEffect">
                                  <p:stCondLst>
                                    <p:cond delay="0"/>
                                  </p:stCondLst>
                                  <p:childTnLst>
                                    <p:animEffect transition="out" filter="fade">
                                      <p:cBhvr>
                                        <p:cTn id="51" dur="500" tmFilter="0, 0; .2, .5; .8, .5; 1, 0"/>
                                        <p:tgtEl>
                                          <p:spTgt spid="32"/>
                                        </p:tgtEl>
                                      </p:cBhvr>
                                    </p:animEffect>
                                    <p:animScale>
                                      <p:cBhvr>
                                        <p:cTn id="52" dur="250" autoRev="1" fill="hold"/>
                                        <p:tgtEl>
                                          <p:spTgt spid="3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92D050">
              <a:alpha val="59000"/>
            </a:srgbClr>
          </a:solidFill>
          <a:ln>
            <a:solidFill>
              <a:srgbClr val="92D050"/>
            </a:solidFill>
          </a:ln>
        </p:spPr>
        <p:txBody>
          <a:bodyPr/>
          <a:lstStyle/>
          <a:p>
            <a:r>
              <a:rPr lang="cs-CZ" b="1" dirty="0" smtClean="0">
                <a:solidFill>
                  <a:schemeClr val="accent5">
                    <a:lumMod val="50000"/>
                  </a:schemeClr>
                </a:solidFill>
              </a:rPr>
              <a:t>ZNAČKA ROZPTYLEK</a:t>
            </a:r>
            <a:endParaRPr lang="cs-CZ" b="1" dirty="0">
              <a:solidFill>
                <a:schemeClr val="accent5">
                  <a:lumMod val="50000"/>
                </a:schemeClr>
              </a:solidFill>
            </a:endParaRPr>
          </a:p>
        </p:txBody>
      </p:sp>
      <p:sp>
        <p:nvSpPr>
          <p:cNvPr id="3" name="Zástupný symbol pro obsah 2"/>
          <p:cNvSpPr>
            <a:spLocks noGrp="1"/>
          </p:cNvSpPr>
          <p:nvPr>
            <p:ph idx="1"/>
          </p:nvPr>
        </p:nvSpPr>
        <p:spPr/>
        <p:txBody>
          <a:bodyPr/>
          <a:lstStyle/>
          <a:p>
            <a:endParaRPr lang="cs-CZ" dirty="0">
              <a:solidFill>
                <a:schemeClr val="tx1"/>
              </a:solidFill>
            </a:endParaRPr>
          </a:p>
        </p:txBody>
      </p:sp>
      <p:cxnSp>
        <p:nvCxnSpPr>
          <p:cNvPr id="4" name="Přímá spojnice 3"/>
          <p:cNvCxnSpPr/>
          <p:nvPr/>
        </p:nvCxnSpPr>
        <p:spPr>
          <a:xfrm>
            <a:off x="4427984" y="2348880"/>
            <a:ext cx="0" cy="3240360"/>
          </a:xfrm>
          <a:prstGeom prst="line">
            <a:avLst/>
          </a:prstGeom>
          <a:ln w="63500">
            <a:solidFill>
              <a:schemeClr val="tx1"/>
            </a:solidFill>
            <a:headEnd type="none" w="lg" len="lg"/>
            <a:tailEnd type="none" w="lg" len="lg"/>
          </a:ln>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a:off x="4148126" y="2060848"/>
            <a:ext cx="288032" cy="288032"/>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Přímá spojnice 9"/>
          <p:cNvCxnSpPr/>
          <p:nvPr/>
        </p:nvCxnSpPr>
        <p:spPr>
          <a:xfrm>
            <a:off x="4444542" y="5588815"/>
            <a:ext cx="288032" cy="288032"/>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Přímá spojnice 10"/>
          <p:cNvCxnSpPr/>
          <p:nvPr/>
        </p:nvCxnSpPr>
        <p:spPr>
          <a:xfrm flipV="1">
            <a:off x="4436158" y="2066532"/>
            <a:ext cx="288032" cy="295991"/>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Přímá spojnice 12"/>
          <p:cNvCxnSpPr/>
          <p:nvPr/>
        </p:nvCxnSpPr>
        <p:spPr>
          <a:xfrm flipV="1">
            <a:off x="4139952" y="5580007"/>
            <a:ext cx="288032" cy="295991"/>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3238688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339552"/>
          </a:xfrm>
          <a:solidFill>
            <a:srgbClr val="92D050">
              <a:alpha val="59000"/>
            </a:srgbClr>
          </a:solidFill>
          <a:ln>
            <a:solidFill>
              <a:srgbClr val="92D050"/>
            </a:solidFill>
          </a:ln>
        </p:spPr>
        <p:txBody>
          <a:bodyPr/>
          <a:lstStyle/>
          <a:p>
            <a:r>
              <a:rPr lang="cs-CZ" sz="3600" b="1" dirty="0" smtClean="0">
                <a:solidFill>
                  <a:schemeClr val="accent5">
                    <a:lumMod val="50000"/>
                  </a:schemeClr>
                </a:solidFill>
              </a:rPr>
              <a:t>DRUHY ROZPTYLEK - SHRNUTÍ</a:t>
            </a:r>
            <a:endParaRPr lang="cs-CZ" sz="3600" b="1" dirty="0">
              <a:solidFill>
                <a:schemeClr val="accent5">
                  <a:lumMod val="50000"/>
                </a:schemeClr>
              </a:solidFill>
            </a:endParaRPr>
          </a:p>
        </p:txBody>
      </p:sp>
      <p:sp>
        <p:nvSpPr>
          <p:cNvPr id="3" name="Zástupný symbol pro obsah 2"/>
          <p:cNvSpPr>
            <a:spLocks noGrp="1"/>
          </p:cNvSpPr>
          <p:nvPr>
            <p:ph idx="1"/>
          </p:nvPr>
        </p:nvSpPr>
        <p:spPr/>
        <p:txBody>
          <a:bodyPr/>
          <a:lstStyle/>
          <a:p>
            <a:endParaRPr lang="cs-CZ" dirty="0">
              <a:solidFill>
                <a:schemeClr val="tx1"/>
              </a:solidFill>
            </a:endParaRPr>
          </a:p>
        </p:txBody>
      </p:sp>
      <p:grpSp>
        <p:nvGrpSpPr>
          <p:cNvPr id="4" name="Skupina 3"/>
          <p:cNvGrpSpPr/>
          <p:nvPr/>
        </p:nvGrpSpPr>
        <p:grpSpPr>
          <a:xfrm>
            <a:off x="539552" y="1628800"/>
            <a:ext cx="7776882" cy="1458562"/>
            <a:chOff x="0" y="28601"/>
            <a:chExt cx="7776882" cy="1458562"/>
          </a:xfrm>
        </p:grpSpPr>
        <p:sp>
          <p:nvSpPr>
            <p:cNvPr id="5" name="Obdélník 4"/>
            <p:cNvSpPr/>
            <p:nvPr/>
          </p:nvSpPr>
          <p:spPr>
            <a:xfrm>
              <a:off x="0" y="28601"/>
              <a:ext cx="7776882" cy="1458562"/>
            </a:xfrm>
            <a:prstGeom prst="rect">
              <a:avLst/>
            </a:prstGeom>
            <a:solidFill>
              <a:schemeClr val="tx2">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6" name="Obdélník 5"/>
            <p:cNvSpPr/>
            <p:nvPr/>
          </p:nvSpPr>
          <p:spPr>
            <a:xfrm>
              <a:off x="0" y="28601"/>
              <a:ext cx="7776882" cy="145856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5100" tIns="165100" rIns="165100" bIns="165100" numCol="1" spcCol="1270" anchor="ctr" anchorCtr="0">
              <a:noAutofit/>
            </a:bodyPr>
            <a:lstStyle/>
            <a:p>
              <a:pPr lvl="0" algn="l" defTabSz="2889250">
                <a:lnSpc>
                  <a:spcPct val="90000"/>
                </a:lnSpc>
                <a:spcBef>
                  <a:spcPct val="0"/>
                </a:spcBef>
                <a:spcAft>
                  <a:spcPct val="35000"/>
                </a:spcAft>
              </a:pPr>
              <a:r>
                <a:rPr lang="cs-CZ" sz="6500" kern="1200" dirty="0" smtClean="0">
                  <a:solidFill>
                    <a:srgbClr val="002060"/>
                  </a:solidFill>
                </a:rPr>
                <a:t>DVOJDUTÁ</a:t>
              </a:r>
              <a:endParaRPr lang="cs-CZ" sz="6500" kern="1200" dirty="0">
                <a:solidFill>
                  <a:srgbClr val="002060"/>
                </a:solidFill>
              </a:endParaRPr>
            </a:p>
          </p:txBody>
        </p:sp>
      </p:grpSp>
      <p:grpSp>
        <p:nvGrpSpPr>
          <p:cNvPr id="7" name="Skupina 6"/>
          <p:cNvGrpSpPr/>
          <p:nvPr/>
        </p:nvGrpSpPr>
        <p:grpSpPr>
          <a:xfrm>
            <a:off x="539552" y="3184558"/>
            <a:ext cx="7776882" cy="1458562"/>
            <a:chOff x="0" y="28601"/>
            <a:chExt cx="7776882" cy="1458562"/>
          </a:xfrm>
        </p:grpSpPr>
        <p:sp>
          <p:nvSpPr>
            <p:cNvPr id="8" name="Obdélník 7"/>
            <p:cNvSpPr/>
            <p:nvPr/>
          </p:nvSpPr>
          <p:spPr>
            <a:xfrm>
              <a:off x="0" y="28601"/>
              <a:ext cx="7776882" cy="1458562"/>
            </a:xfrm>
            <a:prstGeom prst="rect">
              <a:avLst/>
            </a:prstGeom>
            <a:solidFill>
              <a:schemeClr val="tx2">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9" name="Obdélník 8"/>
            <p:cNvSpPr/>
            <p:nvPr/>
          </p:nvSpPr>
          <p:spPr>
            <a:xfrm>
              <a:off x="0" y="28601"/>
              <a:ext cx="7776882" cy="145856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5100" tIns="165100" rIns="165100" bIns="165100" numCol="1" spcCol="1270" anchor="ctr" anchorCtr="0">
              <a:noAutofit/>
            </a:bodyPr>
            <a:lstStyle/>
            <a:p>
              <a:pPr lvl="0" algn="l" defTabSz="2889250">
                <a:lnSpc>
                  <a:spcPct val="90000"/>
                </a:lnSpc>
                <a:spcBef>
                  <a:spcPct val="0"/>
                </a:spcBef>
                <a:spcAft>
                  <a:spcPct val="35000"/>
                </a:spcAft>
              </a:pPr>
              <a:r>
                <a:rPr lang="cs-CZ" sz="6500" kern="1200" dirty="0" smtClean="0">
                  <a:solidFill>
                    <a:srgbClr val="002060"/>
                  </a:solidFill>
                </a:rPr>
                <a:t>PLOSKODUTÁ</a:t>
              </a:r>
              <a:endParaRPr lang="cs-CZ" sz="6500" kern="1200" dirty="0">
                <a:solidFill>
                  <a:srgbClr val="002060"/>
                </a:solidFill>
              </a:endParaRPr>
            </a:p>
          </p:txBody>
        </p:sp>
      </p:grpSp>
      <p:grpSp>
        <p:nvGrpSpPr>
          <p:cNvPr id="10" name="Skupina 9"/>
          <p:cNvGrpSpPr/>
          <p:nvPr/>
        </p:nvGrpSpPr>
        <p:grpSpPr>
          <a:xfrm>
            <a:off x="539552" y="4643120"/>
            <a:ext cx="7776882" cy="1458562"/>
            <a:chOff x="0" y="28601"/>
            <a:chExt cx="7776882" cy="1458562"/>
          </a:xfrm>
        </p:grpSpPr>
        <p:sp>
          <p:nvSpPr>
            <p:cNvPr id="11" name="Obdélník 10"/>
            <p:cNvSpPr/>
            <p:nvPr/>
          </p:nvSpPr>
          <p:spPr>
            <a:xfrm>
              <a:off x="0" y="28601"/>
              <a:ext cx="7776882" cy="1458562"/>
            </a:xfrm>
            <a:prstGeom prst="rect">
              <a:avLst/>
            </a:prstGeom>
            <a:solidFill>
              <a:schemeClr val="tx2">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2" name="Obdélník 11"/>
            <p:cNvSpPr/>
            <p:nvPr/>
          </p:nvSpPr>
          <p:spPr>
            <a:xfrm>
              <a:off x="0" y="28601"/>
              <a:ext cx="7776882" cy="145856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5100" tIns="165100" rIns="165100" bIns="165100" numCol="1" spcCol="1270" anchor="ctr" anchorCtr="0">
              <a:noAutofit/>
            </a:bodyPr>
            <a:lstStyle/>
            <a:p>
              <a:pPr lvl="0" algn="l" defTabSz="2889250">
                <a:lnSpc>
                  <a:spcPct val="90000"/>
                </a:lnSpc>
                <a:spcBef>
                  <a:spcPct val="0"/>
                </a:spcBef>
                <a:spcAft>
                  <a:spcPct val="35000"/>
                </a:spcAft>
              </a:pPr>
              <a:r>
                <a:rPr lang="cs-CZ" sz="6500" kern="1200" dirty="0" smtClean="0">
                  <a:solidFill>
                    <a:srgbClr val="002060"/>
                  </a:solidFill>
                </a:rPr>
                <a:t>VYPUKLODUTÁ</a:t>
              </a:r>
              <a:endParaRPr lang="cs-CZ" sz="6500" kern="1200" dirty="0">
                <a:solidFill>
                  <a:srgbClr val="002060"/>
                </a:solidFill>
              </a:endParaRPr>
            </a:p>
          </p:txBody>
        </p:sp>
      </p:grpSp>
    </p:spTree>
    <p:extLst>
      <p:ext uri="{BB962C8B-B14F-4D97-AF65-F5344CB8AC3E}">
        <p14:creationId xmlns:p14="http://schemas.microsoft.com/office/powerpoint/2010/main" xmlns="" val="27261962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shrnutí</a:t>
            </a:r>
            <a:endParaRPr lang="cs-CZ" dirty="0"/>
          </a:p>
        </p:txBody>
      </p:sp>
      <p:sp>
        <p:nvSpPr>
          <p:cNvPr id="3" name="Zástupný symbol pro obsah 2"/>
          <p:cNvSpPr>
            <a:spLocks noGrp="1"/>
          </p:cNvSpPr>
          <p:nvPr>
            <p:ph idx="1"/>
          </p:nvPr>
        </p:nvSpPr>
        <p:spPr/>
        <p:txBody>
          <a:bodyPr/>
          <a:lstStyle/>
          <a:p>
            <a:endParaRPr lang="cs-CZ" b="1" u="sng" dirty="0">
              <a:solidFill>
                <a:srgbClr val="FF0000"/>
              </a:solidFill>
            </a:endParaRPr>
          </a:p>
        </p:txBody>
      </p:sp>
    </p:spTree>
    <p:extLst>
      <p:ext uri="{BB962C8B-B14F-4D97-AF65-F5344CB8AC3E}">
        <p14:creationId xmlns:p14="http://schemas.microsoft.com/office/powerpoint/2010/main" xmlns="" val="133272200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shrnutí</a:t>
            </a:r>
            <a:endParaRPr lang="cs-CZ" dirty="0"/>
          </a:p>
        </p:txBody>
      </p:sp>
      <p:sp>
        <p:nvSpPr>
          <p:cNvPr id="3" name="Zástupný symbol pro obsah 2"/>
          <p:cNvSpPr>
            <a:spLocks noGrp="1"/>
          </p:cNvSpPr>
          <p:nvPr>
            <p:ph idx="1"/>
          </p:nvPr>
        </p:nvSpPr>
        <p:spPr/>
        <p:txBody>
          <a:bodyPr/>
          <a:lstStyle/>
          <a:p>
            <a:endParaRPr lang="cs-CZ" b="1" u="sng" dirty="0" smtClean="0">
              <a:solidFill>
                <a:srgbClr val="FF0000"/>
              </a:solidFill>
            </a:endParaRPr>
          </a:p>
          <a:p>
            <a:endParaRPr lang="cs-CZ" b="1" u="sng" dirty="0">
              <a:solidFill>
                <a:srgbClr val="FF0000"/>
              </a:solidFill>
            </a:endParaRPr>
          </a:p>
          <a:p>
            <a:endParaRPr lang="cs-CZ" b="1" u="sng" dirty="0" smtClean="0">
              <a:solidFill>
                <a:srgbClr val="FF0000"/>
              </a:solidFill>
            </a:endParaRPr>
          </a:p>
          <a:p>
            <a:endParaRPr lang="cs-CZ" b="1" u="sng" dirty="0">
              <a:solidFill>
                <a:srgbClr val="FF0000"/>
              </a:solidFill>
            </a:endParaRPr>
          </a:p>
          <a:p>
            <a:r>
              <a:rPr lang="cs-CZ" b="1" dirty="0" smtClean="0">
                <a:solidFill>
                  <a:srgbClr val="FF0000"/>
                </a:solidFill>
              </a:rPr>
              <a:t>Zobrazují pomocí lomu světla</a:t>
            </a:r>
            <a:endParaRPr lang="cs-CZ" b="1" dirty="0">
              <a:solidFill>
                <a:srgbClr val="FF0000"/>
              </a:solidFill>
            </a:endParaRPr>
          </a:p>
        </p:txBody>
      </p:sp>
      <p:cxnSp>
        <p:nvCxnSpPr>
          <p:cNvPr id="5" name="Přímá spojnice se šipkou 4"/>
          <p:cNvCxnSpPr/>
          <p:nvPr/>
        </p:nvCxnSpPr>
        <p:spPr>
          <a:xfrm flipH="1">
            <a:off x="1680458" y="1556792"/>
            <a:ext cx="1152128" cy="172819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67744528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shrnutí</a:t>
            </a:r>
            <a:endParaRPr lang="cs-CZ" dirty="0"/>
          </a:p>
        </p:txBody>
      </p:sp>
      <p:sp>
        <p:nvSpPr>
          <p:cNvPr id="3" name="Zástupný symbol pro obsah 2"/>
          <p:cNvSpPr>
            <a:spLocks noGrp="1"/>
          </p:cNvSpPr>
          <p:nvPr>
            <p:ph idx="1"/>
          </p:nvPr>
        </p:nvSpPr>
        <p:spPr/>
        <p:txBody>
          <a:bodyPr/>
          <a:lstStyle/>
          <a:p>
            <a:endParaRPr lang="cs-CZ" b="1" u="sng" dirty="0" smtClean="0">
              <a:solidFill>
                <a:srgbClr val="FF0000"/>
              </a:solidFill>
            </a:endParaRPr>
          </a:p>
          <a:p>
            <a:endParaRPr lang="cs-CZ" b="1" u="sng" dirty="0">
              <a:solidFill>
                <a:srgbClr val="FF0000"/>
              </a:solidFill>
            </a:endParaRPr>
          </a:p>
          <a:p>
            <a:endParaRPr lang="cs-CZ" b="1" u="sng" dirty="0" smtClean="0">
              <a:solidFill>
                <a:srgbClr val="FF0000"/>
              </a:solidFill>
            </a:endParaRPr>
          </a:p>
          <a:p>
            <a:endParaRPr lang="cs-CZ" b="1" u="sng" dirty="0" smtClean="0">
              <a:solidFill>
                <a:srgbClr val="FF0000"/>
              </a:solidFill>
            </a:endParaRPr>
          </a:p>
          <a:p>
            <a:r>
              <a:rPr lang="cs-CZ" b="1" dirty="0" smtClean="0">
                <a:solidFill>
                  <a:srgbClr val="FF0000"/>
                </a:solidFill>
              </a:rPr>
              <a:t>Nejčastěji ze skla, plastu</a:t>
            </a:r>
            <a:endParaRPr lang="cs-CZ" b="1" dirty="0">
              <a:solidFill>
                <a:srgbClr val="FF0000"/>
              </a:solidFill>
            </a:endParaRPr>
          </a:p>
        </p:txBody>
      </p:sp>
      <p:cxnSp>
        <p:nvCxnSpPr>
          <p:cNvPr id="5" name="Přímá spojnice se šipkou 4"/>
          <p:cNvCxnSpPr/>
          <p:nvPr/>
        </p:nvCxnSpPr>
        <p:spPr>
          <a:xfrm flipH="1">
            <a:off x="1680458" y="1556792"/>
            <a:ext cx="1152128" cy="172819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83929622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shrnutí</a:t>
            </a:r>
            <a:endParaRPr lang="cs-CZ" dirty="0"/>
          </a:p>
        </p:txBody>
      </p:sp>
      <p:sp>
        <p:nvSpPr>
          <p:cNvPr id="3" name="Zástupný symbol pro obsah 2"/>
          <p:cNvSpPr>
            <a:spLocks noGrp="1"/>
          </p:cNvSpPr>
          <p:nvPr>
            <p:ph idx="1"/>
          </p:nvPr>
        </p:nvSpPr>
        <p:spPr/>
        <p:txBody>
          <a:bodyPr/>
          <a:lstStyle/>
          <a:p>
            <a:endParaRPr lang="cs-CZ" b="1" u="sng" dirty="0" smtClean="0">
              <a:solidFill>
                <a:srgbClr val="FF0000"/>
              </a:solidFill>
            </a:endParaRPr>
          </a:p>
          <a:p>
            <a:endParaRPr lang="cs-CZ" b="1" u="sng" dirty="0">
              <a:solidFill>
                <a:srgbClr val="FF0000"/>
              </a:solidFill>
            </a:endParaRPr>
          </a:p>
          <a:p>
            <a:endParaRPr lang="cs-CZ" b="1" u="sng" dirty="0" smtClean="0">
              <a:solidFill>
                <a:srgbClr val="FF0000"/>
              </a:solidFill>
            </a:endParaRPr>
          </a:p>
          <a:p>
            <a:endParaRPr lang="cs-CZ" b="1" u="sng" dirty="0" smtClean="0">
              <a:solidFill>
                <a:srgbClr val="FF0000"/>
              </a:solidFill>
            </a:endParaRPr>
          </a:p>
          <a:p>
            <a:r>
              <a:rPr lang="cs-CZ" b="1" dirty="0" smtClean="0">
                <a:solidFill>
                  <a:srgbClr val="FF0000"/>
                </a:solidFill>
              </a:rPr>
              <a:t>Jejich index lomu je větší než index lomu okolí</a:t>
            </a:r>
            <a:endParaRPr lang="cs-CZ" b="1" dirty="0">
              <a:solidFill>
                <a:srgbClr val="FF0000"/>
              </a:solidFill>
            </a:endParaRPr>
          </a:p>
        </p:txBody>
      </p:sp>
      <p:cxnSp>
        <p:nvCxnSpPr>
          <p:cNvPr id="5" name="Přímá spojnice se šipkou 4"/>
          <p:cNvCxnSpPr/>
          <p:nvPr/>
        </p:nvCxnSpPr>
        <p:spPr>
          <a:xfrm flipH="1">
            <a:off x="1680458" y="1556792"/>
            <a:ext cx="1152128" cy="172819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55493238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shrnutí</a:t>
            </a:r>
            <a:endParaRPr lang="cs-CZ" dirty="0"/>
          </a:p>
        </p:txBody>
      </p:sp>
      <p:sp>
        <p:nvSpPr>
          <p:cNvPr id="3" name="Zástupný symbol pro obsah 2"/>
          <p:cNvSpPr>
            <a:spLocks noGrp="1"/>
          </p:cNvSpPr>
          <p:nvPr>
            <p:ph idx="1"/>
          </p:nvPr>
        </p:nvSpPr>
        <p:spPr/>
        <p:txBody>
          <a:bodyPr/>
          <a:lstStyle/>
          <a:p>
            <a:endParaRPr lang="cs-CZ" b="1" u="sng" dirty="0" smtClean="0">
              <a:solidFill>
                <a:srgbClr val="FF0000"/>
              </a:solidFill>
            </a:endParaRPr>
          </a:p>
          <a:p>
            <a:endParaRPr lang="cs-CZ" b="1" u="sng" dirty="0">
              <a:solidFill>
                <a:srgbClr val="FF0000"/>
              </a:solidFill>
            </a:endParaRPr>
          </a:p>
          <a:p>
            <a:endParaRPr lang="cs-CZ" b="1" u="sng" dirty="0" smtClean="0">
              <a:solidFill>
                <a:srgbClr val="FF0000"/>
              </a:solidFill>
            </a:endParaRPr>
          </a:p>
          <a:p>
            <a:endParaRPr lang="cs-CZ" b="1" u="sng" dirty="0">
              <a:solidFill>
                <a:srgbClr val="FF0000"/>
              </a:solidFill>
            </a:endParaRPr>
          </a:p>
          <a:p>
            <a:pPr marL="0" indent="0">
              <a:buNone/>
            </a:pPr>
            <a:r>
              <a:rPr lang="cs-CZ" b="1" dirty="0" smtClean="0">
                <a:solidFill>
                  <a:srgbClr val="FF0000"/>
                </a:solidFill>
              </a:rPr>
              <a:t>SPOJKY						</a:t>
            </a:r>
            <a:r>
              <a:rPr lang="cs-CZ" b="1" dirty="0" smtClean="0">
                <a:solidFill>
                  <a:schemeClr val="accent5">
                    <a:lumMod val="50000"/>
                  </a:schemeClr>
                </a:solidFill>
              </a:rPr>
              <a:t>ROZPTYLKY</a:t>
            </a:r>
            <a:endParaRPr lang="cs-CZ" b="1" dirty="0">
              <a:solidFill>
                <a:schemeClr val="accent5">
                  <a:lumMod val="50000"/>
                </a:schemeClr>
              </a:solidFill>
            </a:endParaRPr>
          </a:p>
        </p:txBody>
      </p:sp>
      <p:cxnSp>
        <p:nvCxnSpPr>
          <p:cNvPr id="5" name="Přímá spojnice se šipkou 4"/>
          <p:cNvCxnSpPr/>
          <p:nvPr/>
        </p:nvCxnSpPr>
        <p:spPr>
          <a:xfrm flipH="1">
            <a:off x="1680458" y="1556792"/>
            <a:ext cx="1152128" cy="172819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4137114" y="1623686"/>
            <a:ext cx="2739142" cy="151728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420213121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shrnutí</a:t>
            </a:r>
            <a:endParaRPr lang="cs-CZ" dirty="0"/>
          </a:p>
        </p:txBody>
      </p:sp>
      <p:sp>
        <p:nvSpPr>
          <p:cNvPr id="3" name="Zástupný symbol pro obsah 2"/>
          <p:cNvSpPr>
            <a:spLocks noGrp="1"/>
          </p:cNvSpPr>
          <p:nvPr>
            <p:ph idx="1"/>
          </p:nvPr>
        </p:nvSpPr>
        <p:spPr/>
        <p:txBody>
          <a:bodyPr/>
          <a:lstStyle/>
          <a:p>
            <a:endParaRPr lang="cs-CZ" b="1" u="sng" dirty="0" smtClean="0">
              <a:solidFill>
                <a:srgbClr val="FF0000"/>
              </a:solidFill>
            </a:endParaRPr>
          </a:p>
          <a:p>
            <a:endParaRPr lang="cs-CZ" b="1" u="sng" dirty="0">
              <a:solidFill>
                <a:srgbClr val="FF0000"/>
              </a:solidFill>
            </a:endParaRPr>
          </a:p>
          <a:p>
            <a:endParaRPr lang="cs-CZ" b="1" u="sng" dirty="0" smtClean="0">
              <a:solidFill>
                <a:srgbClr val="FF0000"/>
              </a:solidFill>
            </a:endParaRPr>
          </a:p>
          <a:p>
            <a:endParaRPr lang="cs-CZ" b="1" u="sng" dirty="0">
              <a:solidFill>
                <a:srgbClr val="FF0000"/>
              </a:solidFill>
            </a:endParaRPr>
          </a:p>
          <a:p>
            <a:pPr marL="0" indent="0">
              <a:buNone/>
            </a:pPr>
            <a:r>
              <a:rPr lang="cs-CZ" b="1" dirty="0" smtClean="0">
                <a:solidFill>
                  <a:srgbClr val="FF0000"/>
                </a:solidFill>
              </a:rPr>
              <a:t>SPOJKY 					</a:t>
            </a:r>
            <a:r>
              <a:rPr lang="cs-CZ" b="1" dirty="0">
                <a:solidFill>
                  <a:schemeClr val="accent5">
                    <a:lumMod val="50000"/>
                  </a:schemeClr>
                </a:solidFill>
              </a:rPr>
              <a:t>ROZPTYLKY</a:t>
            </a:r>
          </a:p>
          <a:p>
            <a:pPr marL="0" indent="0">
              <a:buNone/>
            </a:pPr>
            <a:r>
              <a:rPr lang="cs-CZ" b="1" dirty="0" smtClean="0">
                <a:solidFill>
                  <a:schemeClr val="tx1"/>
                </a:solidFill>
              </a:rPr>
              <a:t>ROVNOBĚŽNÝ SVAZEK</a:t>
            </a:r>
            <a:r>
              <a:rPr lang="cs-CZ" b="1" dirty="0" smtClean="0">
                <a:solidFill>
                  <a:srgbClr val="FF0000"/>
                </a:solidFill>
              </a:rPr>
              <a:t>		</a:t>
            </a:r>
            <a:r>
              <a:rPr lang="cs-CZ" b="1" dirty="0">
                <a:solidFill>
                  <a:srgbClr val="FF0000"/>
                </a:solidFill>
              </a:rPr>
              <a:t> </a:t>
            </a:r>
            <a:r>
              <a:rPr lang="cs-CZ" b="1" dirty="0">
                <a:solidFill>
                  <a:schemeClr val="tx1"/>
                </a:solidFill>
              </a:rPr>
              <a:t>ROVNOBĚŽNÝ SVAZEK </a:t>
            </a:r>
            <a:endParaRPr lang="cs-CZ" b="1" dirty="0" smtClean="0">
              <a:solidFill>
                <a:schemeClr val="tx1"/>
              </a:solidFill>
            </a:endParaRPr>
          </a:p>
          <a:p>
            <a:pPr marL="0" indent="0">
              <a:buNone/>
            </a:pPr>
            <a:r>
              <a:rPr lang="cs-CZ" b="1" dirty="0" smtClean="0">
                <a:solidFill>
                  <a:schemeClr val="tx1"/>
                </a:solidFill>
              </a:rPr>
              <a:t>LÁMOU NA </a:t>
            </a:r>
            <a:r>
              <a:rPr lang="cs-CZ" b="1" dirty="0" smtClean="0">
                <a:solidFill>
                  <a:srgbClr val="FF0000"/>
                </a:solidFill>
              </a:rPr>
              <a:t>SBÍHAVÝ		</a:t>
            </a:r>
            <a:r>
              <a:rPr lang="cs-CZ" b="1" dirty="0">
                <a:solidFill>
                  <a:schemeClr val="accent5">
                    <a:lumMod val="50000"/>
                  </a:schemeClr>
                </a:solidFill>
              </a:rPr>
              <a:t> </a:t>
            </a:r>
            <a:r>
              <a:rPr lang="cs-CZ" b="1" dirty="0">
                <a:solidFill>
                  <a:schemeClr val="tx1"/>
                </a:solidFill>
              </a:rPr>
              <a:t>LÁMOU NA </a:t>
            </a:r>
            <a:r>
              <a:rPr lang="cs-CZ" b="1" dirty="0" smtClean="0">
                <a:solidFill>
                  <a:schemeClr val="accent5">
                    <a:lumMod val="50000"/>
                  </a:schemeClr>
                </a:solidFill>
              </a:rPr>
              <a:t>ROZBÍHAVÝ </a:t>
            </a:r>
            <a:r>
              <a:rPr lang="cs-CZ" b="1" dirty="0" smtClean="0">
                <a:solidFill>
                  <a:srgbClr val="FF0000"/>
                </a:solidFill>
              </a:rPr>
              <a:t>				</a:t>
            </a:r>
            <a:endParaRPr lang="cs-CZ" b="1" dirty="0">
              <a:solidFill>
                <a:schemeClr val="accent5">
                  <a:lumMod val="50000"/>
                </a:schemeClr>
              </a:solidFill>
            </a:endParaRPr>
          </a:p>
        </p:txBody>
      </p:sp>
      <p:cxnSp>
        <p:nvCxnSpPr>
          <p:cNvPr id="5" name="Přímá spojnice se šipkou 4"/>
          <p:cNvCxnSpPr/>
          <p:nvPr/>
        </p:nvCxnSpPr>
        <p:spPr>
          <a:xfrm flipH="1">
            <a:off x="1680458" y="1556792"/>
            <a:ext cx="1152128" cy="172819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4137114" y="1623686"/>
            <a:ext cx="2739142" cy="151728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16018362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shrnutí</a:t>
            </a:r>
            <a:endParaRPr lang="cs-CZ" dirty="0"/>
          </a:p>
        </p:txBody>
      </p:sp>
      <p:sp>
        <p:nvSpPr>
          <p:cNvPr id="3" name="Zástupný symbol pro obsah 2"/>
          <p:cNvSpPr>
            <a:spLocks noGrp="1"/>
          </p:cNvSpPr>
          <p:nvPr>
            <p:ph idx="1"/>
          </p:nvPr>
        </p:nvSpPr>
        <p:spPr/>
        <p:txBody>
          <a:bodyPr/>
          <a:lstStyle/>
          <a:p>
            <a:endParaRPr lang="cs-CZ" b="1" u="sng" dirty="0" smtClean="0">
              <a:solidFill>
                <a:srgbClr val="FF0000"/>
              </a:solidFill>
            </a:endParaRPr>
          </a:p>
          <a:p>
            <a:endParaRPr lang="cs-CZ" b="1" u="sng" dirty="0">
              <a:solidFill>
                <a:srgbClr val="FF0000"/>
              </a:solidFill>
            </a:endParaRPr>
          </a:p>
          <a:p>
            <a:endParaRPr lang="cs-CZ" b="1" u="sng" dirty="0" smtClean="0">
              <a:solidFill>
                <a:srgbClr val="FF0000"/>
              </a:solidFill>
            </a:endParaRPr>
          </a:p>
          <a:p>
            <a:endParaRPr lang="cs-CZ" b="1" u="sng" dirty="0">
              <a:solidFill>
                <a:srgbClr val="FF0000"/>
              </a:solidFill>
            </a:endParaRPr>
          </a:p>
          <a:p>
            <a:pPr marL="0" indent="0">
              <a:buNone/>
            </a:pPr>
            <a:r>
              <a:rPr lang="cs-CZ" b="1" dirty="0" smtClean="0">
                <a:solidFill>
                  <a:srgbClr val="FF0000"/>
                </a:solidFill>
              </a:rPr>
              <a:t>SPOJKY 					</a:t>
            </a:r>
            <a:r>
              <a:rPr lang="cs-CZ" b="1" dirty="0">
                <a:solidFill>
                  <a:schemeClr val="accent5">
                    <a:lumMod val="50000"/>
                  </a:schemeClr>
                </a:solidFill>
              </a:rPr>
              <a:t>ROZPTYLKY</a:t>
            </a:r>
          </a:p>
          <a:p>
            <a:pPr marL="0" indent="0">
              <a:buNone/>
            </a:pPr>
            <a:r>
              <a:rPr lang="cs-CZ" b="1" dirty="0" smtClean="0">
                <a:solidFill>
                  <a:schemeClr val="tx1"/>
                </a:solidFill>
              </a:rPr>
              <a:t>UPROSTŘED </a:t>
            </a:r>
            <a:r>
              <a:rPr lang="cs-CZ" b="1" dirty="0" smtClean="0">
                <a:solidFill>
                  <a:srgbClr val="FF0000"/>
                </a:solidFill>
              </a:rPr>
              <a:t>ŠIRŠÍ </a:t>
            </a:r>
            <a:r>
              <a:rPr lang="cs-CZ" b="1" dirty="0" smtClean="0">
                <a:solidFill>
                  <a:schemeClr val="tx1"/>
                </a:solidFill>
              </a:rPr>
              <a:t> </a:t>
            </a:r>
            <a:r>
              <a:rPr lang="cs-CZ" b="1" dirty="0" smtClean="0">
                <a:solidFill>
                  <a:srgbClr val="FF0000"/>
                </a:solidFill>
              </a:rPr>
              <a:t>				</a:t>
            </a:r>
            <a:r>
              <a:rPr lang="cs-CZ" b="1" dirty="0" smtClean="0">
                <a:solidFill>
                  <a:schemeClr val="tx1"/>
                </a:solidFill>
              </a:rPr>
              <a:t>UPROSTŘED </a:t>
            </a:r>
            <a:r>
              <a:rPr lang="cs-CZ" b="1" dirty="0" smtClean="0">
                <a:solidFill>
                  <a:schemeClr val="accent5">
                    <a:lumMod val="50000"/>
                  </a:schemeClr>
                </a:solidFill>
              </a:rPr>
              <a:t>UŽŠÍ  </a:t>
            </a:r>
          </a:p>
          <a:p>
            <a:pPr marL="0" indent="0">
              <a:buNone/>
            </a:pPr>
            <a:r>
              <a:rPr lang="cs-CZ" b="1" dirty="0" smtClean="0">
                <a:solidFill>
                  <a:schemeClr val="tx1"/>
                </a:solidFill>
              </a:rPr>
              <a:t>NEŽ U OKRAJE		</a:t>
            </a:r>
            <a:r>
              <a:rPr lang="cs-CZ" b="1" dirty="0">
                <a:solidFill>
                  <a:schemeClr val="tx1"/>
                </a:solidFill>
              </a:rPr>
              <a:t> </a:t>
            </a:r>
            <a:r>
              <a:rPr lang="cs-CZ" b="1" dirty="0" smtClean="0">
                <a:solidFill>
                  <a:schemeClr val="tx1"/>
                </a:solidFill>
              </a:rPr>
              <a:t>		NEŽ U OKRAJE</a:t>
            </a:r>
            <a:endParaRPr lang="cs-CZ" b="1" dirty="0">
              <a:solidFill>
                <a:schemeClr val="tx1"/>
              </a:solidFill>
            </a:endParaRPr>
          </a:p>
        </p:txBody>
      </p:sp>
      <p:cxnSp>
        <p:nvCxnSpPr>
          <p:cNvPr id="5" name="Přímá spojnice se šipkou 4"/>
          <p:cNvCxnSpPr/>
          <p:nvPr/>
        </p:nvCxnSpPr>
        <p:spPr>
          <a:xfrm flipH="1">
            <a:off x="1680458" y="1556792"/>
            <a:ext cx="1152128" cy="172819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4137114" y="1623686"/>
            <a:ext cx="2739142" cy="151728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33105887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shrnutí</a:t>
            </a:r>
            <a:endParaRPr lang="cs-CZ" dirty="0"/>
          </a:p>
        </p:txBody>
      </p:sp>
      <p:sp>
        <p:nvSpPr>
          <p:cNvPr id="3" name="Zástupný symbol pro obsah 2"/>
          <p:cNvSpPr>
            <a:spLocks noGrp="1"/>
          </p:cNvSpPr>
          <p:nvPr>
            <p:ph idx="1"/>
          </p:nvPr>
        </p:nvSpPr>
        <p:spPr/>
        <p:txBody>
          <a:bodyPr/>
          <a:lstStyle/>
          <a:p>
            <a:endParaRPr lang="cs-CZ" b="1" u="sng" dirty="0" smtClean="0">
              <a:solidFill>
                <a:srgbClr val="FF0000"/>
              </a:solidFill>
            </a:endParaRPr>
          </a:p>
          <a:p>
            <a:endParaRPr lang="cs-CZ" b="1" u="sng" dirty="0">
              <a:solidFill>
                <a:srgbClr val="FF0000"/>
              </a:solidFill>
            </a:endParaRPr>
          </a:p>
          <a:p>
            <a:endParaRPr lang="cs-CZ" b="1" u="sng" dirty="0" smtClean="0">
              <a:solidFill>
                <a:srgbClr val="FF0000"/>
              </a:solidFill>
            </a:endParaRPr>
          </a:p>
          <a:p>
            <a:endParaRPr lang="cs-CZ" b="1" u="sng" dirty="0">
              <a:solidFill>
                <a:srgbClr val="FF0000"/>
              </a:solidFill>
            </a:endParaRPr>
          </a:p>
          <a:p>
            <a:pPr marL="0" indent="0">
              <a:buNone/>
            </a:pPr>
            <a:r>
              <a:rPr lang="cs-CZ" b="1" dirty="0" smtClean="0">
                <a:solidFill>
                  <a:srgbClr val="FF0000"/>
                </a:solidFill>
              </a:rPr>
              <a:t>SPOJKY 					</a:t>
            </a:r>
            <a:r>
              <a:rPr lang="cs-CZ" b="1" dirty="0">
                <a:solidFill>
                  <a:schemeClr val="accent5">
                    <a:lumMod val="50000"/>
                  </a:schemeClr>
                </a:solidFill>
              </a:rPr>
              <a:t>ROZPTYLKY</a:t>
            </a:r>
          </a:p>
          <a:p>
            <a:pPr marL="0" indent="0">
              <a:buNone/>
            </a:pPr>
            <a:r>
              <a:rPr lang="cs-CZ" b="1" dirty="0" smtClean="0">
                <a:solidFill>
                  <a:schemeClr val="tx1"/>
                </a:solidFill>
              </a:rPr>
              <a:t>DVUJVYPUKLÁ				DVOJDUTÁ</a:t>
            </a:r>
          </a:p>
          <a:p>
            <a:pPr marL="0" indent="0">
              <a:buNone/>
            </a:pPr>
            <a:r>
              <a:rPr lang="cs-CZ" b="1" dirty="0" smtClean="0">
                <a:solidFill>
                  <a:schemeClr val="tx1"/>
                </a:solidFill>
              </a:rPr>
              <a:t>PLOSKOVYPUKLÁ				PLOSKODUTÁ</a:t>
            </a:r>
          </a:p>
          <a:p>
            <a:pPr marL="0" indent="0">
              <a:buNone/>
            </a:pPr>
            <a:r>
              <a:rPr lang="cs-CZ" b="1" dirty="0" smtClean="0">
                <a:solidFill>
                  <a:schemeClr val="tx1"/>
                </a:solidFill>
              </a:rPr>
              <a:t>DUTOVYPUKLÁ				VYPUKLODUTÁ</a:t>
            </a:r>
            <a:endParaRPr lang="cs-CZ" b="1" dirty="0">
              <a:solidFill>
                <a:schemeClr val="tx1"/>
              </a:solidFill>
            </a:endParaRPr>
          </a:p>
        </p:txBody>
      </p:sp>
      <p:cxnSp>
        <p:nvCxnSpPr>
          <p:cNvPr id="5" name="Přímá spojnice se šipkou 4"/>
          <p:cNvCxnSpPr/>
          <p:nvPr/>
        </p:nvCxnSpPr>
        <p:spPr>
          <a:xfrm flipH="1">
            <a:off x="1680458" y="1556792"/>
            <a:ext cx="1152128" cy="172819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4137114" y="1623686"/>
            <a:ext cx="2739142" cy="151728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75570285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ČOČKY - shrnutí</a:t>
            </a:r>
            <a:endParaRPr lang="cs-CZ" dirty="0"/>
          </a:p>
        </p:txBody>
      </p:sp>
      <p:sp>
        <p:nvSpPr>
          <p:cNvPr id="3" name="Zástupný symbol pro obsah 2"/>
          <p:cNvSpPr>
            <a:spLocks noGrp="1"/>
          </p:cNvSpPr>
          <p:nvPr>
            <p:ph idx="1"/>
          </p:nvPr>
        </p:nvSpPr>
        <p:spPr/>
        <p:txBody>
          <a:bodyPr/>
          <a:lstStyle/>
          <a:p>
            <a:endParaRPr lang="cs-CZ" b="1" u="sng" dirty="0" smtClean="0">
              <a:solidFill>
                <a:srgbClr val="FF0000"/>
              </a:solidFill>
            </a:endParaRPr>
          </a:p>
          <a:p>
            <a:endParaRPr lang="cs-CZ" b="1" u="sng" dirty="0">
              <a:solidFill>
                <a:srgbClr val="FF0000"/>
              </a:solidFill>
            </a:endParaRPr>
          </a:p>
          <a:p>
            <a:endParaRPr lang="cs-CZ" b="1" u="sng" dirty="0" smtClean="0">
              <a:solidFill>
                <a:srgbClr val="FF0000"/>
              </a:solidFill>
            </a:endParaRPr>
          </a:p>
          <a:p>
            <a:endParaRPr lang="cs-CZ" b="1" u="sng" dirty="0">
              <a:solidFill>
                <a:srgbClr val="FF0000"/>
              </a:solidFill>
            </a:endParaRPr>
          </a:p>
          <a:p>
            <a:pPr marL="0" indent="0">
              <a:buNone/>
            </a:pPr>
            <a:r>
              <a:rPr lang="cs-CZ" b="1" dirty="0" smtClean="0">
                <a:solidFill>
                  <a:srgbClr val="FF0000"/>
                </a:solidFill>
              </a:rPr>
              <a:t>SPOJKY						</a:t>
            </a:r>
            <a:r>
              <a:rPr lang="cs-CZ" b="1" dirty="0" smtClean="0">
                <a:solidFill>
                  <a:schemeClr val="accent5">
                    <a:lumMod val="50000"/>
                  </a:schemeClr>
                </a:solidFill>
              </a:rPr>
              <a:t>ROZPTYLKY</a:t>
            </a:r>
            <a:endParaRPr lang="cs-CZ" b="1" dirty="0">
              <a:solidFill>
                <a:schemeClr val="accent5">
                  <a:lumMod val="50000"/>
                </a:schemeClr>
              </a:solidFill>
            </a:endParaRPr>
          </a:p>
        </p:txBody>
      </p:sp>
      <p:cxnSp>
        <p:nvCxnSpPr>
          <p:cNvPr id="5" name="Přímá spojnice se šipkou 4"/>
          <p:cNvCxnSpPr/>
          <p:nvPr/>
        </p:nvCxnSpPr>
        <p:spPr>
          <a:xfrm flipH="1">
            <a:off x="1680458" y="1556792"/>
            <a:ext cx="1152128" cy="172819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4137114" y="1623686"/>
            <a:ext cx="2739142" cy="1517282"/>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7715338" y="4221088"/>
            <a:ext cx="0" cy="1872208"/>
          </a:xfrm>
          <a:prstGeom prst="line">
            <a:avLst/>
          </a:prstGeom>
          <a:ln w="63500">
            <a:solidFill>
              <a:schemeClr val="tx1"/>
            </a:solidFill>
            <a:headEnd type="none" w="lg" len="lg"/>
            <a:tailEnd type="none" w="lg" len="lg"/>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1187624" y="4077072"/>
            <a:ext cx="0" cy="1872208"/>
          </a:xfrm>
          <a:prstGeom prst="line">
            <a:avLst/>
          </a:prstGeom>
          <a:ln w="63500">
            <a:solidFill>
              <a:schemeClr val="tx1"/>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a:off x="7427306" y="3933056"/>
            <a:ext cx="288032" cy="288032"/>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Přímá spojnice 9"/>
          <p:cNvCxnSpPr/>
          <p:nvPr/>
        </p:nvCxnSpPr>
        <p:spPr>
          <a:xfrm>
            <a:off x="7715338" y="6075465"/>
            <a:ext cx="288032" cy="288032"/>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Přímá spojnice 10"/>
          <p:cNvCxnSpPr/>
          <p:nvPr/>
        </p:nvCxnSpPr>
        <p:spPr>
          <a:xfrm flipV="1">
            <a:off x="7427306" y="6093296"/>
            <a:ext cx="288032" cy="295991"/>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Přímá spojnice 11"/>
          <p:cNvCxnSpPr/>
          <p:nvPr/>
        </p:nvCxnSpPr>
        <p:spPr>
          <a:xfrm flipV="1">
            <a:off x="7715338" y="3925097"/>
            <a:ext cx="288032" cy="295991"/>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413633235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smtClean="0"/>
              <a:t>Vlastní práce autora</a:t>
            </a:r>
            <a:endParaRPr lang="cs-CZ" dirty="0"/>
          </a:p>
        </p:txBody>
      </p:sp>
    </p:spTree>
    <p:extLst>
      <p:ext uri="{BB962C8B-B14F-4D97-AF65-F5344CB8AC3E}">
        <p14:creationId xmlns:p14="http://schemas.microsoft.com/office/powerpoint/2010/main" xmlns="" val="289770294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159</TotalTime>
  <Words>364</Words>
  <Application>Microsoft Office PowerPoint</Application>
  <PresentationFormat>Předvádění na obrazovce (4:3)</PresentationFormat>
  <Paragraphs>151</Paragraphs>
  <Slides>38</Slides>
  <Notes>1</Notes>
  <HiddenSlides>0</HiddenSlides>
  <MMClips>0</MMClips>
  <ScaleCrop>false</ScaleCrop>
  <HeadingPairs>
    <vt:vector size="4" baseType="variant">
      <vt:variant>
        <vt:lpstr>Motiv</vt:lpstr>
      </vt:variant>
      <vt:variant>
        <vt:i4>1</vt:i4>
      </vt:variant>
      <vt:variant>
        <vt:lpstr>Nadpisy snímků</vt:lpstr>
      </vt:variant>
      <vt:variant>
        <vt:i4>38</vt:i4>
      </vt:variant>
    </vt:vector>
  </HeadingPairs>
  <TitlesOfParts>
    <vt:vector size="39" baseType="lpstr">
      <vt:lpstr>Exekutivní</vt:lpstr>
      <vt:lpstr>Snímek 1</vt:lpstr>
      <vt:lpstr>ČOČKY</vt:lpstr>
      <vt:lpstr>ČOČKY</vt:lpstr>
      <vt:lpstr>ČOČKY</vt:lpstr>
      <vt:lpstr>ČOČKY</vt:lpstr>
      <vt:lpstr>ČOČKY - KLASIFIKACE</vt:lpstr>
      <vt:lpstr>ČOČKY - KLASIFIKACE</vt:lpstr>
      <vt:lpstr>ČOČKY - KLASIFIKACE</vt:lpstr>
      <vt:lpstr>ČOČKY - KLASIFIKACE</vt:lpstr>
      <vt:lpstr>ČOČKY - KLASIFIKACE</vt:lpstr>
      <vt:lpstr>ČOČKY - KLASIFIKACE</vt:lpstr>
      <vt:lpstr>ČOČKY - KLASIFIKACE</vt:lpstr>
      <vt:lpstr>DRUHY SPOJEK</vt:lpstr>
      <vt:lpstr>DRUHY SPOJEK</vt:lpstr>
      <vt:lpstr>DRUHY SPOJEK</vt:lpstr>
      <vt:lpstr>DRUHY SPOJEK</vt:lpstr>
      <vt:lpstr>DRUHY SPOJEK</vt:lpstr>
      <vt:lpstr>DRUHY SPOJEK</vt:lpstr>
      <vt:lpstr>ZNAČKA SPOJKY </vt:lpstr>
      <vt:lpstr>DRUHY SPOJEK -SHRNUTÍ</vt:lpstr>
      <vt:lpstr>DRUHY ROZPTYLEK</vt:lpstr>
      <vt:lpstr>DRUHY ROZPTYLEK</vt:lpstr>
      <vt:lpstr>DRUHY ROZPTYLEK</vt:lpstr>
      <vt:lpstr>DRUHY ROZPTYLEK</vt:lpstr>
      <vt:lpstr>DRUHY ROZPTYLEK</vt:lpstr>
      <vt:lpstr>DRUHY ROZPTYLEK</vt:lpstr>
      <vt:lpstr>ZNAČKA ROZPTYLEK</vt:lpstr>
      <vt:lpstr>DRUHY ROZPTYLEK - SHRNUTÍ</vt:lpstr>
      <vt:lpstr>ČOČKY - shrnutí</vt:lpstr>
      <vt:lpstr>ČOČKY - shrnutí</vt:lpstr>
      <vt:lpstr>ČOČKY - shrnutí</vt:lpstr>
      <vt:lpstr>ČOČKY - shrnutí</vt:lpstr>
      <vt:lpstr>ČOČKY - shrnutí</vt:lpstr>
      <vt:lpstr>ČOČKY - shrnutí</vt:lpstr>
      <vt:lpstr>ČOČKY - shrnutí</vt:lpstr>
      <vt:lpstr>ČOČKY - shrnutí</vt:lpstr>
      <vt:lpstr>ČOČKY - shrnutí</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ČOČKY</dc:title>
  <dc:creator>Iva Herrmannová</dc:creator>
  <cp:lastModifiedBy>Dum</cp:lastModifiedBy>
  <cp:revision>35</cp:revision>
  <dcterms:created xsi:type="dcterms:W3CDTF">2013-11-12T08:03:57Z</dcterms:created>
  <dcterms:modified xsi:type="dcterms:W3CDTF">2013-12-22T16:49:18Z</dcterms:modified>
</cp:coreProperties>
</file>