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4" r:id="rId8"/>
    <p:sldId id="265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68" autoAdjust="0"/>
    <p:restoredTop sz="95028" autoAdjust="0"/>
  </p:normalViewPr>
  <p:slideViewPr>
    <p:cSldViewPr>
      <p:cViewPr varScale="1">
        <p:scale>
          <a:sx n="104" d="100"/>
          <a:sy n="104" d="100"/>
        </p:scale>
        <p:origin x="-1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audio" Target="../media/audio4.wav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8CB23-8477-4003-97EB-E964987C549D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15B6A6-72C7-409B-9BF6-47D40EC62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A522A-1DD3-4C95-867C-31B3C7D4B3E3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9B1BA-C63E-439B-AFF4-EAE8B12B31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679E5-BA3E-4085-9F0D-9E1D36326CEC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76185-B31E-4E26-88FA-C763E86815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ld"/>
    <p:sndAc>
      <p:stSnd>
        <p:snd r:embed="rId2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24C63-6300-4590-818E-FE26C46FA143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1A379-6230-45B1-A726-C543DFA750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BEDBC-A008-46CF-9595-BFBF5F4E6267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F694FA-990B-41B9-A671-B921DBA11C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35F51-0ED0-4280-B7FF-6A2293748938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22C83-A6E6-421E-B04C-F38D493D1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B9E14-C62D-4BD9-85CB-BB0A6B6D7D4E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F3080-2535-41E5-A523-8C29639D2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828BF-7B00-4586-93D3-5BEBEFF66747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3D60C-E497-4C6E-8EF9-150F1A3E65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3FFE8-3614-4671-95D5-E4FB64BBD5E1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4ED4C-C2F0-4503-9C03-A6256A55A4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11EAF-1537-4CF4-B747-12D2B602241D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D3D6A-5D30-495F-810F-F17F58213E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78BDD-AA1D-4B43-A80A-399FA118100B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20DDD-E24D-4736-8BBC-25D06081F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1285C1-0259-46BA-8DF2-5A001F1C5A53}" type="datetimeFigureOut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1540FF-8A45-4B83-95B1-02CAEA93B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7" r:id="rId1"/>
    <p:sldLayoutId id="2147483958" r:id="rId2"/>
    <p:sldLayoutId id="2147483959" r:id="rId3"/>
    <p:sldLayoutId id="2147483954" r:id="rId4"/>
    <p:sldLayoutId id="2147483960" r:id="rId5"/>
    <p:sldLayoutId id="2147483955" r:id="rId6"/>
    <p:sldLayoutId id="2147483961" r:id="rId7"/>
    <p:sldLayoutId id="2147483962" r:id="rId8"/>
    <p:sldLayoutId id="2147483963" r:id="rId9"/>
    <p:sldLayoutId id="2147483956" r:id="rId10"/>
    <p:sldLayoutId id="2147483964" r:id="rId11"/>
  </p:sldLayoutIdLst>
  <p:transition spd="slow">
    <p:cover dir="ld"/>
    <p:sndAc>
      <p:stSnd>
        <p:snd r:embed="rId13" name="camera.wav"/>
      </p:stSnd>
    </p:sndAc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088" y="115888"/>
            <a:ext cx="7489825" cy="107791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>
                    <a:lumMod val="20000"/>
                    <a:lumOff val="80000"/>
                  </a:schemeClr>
                </a:solidFill>
                <a:latin typeface="+mn-lt"/>
                <a:cs typeface="+mn-cs"/>
              </a:rPr>
              <a:t>      </a:t>
            </a:r>
            <a:r>
              <a:rPr lang="cs-CZ" sz="3200" b="1" dirty="0">
                <a:solidFill>
                  <a:schemeClr val="accent6"/>
                </a:solidFill>
                <a:latin typeface="+mn-lt"/>
                <a:cs typeface="+mn-cs"/>
              </a:rPr>
              <a:t>DIGITÁLNÍ UČEBNÍ MATERIÁL</a:t>
            </a:r>
          </a:p>
        </p:txBody>
      </p:sp>
      <p:graphicFrame>
        <p:nvGraphicFramePr>
          <p:cNvPr id="13351" name="Group 39"/>
          <p:cNvGraphicFramePr>
            <a:graphicFrameLocks noGrp="1"/>
          </p:cNvGraphicFramePr>
          <p:nvPr/>
        </p:nvGraphicFramePr>
        <p:xfrm>
          <a:off x="755650" y="1341438"/>
          <a:ext cx="7704138" cy="4060828"/>
        </p:xfrm>
        <a:graphic>
          <a:graphicData uri="http://schemas.openxmlformats.org/drawingml/2006/table">
            <a:tbl>
              <a:tblPr/>
              <a:tblGrid>
                <a:gridCol w="2081213"/>
                <a:gridCol w="562292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VY_3_INOVACE_ANJ21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Gastronomie a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restaurační provoz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Polévky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1. – 4. - gastronomie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Ludmila Křížová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3.6.2013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8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Prezentace slouží k výkladu tématu polévky, zároveň  lze tuto prezentaci využít jako materiálu pro opakování  a  prověřování  znalostí  žáků.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7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836613"/>
            <a:ext cx="8458200" cy="1728787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9800" dirty="0" smtClean="0"/>
              <a:t>       </a:t>
            </a:r>
            <a:r>
              <a:rPr lang="cs-CZ" sz="9800" dirty="0" smtClean="0">
                <a:solidFill>
                  <a:schemeClr val="accent6"/>
                </a:solidFill>
                <a:latin typeface="Algerian" pitchFamily="82" charset="0"/>
                <a:cs typeface="Aharoni" pitchFamily="2" charset="-79"/>
              </a:rPr>
              <a:t>SOUPS</a:t>
            </a:r>
            <a:endParaRPr lang="cs-CZ" sz="9800" dirty="0">
              <a:solidFill>
                <a:schemeClr val="accent6"/>
              </a:solidFill>
              <a:latin typeface="Algerian" pitchFamily="82" charset="0"/>
              <a:cs typeface="Aharoni" pitchFamily="2" charset="-79"/>
            </a:endParaRPr>
          </a:p>
        </p:txBody>
      </p:sp>
      <p:pic>
        <p:nvPicPr>
          <p:cNvPr id="11267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6738" y="2852738"/>
            <a:ext cx="2159000" cy="218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6600" y="2852738"/>
            <a:ext cx="2225675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25" y="2852738"/>
            <a:ext cx="2303463" cy="218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/>
                </a:solidFill>
              </a:rPr>
              <a:t>              </a:t>
            </a:r>
            <a:r>
              <a:rPr lang="cs-CZ" sz="4800" b="1" dirty="0" err="1" smtClean="0">
                <a:solidFill>
                  <a:schemeClr val="accent6"/>
                </a:solidFill>
                <a:latin typeface="Algerian" pitchFamily="82" charset="0"/>
              </a:rPr>
              <a:t>Kinds</a:t>
            </a:r>
            <a:r>
              <a:rPr lang="cs-CZ" sz="4800" b="1" dirty="0" smtClean="0">
                <a:solidFill>
                  <a:schemeClr val="accent6"/>
                </a:solidFill>
                <a:latin typeface="Algerian" pitchFamily="82" charset="0"/>
              </a:rPr>
              <a:t>   </a:t>
            </a:r>
            <a:r>
              <a:rPr lang="cs-CZ" sz="4800" b="1" dirty="0" err="1" smtClean="0">
                <a:solidFill>
                  <a:schemeClr val="accent6"/>
                </a:solidFill>
                <a:latin typeface="Algerian" pitchFamily="82" charset="0"/>
              </a:rPr>
              <a:t>of</a:t>
            </a:r>
            <a:r>
              <a:rPr lang="cs-CZ" sz="4800" b="1" dirty="0" smtClean="0">
                <a:solidFill>
                  <a:schemeClr val="accent6"/>
                </a:solidFill>
                <a:latin typeface="Algerian" pitchFamily="82" charset="0"/>
              </a:rPr>
              <a:t>   </a:t>
            </a:r>
            <a:r>
              <a:rPr lang="cs-CZ" sz="4800" b="1" dirty="0" err="1" smtClean="0">
                <a:solidFill>
                  <a:schemeClr val="accent6"/>
                </a:solidFill>
                <a:latin typeface="Algerian" pitchFamily="82" charset="0"/>
              </a:rPr>
              <a:t>soups</a:t>
            </a:r>
            <a:endParaRPr lang="cs-CZ" sz="4800" b="1" dirty="0">
              <a:solidFill>
                <a:schemeClr val="accent6"/>
              </a:solidFill>
              <a:latin typeface="Algerian" pitchFamily="82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dirty="0" err="1" smtClean="0"/>
              <a:t>Bouillon</a:t>
            </a:r>
            <a:r>
              <a:rPr lang="cs-CZ" b="1" dirty="0" smtClean="0"/>
              <a:t> – </a:t>
            </a:r>
            <a:r>
              <a:rPr lang="cs-CZ" b="1" dirty="0" err="1" smtClean="0"/>
              <a:t>meat</a:t>
            </a:r>
            <a:r>
              <a:rPr lang="cs-CZ" b="1" dirty="0" smtClean="0"/>
              <a:t> </a:t>
            </a:r>
            <a:r>
              <a:rPr lang="cs-CZ" b="1" dirty="0" err="1" smtClean="0"/>
              <a:t>bouillon</a:t>
            </a:r>
            <a:r>
              <a:rPr lang="cs-CZ" b="1" dirty="0" smtClean="0"/>
              <a:t>, </a:t>
            </a:r>
            <a:r>
              <a:rPr lang="cs-CZ" b="1" dirty="0" err="1" smtClean="0"/>
              <a:t>vegetable</a:t>
            </a:r>
            <a:endParaRPr lang="cs-CZ" b="1" dirty="0" smtClean="0"/>
          </a:p>
          <a:p>
            <a:pPr eaLnBrk="1" hangingPunct="1"/>
            <a:r>
              <a:rPr lang="cs-CZ" b="1" dirty="0" err="1" smtClean="0"/>
              <a:t>White</a:t>
            </a:r>
            <a:r>
              <a:rPr lang="cs-CZ" b="1" dirty="0" smtClean="0"/>
              <a:t> </a:t>
            </a:r>
            <a:r>
              <a:rPr lang="cs-CZ" b="1" dirty="0" err="1" smtClean="0"/>
              <a:t>soup</a:t>
            </a:r>
            <a:r>
              <a:rPr lang="cs-CZ" b="1" dirty="0" smtClean="0"/>
              <a:t> – </a:t>
            </a:r>
            <a:r>
              <a:rPr lang="cs-CZ" b="1" dirty="0" err="1" smtClean="0"/>
              <a:t>thick</a:t>
            </a:r>
            <a:r>
              <a:rPr lang="cs-CZ" b="1" dirty="0" smtClean="0"/>
              <a:t>, </a:t>
            </a:r>
            <a:r>
              <a:rPr lang="cs-CZ" b="1" dirty="0" err="1" smtClean="0"/>
              <a:t>thickened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brown</a:t>
            </a:r>
            <a:r>
              <a:rPr lang="cs-CZ" b="1" dirty="0" smtClean="0"/>
              <a:t> </a:t>
            </a:r>
            <a:r>
              <a:rPr lang="cs-CZ" b="1" dirty="0" err="1" smtClean="0"/>
              <a:t>flour</a:t>
            </a:r>
            <a:endParaRPr lang="cs-CZ" b="1" dirty="0" smtClean="0"/>
          </a:p>
          <a:p>
            <a:pPr eaLnBrk="1" hangingPunct="1"/>
            <a:r>
              <a:rPr lang="cs-CZ" b="1" dirty="0" smtClean="0"/>
              <a:t>Brown </a:t>
            </a:r>
            <a:r>
              <a:rPr lang="cs-CZ" b="1" dirty="0" err="1" smtClean="0"/>
              <a:t>soup</a:t>
            </a:r>
            <a:r>
              <a:rPr lang="cs-CZ" b="1" dirty="0" smtClean="0"/>
              <a:t> – </a:t>
            </a:r>
            <a:r>
              <a:rPr lang="cs-CZ" b="1" dirty="0" err="1" smtClean="0"/>
              <a:t>clear</a:t>
            </a:r>
            <a:r>
              <a:rPr lang="cs-CZ" b="1" dirty="0" smtClean="0"/>
              <a:t>, </a:t>
            </a:r>
            <a:r>
              <a:rPr lang="cs-CZ" b="1" dirty="0" err="1" smtClean="0"/>
              <a:t>meat</a:t>
            </a:r>
            <a:r>
              <a:rPr lang="cs-CZ" b="1" dirty="0" smtClean="0"/>
              <a:t>, </a:t>
            </a:r>
            <a:r>
              <a:rPr lang="cs-CZ" b="1" dirty="0" err="1" smtClean="0"/>
              <a:t>smoked</a:t>
            </a:r>
            <a:endParaRPr lang="cs-CZ" b="1" dirty="0" smtClean="0"/>
          </a:p>
          <a:p>
            <a:pPr eaLnBrk="1" hangingPunct="1"/>
            <a:r>
              <a:rPr lang="cs-CZ" b="1" dirty="0" err="1" smtClean="0"/>
              <a:t>Thick</a:t>
            </a:r>
            <a:r>
              <a:rPr lang="cs-CZ" b="1" dirty="0" smtClean="0"/>
              <a:t> </a:t>
            </a:r>
            <a:r>
              <a:rPr lang="cs-CZ" b="1" dirty="0" err="1" smtClean="0"/>
              <a:t>soup</a:t>
            </a:r>
            <a:r>
              <a:rPr lang="cs-CZ" b="1" dirty="0" smtClean="0"/>
              <a:t> – </a:t>
            </a:r>
            <a:r>
              <a:rPr lang="cs-CZ" b="1" dirty="0" err="1" smtClean="0"/>
              <a:t>cream</a:t>
            </a:r>
            <a:r>
              <a:rPr lang="cs-CZ" b="1" dirty="0" smtClean="0"/>
              <a:t>, </a:t>
            </a:r>
            <a:r>
              <a:rPr lang="cs-CZ" b="1" dirty="0" err="1" smtClean="0"/>
              <a:t>legume</a:t>
            </a:r>
            <a:endParaRPr lang="cs-CZ" b="1" dirty="0" smtClean="0"/>
          </a:p>
          <a:p>
            <a:pPr eaLnBrk="1" hangingPunct="1"/>
            <a:r>
              <a:rPr lang="cs-CZ" b="1" dirty="0" err="1" smtClean="0"/>
              <a:t>Milk</a:t>
            </a:r>
            <a:r>
              <a:rPr lang="cs-CZ" b="1" dirty="0" smtClean="0"/>
              <a:t> </a:t>
            </a:r>
            <a:r>
              <a:rPr lang="cs-CZ" b="1" dirty="0" err="1" smtClean="0"/>
              <a:t>soup</a:t>
            </a:r>
            <a:r>
              <a:rPr lang="cs-CZ" b="1" dirty="0" smtClean="0"/>
              <a:t> – </a:t>
            </a:r>
            <a:r>
              <a:rPr lang="cs-CZ" b="1" dirty="0" err="1" smtClean="0"/>
              <a:t>noodle</a:t>
            </a:r>
            <a:r>
              <a:rPr lang="cs-CZ" b="1" dirty="0" smtClean="0"/>
              <a:t>, </a:t>
            </a:r>
            <a:r>
              <a:rPr lang="cs-CZ" b="1" dirty="0" err="1" smtClean="0"/>
              <a:t>fruit</a:t>
            </a:r>
            <a:endParaRPr lang="cs-CZ" b="1" dirty="0" smtClean="0"/>
          </a:p>
          <a:p>
            <a:pPr eaLnBrk="1" hangingPunct="1"/>
            <a:r>
              <a:rPr lang="cs-CZ" b="1" dirty="0" err="1" smtClean="0"/>
              <a:t>Vegetable</a:t>
            </a:r>
            <a:r>
              <a:rPr lang="cs-CZ" b="1" dirty="0" smtClean="0"/>
              <a:t> – </a:t>
            </a:r>
            <a:r>
              <a:rPr lang="cs-CZ" b="1" dirty="0" err="1" smtClean="0"/>
              <a:t>onion</a:t>
            </a:r>
            <a:r>
              <a:rPr lang="cs-CZ" b="1" dirty="0" smtClean="0"/>
              <a:t>, </a:t>
            </a:r>
            <a:r>
              <a:rPr lang="cs-CZ" b="1" dirty="0" err="1" smtClean="0"/>
              <a:t>garlic</a:t>
            </a:r>
            <a:r>
              <a:rPr lang="cs-CZ" b="1" dirty="0" smtClean="0"/>
              <a:t>, </a:t>
            </a:r>
            <a:r>
              <a:rPr lang="cs-CZ" b="1" dirty="0" err="1" smtClean="0"/>
              <a:t>carrot</a:t>
            </a:r>
            <a:r>
              <a:rPr lang="cs-CZ" b="1" dirty="0" smtClean="0"/>
              <a:t>, </a:t>
            </a:r>
            <a:r>
              <a:rPr lang="cs-CZ" b="1" dirty="0" err="1" smtClean="0"/>
              <a:t>peas</a:t>
            </a:r>
            <a:endParaRPr lang="cs-CZ" b="1" dirty="0" smtClean="0"/>
          </a:p>
          <a:p>
            <a:pPr eaLnBrk="1" hangingPunct="1"/>
            <a:r>
              <a:rPr lang="cs-CZ" b="1" dirty="0" err="1" smtClean="0"/>
              <a:t>Crumbed</a:t>
            </a:r>
            <a:r>
              <a:rPr lang="cs-CZ" b="1" dirty="0" smtClean="0"/>
              <a:t> </a:t>
            </a:r>
            <a:r>
              <a:rPr lang="cs-CZ" b="1" dirty="0" err="1" smtClean="0"/>
              <a:t>soup</a:t>
            </a:r>
            <a:r>
              <a:rPr lang="cs-CZ" b="1" dirty="0" smtClean="0"/>
              <a:t> (s </a:t>
            </a:r>
            <a:r>
              <a:rPr lang="cs-CZ" b="1" dirty="0" smtClean="0"/>
              <a:t>drobením)</a:t>
            </a:r>
          </a:p>
        </p:txBody>
      </p:sp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27082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/>
                </a:solidFill>
                <a:latin typeface="Algerian" pitchFamily="82" charset="0"/>
              </a:rPr>
              <a:t>              </a:t>
            </a:r>
            <a:r>
              <a:rPr lang="cs-CZ" sz="4800" b="1" dirty="0" err="1" smtClean="0">
                <a:solidFill>
                  <a:schemeClr val="accent6"/>
                </a:solidFill>
                <a:latin typeface="Algerian" pitchFamily="82" charset="0"/>
              </a:rPr>
              <a:t>Kinds</a:t>
            </a:r>
            <a:r>
              <a:rPr lang="cs-CZ" sz="4800" b="1" dirty="0" smtClean="0">
                <a:solidFill>
                  <a:schemeClr val="accent6"/>
                </a:solidFill>
                <a:latin typeface="Algerian" pitchFamily="82" charset="0"/>
              </a:rPr>
              <a:t>   </a:t>
            </a:r>
            <a:r>
              <a:rPr lang="cs-CZ" sz="4800" b="1" dirty="0" err="1">
                <a:solidFill>
                  <a:schemeClr val="accent6"/>
                </a:solidFill>
                <a:latin typeface="Algerian" pitchFamily="82" charset="0"/>
              </a:rPr>
              <a:t>of</a:t>
            </a:r>
            <a:r>
              <a:rPr lang="cs-CZ" sz="4800" b="1" dirty="0">
                <a:solidFill>
                  <a:schemeClr val="accent6"/>
                </a:solidFill>
                <a:latin typeface="Algerian" pitchFamily="82" charset="0"/>
              </a:rPr>
              <a:t>   </a:t>
            </a:r>
            <a:r>
              <a:rPr lang="cs-CZ" sz="4800" b="1" dirty="0" err="1">
                <a:solidFill>
                  <a:schemeClr val="accent6"/>
                </a:solidFill>
                <a:latin typeface="Algerian" pitchFamily="82" charset="0"/>
              </a:rPr>
              <a:t>soups</a:t>
            </a:r>
            <a:endParaRPr lang="cs-CZ" sz="4800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Bouillon – beef, chicken</a:t>
            </a:r>
          </a:p>
          <a:p>
            <a:pPr eaLnBrk="1" hangingPunct="1"/>
            <a:r>
              <a:rPr lang="cs-CZ" b="1" smtClean="0"/>
              <a:t>White soup – cauliflower, potato</a:t>
            </a:r>
          </a:p>
          <a:p>
            <a:pPr eaLnBrk="1" hangingPunct="1"/>
            <a:r>
              <a:rPr lang="cs-CZ" b="1" smtClean="0"/>
              <a:t>Brown – goulash, tripe</a:t>
            </a:r>
          </a:p>
          <a:p>
            <a:pPr eaLnBrk="1" hangingPunct="1"/>
            <a:r>
              <a:rPr lang="cs-CZ" b="1" smtClean="0"/>
              <a:t>Thick – potato, tomato</a:t>
            </a:r>
          </a:p>
          <a:p>
            <a:pPr eaLnBrk="1" hangingPunct="1"/>
            <a:r>
              <a:rPr lang="cs-CZ" b="1" smtClean="0"/>
              <a:t>Milk – noodle</a:t>
            </a:r>
          </a:p>
          <a:p>
            <a:pPr eaLnBrk="1" hangingPunct="1"/>
            <a:r>
              <a:rPr lang="cs-CZ" b="1" smtClean="0"/>
              <a:t>Crumbed – soup with liver rice, liver balls, gnocchi, dumplings, noodles, batter drops, egg- drop 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2060575"/>
            <a:ext cx="2447925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/>
                </a:solidFill>
                <a:latin typeface="Algerian" pitchFamily="82" charset="0"/>
              </a:rPr>
              <a:t>              </a:t>
            </a:r>
            <a:r>
              <a:rPr lang="cs-CZ" b="1" dirty="0" smtClean="0">
                <a:solidFill>
                  <a:schemeClr val="accent2"/>
                </a:solidFill>
                <a:latin typeface="Algerian" pitchFamily="82" charset="0"/>
              </a:rPr>
              <a:t>  </a:t>
            </a:r>
            <a:r>
              <a:rPr lang="cs-CZ" sz="4800" b="1" dirty="0" err="1" smtClean="0">
                <a:solidFill>
                  <a:schemeClr val="accent6"/>
                </a:solidFill>
                <a:latin typeface="Algerian" pitchFamily="82" charset="0"/>
              </a:rPr>
              <a:t>Soup</a:t>
            </a:r>
            <a:r>
              <a:rPr lang="cs-CZ" sz="4800" b="1" dirty="0" smtClean="0">
                <a:solidFill>
                  <a:schemeClr val="accent6"/>
                </a:solidFill>
                <a:latin typeface="Algerian" pitchFamily="82" charset="0"/>
              </a:rPr>
              <a:t>   </a:t>
            </a:r>
            <a:r>
              <a:rPr lang="cs-CZ" sz="4800" b="1" dirty="0" err="1" smtClean="0">
                <a:solidFill>
                  <a:schemeClr val="accent6"/>
                </a:solidFill>
                <a:latin typeface="Algerian" pitchFamily="82" charset="0"/>
              </a:rPr>
              <a:t>garnish</a:t>
            </a:r>
            <a:endParaRPr lang="cs-CZ" sz="4800" b="1" dirty="0">
              <a:solidFill>
                <a:schemeClr val="accent6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err="1" smtClean="0"/>
              <a:t>Crumbed</a:t>
            </a:r>
            <a:r>
              <a:rPr lang="cs-CZ" b="1" dirty="0" smtClean="0"/>
              <a:t>: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err="1" smtClean="0"/>
              <a:t>Batter</a:t>
            </a:r>
            <a:r>
              <a:rPr lang="cs-CZ" b="1" dirty="0" smtClean="0"/>
              <a:t> drops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err="1" smtClean="0"/>
              <a:t>Balls</a:t>
            </a:r>
            <a:r>
              <a:rPr lang="cs-CZ" b="1" dirty="0" smtClean="0"/>
              <a:t> – </a:t>
            </a:r>
            <a:r>
              <a:rPr lang="cs-CZ" b="1" dirty="0" err="1" smtClean="0"/>
              <a:t>bread</a:t>
            </a:r>
            <a:r>
              <a:rPr lang="cs-CZ" b="1" dirty="0" smtClean="0"/>
              <a:t>, liver, </a:t>
            </a:r>
            <a:r>
              <a:rPr lang="cs-CZ" b="1" dirty="0" err="1" smtClean="0"/>
              <a:t>meat</a:t>
            </a:r>
            <a:r>
              <a:rPr lang="cs-CZ" b="1" dirty="0" smtClean="0"/>
              <a:t>, </a:t>
            </a:r>
            <a:r>
              <a:rPr lang="cs-CZ" b="1" dirty="0" err="1" smtClean="0"/>
              <a:t>bacon</a:t>
            </a: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err="1" smtClean="0"/>
              <a:t>Gnocchi</a:t>
            </a:r>
            <a:r>
              <a:rPr lang="cs-CZ" b="1" dirty="0" smtClean="0"/>
              <a:t> – liver, cheese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err="1" smtClean="0"/>
              <a:t>Noodles</a:t>
            </a:r>
            <a:r>
              <a:rPr lang="cs-CZ" b="1" dirty="0" smtClean="0"/>
              <a:t> – </a:t>
            </a:r>
            <a:r>
              <a:rPr lang="cs-CZ" b="1" dirty="0" err="1" smtClean="0"/>
              <a:t>soup</a:t>
            </a:r>
            <a:r>
              <a:rPr lang="cs-CZ" b="1" dirty="0" smtClean="0"/>
              <a:t>, fine </a:t>
            </a:r>
            <a:r>
              <a:rPr lang="cs-CZ" b="1" dirty="0" err="1" smtClean="0"/>
              <a:t>soup</a:t>
            </a:r>
            <a:r>
              <a:rPr lang="cs-CZ" b="1" dirty="0" smtClean="0"/>
              <a:t>, pasta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err="1" smtClean="0"/>
              <a:t>Cereals</a:t>
            </a:r>
            <a:r>
              <a:rPr lang="cs-CZ" b="1" dirty="0" smtClean="0"/>
              <a:t> – semolina, </a:t>
            </a:r>
            <a:r>
              <a:rPr lang="cs-CZ" b="1" dirty="0" err="1" smtClean="0"/>
              <a:t>oat</a:t>
            </a:r>
            <a:r>
              <a:rPr lang="cs-CZ" b="1" dirty="0" smtClean="0"/>
              <a:t> </a:t>
            </a:r>
            <a:r>
              <a:rPr lang="cs-CZ" b="1" dirty="0" err="1" smtClean="0"/>
              <a:t>flakes</a:t>
            </a: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err="1" smtClean="0"/>
              <a:t>Rice</a:t>
            </a:r>
            <a:r>
              <a:rPr lang="cs-CZ" b="1" dirty="0" smtClean="0"/>
              <a:t> – liver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err="1" smtClean="0"/>
              <a:t>Other</a:t>
            </a:r>
            <a:r>
              <a:rPr lang="cs-CZ" b="1" dirty="0" smtClean="0"/>
              <a:t> – </a:t>
            </a:r>
            <a:r>
              <a:rPr lang="cs-CZ" b="1" dirty="0" err="1" smtClean="0"/>
              <a:t>toasted</a:t>
            </a:r>
            <a:r>
              <a:rPr lang="cs-CZ" b="1" dirty="0" smtClean="0"/>
              <a:t> </a:t>
            </a:r>
            <a:r>
              <a:rPr lang="cs-CZ" b="1" dirty="0" err="1" smtClean="0"/>
              <a:t>bread</a:t>
            </a:r>
            <a:r>
              <a:rPr lang="cs-CZ" b="1" dirty="0" smtClean="0"/>
              <a:t> </a:t>
            </a:r>
            <a:r>
              <a:rPr lang="cs-CZ" b="1" dirty="0" err="1" smtClean="0"/>
              <a:t>slices</a:t>
            </a:r>
            <a:r>
              <a:rPr lang="cs-CZ" b="1" dirty="0" smtClean="0"/>
              <a:t>, </a:t>
            </a:r>
            <a:r>
              <a:rPr lang="cs-CZ" b="1" dirty="0" err="1" smtClean="0"/>
              <a:t>soup</a:t>
            </a:r>
            <a:r>
              <a:rPr lang="cs-CZ" b="1" dirty="0" smtClean="0"/>
              <a:t> </a:t>
            </a:r>
            <a:r>
              <a:rPr lang="cs-CZ" b="1" dirty="0" err="1" smtClean="0"/>
              <a:t>pancakes,croutons</a:t>
            </a:r>
            <a:endParaRPr lang="cs-CZ" b="1" dirty="0" smtClean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1341438"/>
            <a:ext cx="204470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accent6"/>
                </a:solidFill>
                <a:latin typeface="Algerian" pitchFamily="82" charset="0"/>
              </a:rPr>
              <a:t>   </a:t>
            </a:r>
            <a:r>
              <a:rPr lang="cs-CZ" sz="4800" b="1" dirty="0" err="1" smtClean="0">
                <a:solidFill>
                  <a:schemeClr val="accent6"/>
                </a:solidFill>
                <a:latin typeface="Algerian" pitchFamily="82" charset="0"/>
              </a:rPr>
              <a:t>Famous</a:t>
            </a:r>
            <a:r>
              <a:rPr lang="cs-CZ" sz="4800" b="1" dirty="0" smtClean="0">
                <a:solidFill>
                  <a:schemeClr val="accent6"/>
                </a:solidFill>
                <a:latin typeface="Algerian" pitchFamily="82" charset="0"/>
              </a:rPr>
              <a:t>  </a:t>
            </a:r>
            <a:r>
              <a:rPr lang="cs-CZ" sz="4800" b="1" dirty="0" err="1" smtClean="0">
                <a:solidFill>
                  <a:schemeClr val="accent6"/>
                </a:solidFill>
                <a:latin typeface="Algerian" pitchFamily="82" charset="0"/>
              </a:rPr>
              <a:t>czech</a:t>
            </a:r>
            <a:r>
              <a:rPr lang="cs-CZ" sz="4800" b="1" dirty="0" smtClean="0">
                <a:solidFill>
                  <a:schemeClr val="accent6"/>
                </a:solidFill>
                <a:latin typeface="Algerian" pitchFamily="82" charset="0"/>
              </a:rPr>
              <a:t>  </a:t>
            </a:r>
            <a:r>
              <a:rPr lang="cs-CZ" sz="4800" b="1" dirty="0" err="1" smtClean="0">
                <a:solidFill>
                  <a:schemeClr val="accent6"/>
                </a:solidFill>
                <a:latin typeface="Algerian" pitchFamily="82" charset="0"/>
              </a:rPr>
              <a:t>soups</a:t>
            </a:r>
            <a:endParaRPr lang="cs-CZ" sz="4800" b="1" dirty="0">
              <a:solidFill>
                <a:schemeClr val="accent6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Goulash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Potato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Tripe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Cabbage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Lentils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Pea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Bean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Garlic</a:t>
            </a:r>
            <a:endParaRPr lang="cs-CZ" dirty="0"/>
          </a:p>
        </p:txBody>
      </p:sp>
      <p:pic>
        <p:nvPicPr>
          <p:cNvPr id="15364" name="Picture 4" descr="C:\Users\Luda\Documents\220px-Bowl_of_chicken_sou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538" y="4365625"/>
            <a:ext cx="2290762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C:\Users\Luda\Documents\Bramboračka_02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775" y="2133600"/>
            <a:ext cx="229076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3" descr="C:\Users\Luda\Documents\220px-Erbsensuppentell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1863" y="2133600"/>
            <a:ext cx="23050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err="1" smtClean="0">
                <a:solidFill>
                  <a:schemeClr val="accent6"/>
                </a:solidFill>
              </a:rPr>
              <a:t>Answer</a:t>
            </a:r>
            <a:r>
              <a:rPr lang="cs-CZ" b="1" dirty="0" smtClean="0">
                <a:solidFill>
                  <a:schemeClr val="accent6"/>
                </a:solidFill>
              </a:rPr>
              <a:t>  </a:t>
            </a:r>
            <a:r>
              <a:rPr lang="cs-CZ" b="1" dirty="0" err="1" smtClean="0">
                <a:solidFill>
                  <a:schemeClr val="accent6"/>
                </a:solidFill>
              </a:rPr>
              <a:t>the</a:t>
            </a:r>
            <a:r>
              <a:rPr lang="cs-CZ" b="1" dirty="0" smtClean="0">
                <a:solidFill>
                  <a:schemeClr val="accent6"/>
                </a:solidFill>
              </a:rPr>
              <a:t>  </a:t>
            </a:r>
            <a:r>
              <a:rPr lang="cs-CZ" b="1" dirty="0" err="1" smtClean="0">
                <a:solidFill>
                  <a:schemeClr val="accent6"/>
                </a:solidFill>
              </a:rPr>
              <a:t>questions</a:t>
            </a:r>
            <a:r>
              <a:rPr lang="cs-CZ" b="1" dirty="0" smtClean="0">
                <a:solidFill>
                  <a:schemeClr val="accent6"/>
                </a:solidFill>
              </a:rPr>
              <a:t>: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What kinds of soups can you name?</a:t>
            </a:r>
          </a:p>
          <a:p>
            <a:r>
              <a:rPr lang="cs-CZ" b="1" smtClean="0"/>
              <a:t>What vegetables do you use for soups?</a:t>
            </a:r>
          </a:p>
          <a:p>
            <a:r>
              <a:rPr lang="cs-CZ" b="1" smtClean="0"/>
              <a:t>What kinds of bouillon do you know?</a:t>
            </a:r>
          </a:p>
          <a:p>
            <a:r>
              <a:rPr lang="cs-CZ" b="1" smtClean="0"/>
              <a:t>Can you give examples for white/brown soups?</a:t>
            </a:r>
          </a:p>
          <a:p>
            <a:r>
              <a:rPr lang="cs-CZ" b="1" smtClean="0"/>
              <a:t>What garnish can you give into the soups?</a:t>
            </a:r>
          </a:p>
          <a:p>
            <a:r>
              <a:rPr lang="cs-CZ" b="1" smtClean="0"/>
              <a:t>What are the famous czech soups?</a:t>
            </a:r>
          </a:p>
        </p:txBody>
      </p:sp>
      <p:pic>
        <p:nvPicPr>
          <p:cNvPr id="16388" name="Picture 5" descr="C:\Users\Luda\AppData\Local\Microsoft\Windows\Temporary Internet Files\Content.IE5\IB3WJPXJ\MC9002955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388" y="908050"/>
            <a:ext cx="1617662" cy="1243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2304256"/>
          </a:xfrm>
        </p:spPr>
        <p:txBody>
          <a:bodyPr/>
          <a:lstStyle/>
          <a:p>
            <a:pPr>
              <a:defRPr/>
            </a:pP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Choose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favourite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soup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write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recipe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Tell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rest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class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!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686800" cy="3155950"/>
          </a:xfrm>
        </p:spPr>
        <p:txBody>
          <a:bodyPr/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need</a:t>
            </a:r>
            <a:r>
              <a:rPr lang="cs-CZ" sz="2800" dirty="0" smtClean="0"/>
              <a:t> </a:t>
            </a:r>
            <a:r>
              <a:rPr lang="cs-CZ" sz="2800" dirty="0" err="1" smtClean="0"/>
              <a:t>ingredients</a:t>
            </a:r>
            <a:r>
              <a:rPr lang="cs-CZ" sz="2800" dirty="0" smtClean="0"/>
              <a:t>……………………………………..</a:t>
            </a:r>
          </a:p>
          <a:p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first</a:t>
            </a:r>
            <a:r>
              <a:rPr lang="cs-CZ" sz="2800" dirty="0" smtClean="0"/>
              <a:t>……………………………………………………….</a:t>
            </a:r>
          </a:p>
          <a:p>
            <a:r>
              <a:rPr lang="cs-CZ" sz="2800" dirty="0" err="1" smtClean="0"/>
              <a:t>Then</a:t>
            </a:r>
            <a:r>
              <a:rPr lang="cs-CZ" sz="2800" dirty="0" smtClean="0"/>
              <a:t>…………………………………………………………</a:t>
            </a:r>
          </a:p>
          <a:p>
            <a:r>
              <a:rPr lang="cs-CZ" sz="2800" dirty="0" err="1" smtClean="0"/>
              <a:t>After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………………………………………………….</a:t>
            </a:r>
          </a:p>
          <a:p>
            <a:r>
              <a:rPr lang="cs-CZ" dirty="0" smtClean="0"/>
              <a:t>I serve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…………………………………………….</a:t>
            </a:r>
          </a:p>
        </p:txBody>
      </p:sp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accent6"/>
                </a:solidFill>
                <a:latin typeface="Algerian" pitchFamily="82" charset="0"/>
              </a:rPr>
              <a:t>                </a:t>
            </a:r>
            <a:r>
              <a:rPr lang="cs-CZ" sz="4800" b="1" dirty="0" smtClean="0">
                <a:solidFill>
                  <a:schemeClr val="accent6"/>
                </a:solidFill>
                <a:latin typeface="Algerian" pitchFamily="82" charset="0"/>
              </a:rPr>
              <a:t>Zdroje:</a:t>
            </a:r>
            <a:endParaRPr lang="cs-CZ" sz="4800" b="1" dirty="0">
              <a:solidFill>
                <a:schemeClr val="accent6"/>
              </a:solidFill>
              <a:latin typeface="Algerian" pitchFamily="82" charset="0"/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4824412"/>
          </a:xfrm>
        </p:spPr>
        <p:txBody>
          <a:bodyPr/>
          <a:lstStyle/>
          <a:p>
            <a:pPr eaLnBrk="1" hangingPunct="1"/>
            <a:r>
              <a:rPr lang="cs-CZ" dirty="0" smtClean="0"/>
              <a:t>https://upload.wikimedia.org/wikipedia/commons/b/b8/Bowl_of_chicken_sou </a:t>
            </a:r>
            <a:r>
              <a:rPr lang="cs-CZ" dirty="0" err="1" smtClean="0"/>
              <a:t>p.jpg</a:t>
            </a:r>
            <a:r>
              <a:rPr lang="cs-CZ" dirty="0" smtClean="0"/>
              <a:t> –autor:</a:t>
            </a:r>
            <a:r>
              <a:rPr lang="cs-CZ" b="1" dirty="0" err="1" smtClean="0"/>
              <a:t>RedWordSmith</a:t>
            </a:r>
            <a:r>
              <a:rPr lang="cs-CZ" b="1" dirty="0" smtClean="0"/>
              <a:t> </a:t>
            </a:r>
            <a:r>
              <a:rPr lang="cs-CZ" b="1" dirty="0" err="1" smtClean="0"/>
              <a:t>from</a:t>
            </a:r>
            <a:r>
              <a:rPr lang="cs-CZ" b="1" dirty="0" smtClean="0"/>
              <a:t> </a:t>
            </a:r>
            <a:r>
              <a:rPr lang="cs-CZ" b="1" dirty="0" err="1" smtClean="0"/>
              <a:t>en.wikipedia.org</a:t>
            </a:r>
            <a:endParaRPr lang="cs-CZ" b="1" dirty="0" smtClean="0"/>
          </a:p>
          <a:p>
            <a:pPr eaLnBrk="1" hangingPunct="1"/>
            <a:r>
              <a:rPr lang="cs-CZ" dirty="0" smtClean="0"/>
              <a:t>https://upload.wikimedia.org/wikipedia/commons/1/13/Erbsensuppenteller.jpg - autor:</a:t>
            </a:r>
            <a:r>
              <a:rPr lang="cs-CZ" dirty="0" err="1" smtClean="0"/>
              <a:t>Rainer</a:t>
            </a:r>
            <a:r>
              <a:rPr lang="cs-CZ" dirty="0" smtClean="0"/>
              <a:t> </a:t>
            </a:r>
            <a:r>
              <a:rPr lang="cs-CZ" dirty="0" err="1" smtClean="0"/>
              <a:t>Zenz</a:t>
            </a:r>
            <a:endParaRPr lang="cs-CZ" dirty="0" smtClean="0"/>
          </a:p>
          <a:p>
            <a:pPr eaLnBrk="1" hangingPunct="1"/>
            <a:r>
              <a:rPr lang="cs-CZ" dirty="0" smtClean="0"/>
              <a:t>https://upload.wikimedia.org/wikipedia/commons/b/b8/Bowl_of_chicken_soup.jpg - autor:</a:t>
            </a:r>
            <a:r>
              <a:rPr lang="cs-CZ" b="1" dirty="0" err="1" smtClean="0"/>
              <a:t>RedWordSmith</a:t>
            </a:r>
            <a:r>
              <a:rPr lang="cs-CZ" b="1" dirty="0" smtClean="0"/>
              <a:t> </a:t>
            </a:r>
            <a:r>
              <a:rPr lang="cs-CZ" b="1" dirty="0" err="1" smtClean="0"/>
              <a:t>from</a:t>
            </a:r>
            <a:r>
              <a:rPr lang="cs-CZ" b="1" dirty="0" smtClean="0"/>
              <a:t> </a:t>
            </a:r>
            <a:r>
              <a:rPr lang="cs-CZ" b="1" dirty="0" err="1" smtClean="0"/>
              <a:t>en.wikipedia.org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Obrázky: Galerie Klipart /cit.3.6.2013/ dostupné pod licenci Microsoft Office 2007 na  http://office.microsoft.com/cs-cz/images/</a:t>
            </a:r>
          </a:p>
          <a:p>
            <a:r>
              <a:rPr lang="cs-CZ" smtClean="0"/>
              <a:t>Křivánek, Mirko.Česko-anglicko-německý průvodce gastronomii a restauračním provozem. Leda: 2004, ISBN 80-7335-036-x</a:t>
            </a:r>
          </a:p>
          <a:p>
            <a:endParaRPr lang="cs-CZ" smtClean="0">
              <a:solidFill>
                <a:schemeClr val="tx1"/>
              </a:solidFill>
            </a:endParaRPr>
          </a:p>
          <a:p>
            <a:endParaRPr lang="cs-CZ" smtClean="0">
              <a:solidFill>
                <a:schemeClr val="tx1"/>
              </a:solidFill>
            </a:endParaRPr>
          </a:p>
          <a:p>
            <a:endParaRPr lang="cs-CZ" smtClean="0">
              <a:solidFill>
                <a:schemeClr val="tx1"/>
              </a:solidFill>
            </a:endParaRPr>
          </a:p>
          <a:p>
            <a:endParaRPr lang="cs-CZ" smtClean="0"/>
          </a:p>
        </p:txBody>
      </p:sp>
    </p:spTree>
  </p:cSld>
  <p:clrMapOvr>
    <a:masterClrMapping/>
  </p:clrMapOvr>
  <p:transition spd="slow">
    <p:cover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209</TotalTime>
  <Words>374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Arial</vt:lpstr>
      <vt:lpstr>Franklin Gothic Medium</vt:lpstr>
      <vt:lpstr>Franklin Gothic Book</vt:lpstr>
      <vt:lpstr>Wingdings 2</vt:lpstr>
      <vt:lpstr>Calibri</vt:lpstr>
      <vt:lpstr>Century Gothic</vt:lpstr>
      <vt:lpstr>Algerian</vt:lpstr>
      <vt:lpstr>Aharoni</vt:lpstr>
      <vt:lpstr>Cesta</vt:lpstr>
      <vt:lpstr>Snímek 1</vt:lpstr>
      <vt:lpstr>Snímek 2</vt:lpstr>
      <vt:lpstr>              Kinds   of   soups</vt:lpstr>
      <vt:lpstr>              Kinds   of   soups</vt:lpstr>
      <vt:lpstr>                Soup   garnish</vt:lpstr>
      <vt:lpstr>   Famous  czech  soups</vt:lpstr>
      <vt:lpstr>Answer  the  questions:</vt:lpstr>
      <vt:lpstr>Choose  your  favourite  soup and write a recipe. Tell the rest of class! </vt:lpstr>
      <vt:lpstr>                Zdroje: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Luda</dc:creator>
  <cp:lastModifiedBy>Dum</cp:lastModifiedBy>
  <cp:revision>35</cp:revision>
  <dcterms:created xsi:type="dcterms:W3CDTF">2012-11-24T18:47:54Z</dcterms:created>
  <dcterms:modified xsi:type="dcterms:W3CDTF">2014-01-04T14:12:51Z</dcterms:modified>
</cp:coreProperties>
</file>