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 </a:t>
          </a:r>
          <a:r>
            <a:rPr lang="cs-CZ" sz="2000" baseline="0" dirty="0" smtClean="0"/>
            <a:t>ČJ_16_KAREL ČAPEK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a Mateřská škola Halže,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Fukalová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Život a dílo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CZ.1.07/1.4.00/21.3551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ScaleX="100137" custScaleY="95759" custLinFactNeighborX="-1132" custLinFactNeighborY="178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5422DBA-B217-49E7-8BAD-93A2C98DC128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8103B44E-8D50-4528-BB7A-6BE15DEAF57E}" type="presOf" srcId="{4C35D32F-0EAB-4CD7-82EE-45574DC2A586}" destId="{8BEBB6EC-1DAA-4CAC-8A25-BC0FCBD5DBD5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526E5B4F-A6F6-4ADE-95AE-E2F468564EDC}" type="presOf" srcId="{D1B46980-6531-4606-95E6-44980827E919}" destId="{6140AFEC-043D-4C43-A2F9-D0F5331DF3A3}" srcOrd="0" destOrd="0" presId="urn:microsoft.com/office/officeart/2005/8/layout/target3"/>
    <dgm:cxn modelId="{63DA271A-51FF-4CA3-B554-71E10750C4A4}" type="presOf" srcId="{D1D4F407-5343-4D3F-B5B9-D407B03CAEB4}" destId="{AED2198E-93D5-4001-81B4-73124B309672}" srcOrd="1" destOrd="0" presId="urn:microsoft.com/office/officeart/2005/8/layout/target3"/>
    <dgm:cxn modelId="{7320A9D1-308C-4E2D-AEBF-CF680D74BD01}" type="presOf" srcId="{B651F6E3-6281-48DB-9319-2AEAFDAE7572}" destId="{619D679B-A015-4ECF-8348-D1034C574F40}" srcOrd="0" destOrd="0" presId="urn:microsoft.com/office/officeart/2005/8/layout/target3"/>
    <dgm:cxn modelId="{6A5011D8-C405-4F04-9CE1-EA01C839D836}" type="presOf" srcId="{D8197B8C-B260-4A16-BDF4-0947B075E274}" destId="{25B08C86-7E15-44DC-BE7F-FFB55DD49D12}" srcOrd="0" destOrd="0" presId="urn:microsoft.com/office/officeart/2005/8/layout/target3"/>
    <dgm:cxn modelId="{C39D3035-8F78-4489-958F-9F125C0A5F80}" type="presOf" srcId="{D1D4F407-5343-4D3F-B5B9-D407B03CAEB4}" destId="{D005CE8C-CC26-4C3E-AC11-E15060ECD759}" srcOrd="0" destOrd="0" presId="urn:microsoft.com/office/officeart/2005/8/layout/target3"/>
    <dgm:cxn modelId="{7A348F1C-898E-4DDE-BB56-0AE5527402F2}" type="presOf" srcId="{757F3AB3-0718-4624-B441-E567A8F0AB56}" destId="{333A1088-737F-45CB-B68E-254E46348037}" srcOrd="0" destOrd="0" presId="urn:microsoft.com/office/officeart/2005/8/layout/target3"/>
    <dgm:cxn modelId="{010E5BEE-5578-4138-904F-6BFC2E5BF767}" type="presOf" srcId="{D8197B8C-B260-4A16-BDF4-0947B075E274}" destId="{5A5FFA88-C948-4069-8E93-59FA12366E83}" srcOrd="1" destOrd="0" presId="urn:microsoft.com/office/officeart/2005/8/layout/target3"/>
    <dgm:cxn modelId="{EB278BD8-4A87-4974-9424-1C1435483C1C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D3EEF4A-4655-4FF5-85B4-0C167528BBF2}" type="presOf" srcId="{D1B46980-6531-4606-95E6-44980827E919}" destId="{2BE915AB-18AA-4053-B92C-3BFC9ED204BB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604D9E7-79C2-4F0F-A0A0-9431980BCB67}" type="presParOf" srcId="{333A1088-737F-45CB-B68E-254E46348037}" destId="{F5ABB229-8D3B-4694-996A-96F23CF14429}" srcOrd="0" destOrd="0" presId="urn:microsoft.com/office/officeart/2005/8/layout/target3"/>
    <dgm:cxn modelId="{596B045A-B4DF-49E0-A40E-66B411E47179}" type="presParOf" srcId="{333A1088-737F-45CB-B68E-254E46348037}" destId="{F41139FD-01EE-4571-8B17-4FB00FC51163}" srcOrd="1" destOrd="0" presId="urn:microsoft.com/office/officeart/2005/8/layout/target3"/>
    <dgm:cxn modelId="{0F092A10-C1AB-4D7D-81B0-0A6FC849A8D7}" type="presParOf" srcId="{333A1088-737F-45CB-B68E-254E46348037}" destId="{D005CE8C-CC26-4C3E-AC11-E15060ECD759}" srcOrd="2" destOrd="0" presId="urn:microsoft.com/office/officeart/2005/8/layout/target3"/>
    <dgm:cxn modelId="{1104975F-A492-4CBA-9219-CE20123DF05D}" type="presParOf" srcId="{333A1088-737F-45CB-B68E-254E46348037}" destId="{2C702D82-9B77-49B7-9568-BB8EB47C3372}" srcOrd="3" destOrd="0" presId="urn:microsoft.com/office/officeart/2005/8/layout/target3"/>
    <dgm:cxn modelId="{864C0D44-F123-4CC1-9A5B-A549EEE5B392}" type="presParOf" srcId="{333A1088-737F-45CB-B68E-254E46348037}" destId="{A52A0455-90FF-4808-ABD0-F02540D31D5A}" srcOrd="4" destOrd="0" presId="urn:microsoft.com/office/officeart/2005/8/layout/target3"/>
    <dgm:cxn modelId="{59E0C250-238E-46EB-A104-42242B444A4B}" type="presParOf" srcId="{333A1088-737F-45CB-B68E-254E46348037}" destId="{6140AFEC-043D-4C43-A2F9-D0F5331DF3A3}" srcOrd="5" destOrd="0" presId="urn:microsoft.com/office/officeart/2005/8/layout/target3"/>
    <dgm:cxn modelId="{FC089B67-CDE3-4B2F-8EE3-684E00656DCF}" type="presParOf" srcId="{333A1088-737F-45CB-B68E-254E46348037}" destId="{9358AC05-5D7D-4327-9F80-1AD486AEA664}" srcOrd="6" destOrd="0" presId="urn:microsoft.com/office/officeart/2005/8/layout/target3"/>
    <dgm:cxn modelId="{18C554AF-2918-4E79-A09C-D7E256E394AF}" type="presParOf" srcId="{333A1088-737F-45CB-B68E-254E46348037}" destId="{313FC574-E1CD-4FB4-B054-0B805CE0447D}" srcOrd="7" destOrd="0" presId="urn:microsoft.com/office/officeart/2005/8/layout/target3"/>
    <dgm:cxn modelId="{448F1860-4298-4BB1-9E6D-734226951AE1}" type="presParOf" srcId="{333A1088-737F-45CB-B68E-254E46348037}" destId="{619D679B-A015-4ECF-8348-D1034C574F40}" srcOrd="8" destOrd="0" presId="urn:microsoft.com/office/officeart/2005/8/layout/target3"/>
    <dgm:cxn modelId="{FFCAF54B-7A2C-462E-ADF4-B4EAA31B7199}" type="presParOf" srcId="{333A1088-737F-45CB-B68E-254E46348037}" destId="{322283A8-4A27-4CDA-BAE3-F381106A9174}" srcOrd="9" destOrd="0" presId="urn:microsoft.com/office/officeart/2005/8/layout/target3"/>
    <dgm:cxn modelId="{4118F06D-33C8-4D4B-854A-7FEC0F2B9862}" type="presParOf" srcId="{333A1088-737F-45CB-B68E-254E46348037}" destId="{FFC9F71D-1B4F-4AD9-A4A6-86ADEFC8AF5C}" srcOrd="10" destOrd="0" presId="urn:microsoft.com/office/officeart/2005/8/layout/target3"/>
    <dgm:cxn modelId="{8FA140B3-2A80-4C0F-B57E-5869A070352B}" type="presParOf" srcId="{333A1088-737F-45CB-B68E-254E46348037}" destId="{25B08C86-7E15-44DC-BE7F-FFB55DD49D12}" srcOrd="11" destOrd="0" presId="urn:microsoft.com/office/officeart/2005/8/layout/target3"/>
    <dgm:cxn modelId="{FBB56275-DC3B-4CE8-BDCB-FACD0CDD0001}" type="presParOf" srcId="{333A1088-737F-45CB-B68E-254E46348037}" destId="{76644BE8-9D7C-4C09-B250-3D10AF48CBB7}" srcOrd="12" destOrd="0" presId="urn:microsoft.com/office/officeart/2005/8/layout/target3"/>
    <dgm:cxn modelId="{5A93ADD3-71C9-4D16-9742-38A20EBF8749}" type="presParOf" srcId="{333A1088-737F-45CB-B68E-254E46348037}" destId="{EE85B701-7295-41C0-BA7A-34D3756A2AE6}" srcOrd="13" destOrd="0" presId="urn:microsoft.com/office/officeart/2005/8/layout/target3"/>
    <dgm:cxn modelId="{5534ED83-7B68-467A-BD67-899E5450A080}" type="presParOf" srcId="{333A1088-737F-45CB-B68E-254E46348037}" destId="{8BEBB6EC-1DAA-4CAC-8A25-BC0FCBD5DBD5}" srcOrd="14" destOrd="0" presId="urn:microsoft.com/office/officeart/2005/8/layout/target3"/>
    <dgm:cxn modelId="{8E5F6ABF-42A6-4EFE-BCD0-85876F0CA4A7}" type="presParOf" srcId="{333A1088-737F-45CB-B68E-254E46348037}" destId="{AED2198E-93D5-4001-81B4-73124B309672}" srcOrd="15" destOrd="0" presId="urn:microsoft.com/office/officeart/2005/8/layout/target3"/>
    <dgm:cxn modelId="{830A8477-EF4E-4503-BDDB-AD00452E8DDC}" type="presParOf" srcId="{333A1088-737F-45CB-B68E-254E46348037}" destId="{2BE915AB-18AA-4053-B92C-3BFC9ED204BB}" srcOrd="16" destOrd="0" presId="urn:microsoft.com/office/officeart/2005/8/layout/target3"/>
    <dgm:cxn modelId="{F96B4E99-2403-49A1-97D5-3B68B31A21CE}" type="presParOf" srcId="{333A1088-737F-45CB-B68E-254E46348037}" destId="{6BB5E863-4638-4E1D-BFDE-399D028AC4ED}" srcOrd="17" destOrd="0" presId="urn:microsoft.com/office/officeart/2005/8/layout/target3"/>
    <dgm:cxn modelId="{03FCAA66-3D57-4106-9292-5A0357ABFBEF}" type="presParOf" srcId="{333A1088-737F-45CB-B68E-254E46348037}" destId="{5A5FFA88-C948-4069-8E93-59FA12366E83}" srcOrd="18" destOrd="0" presId="urn:microsoft.com/office/officeart/2005/8/layout/target3"/>
    <dgm:cxn modelId="{10DF5ADB-5C1D-437F-B566-33174CAB6D3C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-1997" y="0"/>
          <a:ext cx="4320479" cy="43204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144010" y="0"/>
          <a:ext cx="5832648" cy="43204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a Mateřská škola Halže, příspěvková organizace</a:t>
          </a:r>
          <a:endParaRPr lang="cs-CZ" sz="2000" kern="1200" dirty="0"/>
        </a:p>
      </dsp:txBody>
      <dsp:txXfrm>
        <a:off x="2144010" y="0"/>
        <a:ext cx="5832648" cy="691276"/>
      </dsp:txXfrm>
    </dsp:sp>
    <dsp:sp modelId="{A52A0455-90FF-4808-ABD0-F02540D31D5A}">
      <dsp:nvSpPr>
        <dsp:cNvPr id="0" name=""/>
        <dsp:cNvSpPr/>
      </dsp:nvSpPr>
      <dsp:spPr>
        <a:xfrm>
          <a:off x="451652" y="691276"/>
          <a:ext cx="3413179" cy="3413179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158242" y="691276"/>
          <a:ext cx="5832648" cy="341317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Fukalová</a:t>
          </a:r>
          <a:endParaRPr lang="cs-CZ" sz="2000" kern="1200" dirty="0"/>
        </a:p>
      </dsp:txBody>
      <dsp:txXfrm>
        <a:off x="2158242" y="691276"/>
        <a:ext cx="5832648" cy="691276"/>
      </dsp:txXfrm>
    </dsp:sp>
    <dsp:sp modelId="{313FC574-E1CD-4FB4-B054-0B805CE0447D}">
      <dsp:nvSpPr>
        <dsp:cNvPr id="0" name=""/>
        <dsp:cNvSpPr/>
      </dsp:nvSpPr>
      <dsp:spPr>
        <a:xfrm>
          <a:off x="905303" y="1382553"/>
          <a:ext cx="2505878" cy="25058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088221" y="1440151"/>
          <a:ext cx="5840638" cy="239960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 </a:t>
          </a:r>
          <a:r>
            <a:rPr lang="cs-CZ" sz="2000" kern="1200" baseline="0" dirty="0" smtClean="0"/>
            <a:t>ČJ_16_KAREL ČAPEK</a:t>
          </a:r>
          <a:endParaRPr lang="cs-CZ" sz="2000" kern="1200" dirty="0"/>
        </a:p>
      </dsp:txBody>
      <dsp:txXfrm>
        <a:off x="2088221" y="1440151"/>
        <a:ext cx="5840638" cy="661959"/>
      </dsp:txXfrm>
    </dsp:sp>
    <dsp:sp modelId="{FFC9F71D-1B4F-4AD9-A4A6-86ADEFC8AF5C}">
      <dsp:nvSpPr>
        <dsp:cNvPr id="0" name=""/>
        <dsp:cNvSpPr/>
      </dsp:nvSpPr>
      <dsp:spPr>
        <a:xfrm>
          <a:off x="1358953" y="2073830"/>
          <a:ext cx="1598577" cy="159857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158242" y="2073830"/>
          <a:ext cx="5832648" cy="159857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Život a dílo</a:t>
          </a:r>
          <a:endParaRPr lang="cs-CZ" sz="2000" kern="1200" dirty="0"/>
        </a:p>
      </dsp:txBody>
      <dsp:txXfrm>
        <a:off x="2158242" y="2073830"/>
        <a:ext cx="5832648" cy="691276"/>
      </dsp:txXfrm>
    </dsp:sp>
    <dsp:sp modelId="{EE85B701-7295-41C0-BA7A-34D3756A2AE6}">
      <dsp:nvSpPr>
        <dsp:cNvPr id="0" name=""/>
        <dsp:cNvSpPr/>
      </dsp:nvSpPr>
      <dsp:spPr>
        <a:xfrm>
          <a:off x="1812603" y="2765107"/>
          <a:ext cx="691276" cy="69127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1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1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1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158242" y="2765107"/>
          <a:ext cx="5832648" cy="69127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CZ.1.07/1.4.00/21.3551</a:t>
          </a:r>
          <a:endParaRPr lang="cs-CZ" sz="2000" kern="1200" dirty="0"/>
        </a:p>
      </dsp:txBody>
      <dsp:txXfrm>
        <a:off x="2158242" y="2765107"/>
        <a:ext cx="5832648" cy="6912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26.12.2013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zbozi.cz/?typ=produkty&amp;q=devatero+poh%C3%A1dek#utm_source=search.seznam.cz&amp;utm_medium=hint&amp;utm_term=devatero+poh%C3%A1dek&amp;utm_content=produkty" TargetMode="External"/><Relationship Id="rId7" Type="http://schemas.openxmlformats.org/officeDocument/2006/relationships/hyperlink" Target="http://cs.wikipedia.org/wiki/Soubor:Brixie_Z_Elgardu.jpg" TargetMode="External"/><Relationship Id="rId2" Type="http://schemas.openxmlformats.org/officeDocument/2006/relationships/hyperlink" Target="http://cs.wikipedia.org/wiki/Karel_%C4%8Capek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veselyklaun.cz/5454/karnevalovy-kostym-vodnik/" TargetMode="External"/><Relationship Id="rId5" Type="http://schemas.openxmlformats.org/officeDocument/2006/relationships/hyperlink" Target="http://www.chyse.com/default.aspx?pg=484f2c43-8d0e-4874-af86-6f482ebb8c2f" TargetMode="External"/><Relationship Id="rId4" Type="http://schemas.openxmlformats.org/officeDocument/2006/relationships/hyperlink" Target="http://www.zbozi.cz/vyrobek/dasenka-cili-zivot-stenete-karel-capek/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3" Type="http://schemas.openxmlformats.org/officeDocument/2006/relationships/image" Target="../media/image9.wmf"/><Relationship Id="rId7" Type="http://schemas.openxmlformats.org/officeDocument/2006/relationships/image" Target="../media/image13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10" Type="http://schemas.openxmlformats.org/officeDocument/2006/relationships/image" Target="../media/image16.png"/><Relationship Id="rId4" Type="http://schemas.openxmlformats.org/officeDocument/2006/relationships/image" Target="../media/image10.wmf"/><Relationship Id="rId9" Type="http://schemas.openxmlformats.org/officeDocument/2006/relationships/image" Target="../media/image15.w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hyperlink" Target="http://www.youtube.com/watch?v=Mr9ZPJ6Wa-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KAREL ČAPEK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Spisovatelé a ilustrátoři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14611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211904672"/>
              </p:ext>
            </p:extLst>
          </p:nvPr>
        </p:nvGraphicFramePr>
        <p:xfrm>
          <a:off x="611560" y="404664"/>
          <a:ext cx="7992888" cy="43204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4485" y="4987304"/>
            <a:ext cx="5407429" cy="1047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7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5. ročníku v předmětu Český jazyk – literární výchova</a:t>
            </a:r>
          </a:p>
          <a:p>
            <a:r>
              <a:rPr lang="cs-CZ" dirty="0" smtClean="0"/>
              <a:t>Přibližuje život a dílo Karla Čapka</a:t>
            </a:r>
          </a:p>
          <a:p>
            <a:r>
              <a:rPr lang="cs-CZ" dirty="0" smtClean="0"/>
              <a:t>Je zaměřena na tvorbu pro děti</a:t>
            </a:r>
          </a:p>
          <a:p>
            <a:r>
              <a:rPr lang="cs-CZ" dirty="0" smtClean="0"/>
              <a:t>Je připravena pro použití při výkladu na interaktivní tabuli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15969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>
                <a:hlinkClick r:id="rId2"/>
              </a:rPr>
              <a:t>http://cs.wikipedia.org/wiki/Karel_%</a:t>
            </a:r>
            <a:r>
              <a:rPr lang="cs-CZ" sz="1400" dirty="0" smtClean="0">
                <a:hlinkClick r:id="rId2"/>
              </a:rPr>
              <a:t>C4%8Capek</a:t>
            </a:r>
            <a:endParaRPr lang="cs-CZ" sz="1400" dirty="0" smtClean="0"/>
          </a:p>
          <a:p>
            <a:r>
              <a:rPr lang="cs-CZ" sz="1400" dirty="0">
                <a:hlinkClick r:id="rId3"/>
              </a:rPr>
              <a:t>http://www.zbozi.cz/?</a:t>
            </a:r>
            <a:r>
              <a:rPr lang="cs-CZ" sz="1400" dirty="0" smtClean="0">
                <a:hlinkClick r:id="rId3"/>
              </a:rPr>
              <a:t>typ=produkty&amp;q=devatero+poh%C3%A1dek#utm_source=search.seznam.cz&amp;utm_medium=hint&amp;utm_term=devatero+poh%C3%A1dek&amp;utm_content=produkty</a:t>
            </a:r>
            <a:endParaRPr lang="cs-CZ" sz="1400" dirty="0" smtClean="0"/>
          </a:p>
          <a:p>
            <a:r>
              <a:rPr lang="cs-CZ" sz="1400" dirty="0">
                <a:hlinkClick r:id="rId4"/>
              </a:rPr>
              <a:t>http://www.zbozi.cz/vyrobek/dasenka-cili-zivot-stenete-karel-capek</a:t>
            </a:r>
            <a:r>
              <a:rPr lang="cs-CZ" sz="1400" dirty="0" smtClean="0">
                <a:hlinkClick r:id="rId4"/>
              </a:rPr>
              <a:t>/</a:t>
            </a:r>
            <a:endParaRPr lang="cs-CZ" sz="1400" dirty="0" smtClean="0"/>
          </a:p>
          <a:p>
            <a:r>
              <a:rPr lang="cs-CZ" sz="1400" dirty="0">
                <a:hlinkClick r:id="rId5"/>
              </a:rPr>
              <a:t>http://</a:t>
            </a:r>
            <a:r>
              <a:rPr lang="cs-CZ" sz="1400" dirty="0" smtClean="0">
                <a:hlinkClick r:id="rId5"/>
              </a:rPr>
              <a:t>www.chyse.com/default.aspx?pg=484f2c43-8d0e-4874-af86-6f482ebb8c2f</a:t>
            </a:r>
            <a:endParaRPr lang="cs-CZ" sz="1400" dirty="0" smtClean="0"/>
          </a:p>
          <a:p>
            <a:r>
              <a:rPr lang="cs-CZ" sz="1400" dirty="0">
                <a:hlinkClick r:id="rId6"/>
              </a:rPr>
              <a:t>http://www.veselyklaun.cz/5454/karnevalovy-kostym-vodnik</a:t>
            </a:r>
            <a:r>
              <a:rPr lang="cs-CZ" sz="1400" dirty="0" smtClean="0">
                <a:hlinkClick r:id="rId6"/>
              </a:rPr>
              <a:t>/</a:t>
            </a:r>
            <a:endParaRPr lang="cs-CZ" sz="1400" dirty="0" smtClean="0"/>
          </a:p>
          <a:p>
            <a:r>
              <a:rPr lang="cs-CZ" sz="1400" dirty="0">
                <a:hlinkClick r:id="rId7"/>
              </a:rPr>
              <a:t>http://</a:t>
            </a:r>
            <a:r>
              <a:rPr lang="cs-CZ" sz="1400" dirty="0" smtClean="0">
                <a:hlinkClick r:id="rId7"/>
              </a:rPr>
              <a:t>cs.wikipedia.org/wiki/Soubor:Brixie_Z_Elgardu.jpg</a:t>
            </a:r>
            <a:endParaRPr lang="cs-CZ" sz="1400" dirty="0" smtClean="0"/>
          </a:p>
          <a:p>
            <a:r>
              <a:rPr lang="cs-CZ" sz="1400" dirty="0"/>
              <a:t>http://www.youtube.com/watch?v=Mr9ZPJ6Wa-M</a:t>
            </a:r>
            <a:endParaRPr lang="cs-CZ" sz="1400" dirty="0" smtClean="0"/>
          </a:p>
          <a:p>
            <a:r>
              <a:rPr lang="cs-CZ" sz="1400" dirty="0" smtClean="0"/>
              <a:t>Obrázky z Galerie Klipart Microsoft </a:t>
            </a:r>
            <a:r>
              <a:rPr lang="cs-CZ" sz="1400" dirty="0"/>
              <a:t>O</a:t>
            </a:r>
            <a:r>
              <a:rPr lang="cs-CZ" sz="1400" dirty="0" smtClean="0"/>
              <a:t>ffice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56770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Karel ČAPEK - život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Narozen 9. 1. 1890 v Malých Svatoňovicích</a:t>
            </a:r>
          </a:p>
          <a:p>
            <a:r>
              <a:rPr lang="cs-CZ" sz="2000" dirty="0" smtClean="0"/>
              <a:t>Zemřel 25. 12. 1938 v Praze</a:t>
            </a:r>
          </a:p>
          <a:p>
            <a:r>
              <a:rPr lang="cs-CZ" sz="2000" dirty="0" smtClean="0"/>
              <a:t>Spisovatel, novinář, dramatik, fotograf, překladatel</a:t>
            </a:r>
          </a:p>
          <a:p>
            <a:r>
              <a:rPr lang="cs-CZ" sz="2000" dirty="0" smtClean="0"/>
              <a:t>Bratr Josef Čapek</a:t>
            </a:r>
            <a:endParaRPr lang="cs-CZ" sz="2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140968"/>
            <a:ext cx="2000250" cy="284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941168"/>
            <a:ext cx="1964284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3877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Dílo Karla čapka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650702"/>
          </a:xfrm>
        </p:spPr>
        <p:txBody>
          <a:bodyPr/>
          <a:lstStyle/>
          <a:p>
            <a:r>
              <a:rPr lang="cs-CZ" dirty="0" smtClean="0"/>
              <a:t>Pro děti: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27584" y="2132856"/>
            <a:ext cx="40324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Devatero pohádek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99592" y="2720860"/>
            <a:ext cx="639045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S milým, vstřícným </a:t>
            </a:r>
            <a:r>
              <a:rPr lang="cs-CZ" dirty="0" smtClean="0"/>
              <a:t>humorem autor </a:t>
            </a:r>
            <a:r>
              <a:rPr lang="cs-CZ" dirty="0"/>
              <a:t>pomocí pohádkových příběhů objasňuje spoustu jevů běžného života a popisuje, co se děje ve chvílích a na místech, kam málokdy je člověk puštěn. Vysvětlí nám spoustu faktů z psí a kočičí říše nebo z profese pošťácké, loupežnické či </a:t>
            </a:r>
            <a:r>
              <a:rPr lang="cs-CZ" dirty="0" smtClean="0"/>
              <a:t>vodnické.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4437112"/>
            <a:ext cx="68407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Dášeňka čili život štěněte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007604" y="5005643"/>
            <a:ext cx="6174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Vypráví o narození a růstu štěňátka – </a:t>
            </a:r>
            <a:r>
              <a:rPr lang="cs-CZ" dirty="0" smtClean="0"/>
              <a:t>foxteriéra </a:t>
            </a:r>
            <a:r>
              <a:rPr lang="cs-CZ" dirty="0"/>
              <a:t>Dášeňky, obsahuje také psí pohádky a bajky.</a:t>
            </a:r>
          </a:p>
        </p:txBody>
      </p:sp>
      <p:pic>
        <p:nvPicPr>
          <p:cNvPr id="2050" name="Picture 2" descr="Pohádky - Devatero pohádek a ještě jedna od Josefa Čapka jako přívažek: Čapek Kar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1945" y="1099654"/>
            <a:ext cx="2580181" cy="1612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ohádky - Dášeňka čili život štěněte Karel Čap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978" y="4384691"/>
            <a:ext cx="2039861" cy="127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91828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Devatero pohádek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362669"/>
          </a:xfrm>
        </p:spPr>
        <p:txBody>
          <a:bodyPr>
            <a:normAutofit/>
          </a:bodyPr>
          <a:lstStyle/>
          <a:p>
            <a:r>
              <a:rPr lang="cs-CZ" sz="1400" dirty="0" smtClean="0"/>
              <a:t>S pomocí obrázků zkuste uhodnout názvy pohádek</a:t>
            </a:r>
            <a:endParaRPr lang="cs-CZ" sz="1400" dirty="0"/>
          </a:p>
        </p:txBody>
      </p:sp>
      <p:sp>
        <p:nvSpPr>
          <p:cNvPr id="4" name="Obdélník 3"/>
          <p:cNvSpPr/>
          <p:nvPr/>
        </p:nvSpPr>
        <p:spPr>
          <a:xfrm>
            <a:off x="2843808" y="2197495"/>
            <a:ext cx="22276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Velká kočičí pohádka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701408" y="2564100"/>
            <a:ext cx="13835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Psí pohádka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89864" y="4332866"/>
            <a:ext cx="18994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První loupežnická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6156176" y="1426699"/>
            <a:ext cx="15726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Pohádka ptačí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745620" y="5949280"/>
            <a:ext cx="19652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Pohádka vodnická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153057" y="5021820"/>
            <a:ext cx="2911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Druhá loupežnická pohádka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835436" y="4470733"/>
            <a:ext cx="18339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Tulácká pohádka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264835" y="3851263"/>
            <a:ext cx="248420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Velká policejní pohádka</a:t>
            </a:r>
            <a:endParaRPr lang="cs-CZ" dirty="0"/>
          </a:p>
        </p:txBody>
      </p:sp>
      <p:sp>
        <p:nvSpPr>
          <p:cNvPr id="12" name="Obdélník 11"/>
          <p:cNvSpPr/>
          <p:nvPr/>
        </p:nvSpPr>
        <p:spPr>
          <a:xfrm>
            <a:off x="5989948" y="2995060"/>
            <a:ext cx="19893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Pošťácká pohádka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878556" y="5949280"/>
            <a:ext cx="26472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b="1" dirty="0"/>
              <a:t>Velká pohádka doktorská</a:t>
            </a:r>
            <a:endParaRPr lang="cs-CZ" dirty="0"/>
          </a:p>
        </p:txBody>
      </p:sp>
      <p:pic>
        <p:nvPicPr>
          <p:cNvPr id="4098" name="Picture 2" descr="C:\Users\hfukalova\AppData\Local\Microsoft\Windows\Temporary Internet Files\Content.IE5\E4P95PT7\MP90044480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945856"/>
            <a:ext cx="1223992" cy="160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hfukalova\AppData\Local\Microsoft\Windows\Temporary Internet Files\Content.IE5\5G91PGUM\MC90043459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800231"/>
            <a:ext cx="2227661" cy="1379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hfukalova\AppData\Local\Microsoft\Windows\Temporary Internet Files\Content.IE5\WUPNYC8F\MC900151195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9392" y="730877"/>
            <a:ext cx="2246243" cy="1391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hfukalova\AppData\Local\Microsoft\Windows\Temporary Internet Files\Content.IE5\1O10QNUQ\dglxasset[1].aspx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162" y="3999769"/>
            <a:ext cx="3443010" cy="1877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hfukalova\AppData\Local\Microsoft\Windows\Temporary Internet Files\Content.IE5\1O10QNUQ\dglxasset[2].aspx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9948" y="2354933"/>
            <a:ext cx="2155687" cy="1434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hfukalova\AppData\Local\Microsoft\Windows\Temporary Internet Files\Content.IE5\WUPNYC8F\MC900250424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043" y="3788739"/>
            <a:ext cx="1869835" cy="12327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hfukalova\AppData\Local\Microsoft\Windows\Temporary Internet Files\Content.IE5\1W8F1JXC\MC90033925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6451" y="3551677"/>
            <a:ext cx="2606181" cy="908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hfukalova\AppData\Local\Microsoft\Windows\Temporary Internet Files\Content.IE5\3OU5ETHM\dglxasset[1].aspx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9" y="5085015"/>
            <a:ext cx="3146140" cy="1584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3869" y="5307344"/>
            <a:ext cx="1917034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330205" y="3163609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483768" y="2745034"/>
            <a:ext cx="2160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525756" y="1611365"/>
            <a:ext cx="2232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637398" y="3071986"/>
            <a:ext cx="261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53056" y="4220595"/>
            <a:ext cx="6745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5,6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878556" y="3788739"/>
            <a:ext cx="1856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516216" y="4332866"/>
            <a:ext cx="2294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2591780" y="6318612"/>
            <a:ext cx="3796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156176" y="6318612"/>
            <a:ext cx="4747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29066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6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1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6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1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26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1" dur="2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36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1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46" dur="2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Stopa </a:t>
            </a:r>
            <a:r>
              <a:rPr lang="cs-CZ" dirty="0" err="1" smtClean="0"/>
              <a:t>karla</a:t>
            </a:r>
            <a:r>
              <a:rPr lang="cs-CZ" dirty="0" smtClean="0"/>
              <a:t> Čapka v západních </a:t>
            </a:r>
            <a:r>
              <a:rPr lang="cs-CZ" dirty="0" err="1" smtClean="0"/>
              <a:t>čechách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Karel Čapek krátce působil jako vychovatel na zámku Chyše nedaleko Karlových Varů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5" y="2924944"/>
            <a:ext cx="5279107" cy="3545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1073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Teď se pohodlně usaďte a podívejte se na pohádku</a:t>
            </a:r>
            <a:endParaRPr lang="cs-CZ" sz="2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Dášeňka, 3. díl - Jak rostla – </a:t>
            </a:r>
            <a:r>
              <a:rPr lang="cs-CZ" dirty="0" err="1" smtClean="0">
                <a:hlinkClick r:id="rId2"/>
              </a:rPr>
              <a:t>YouTube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2708920"/>
            <a:ext cx="4350551" cy="32716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6109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94</TotalTime>
  <Words>299</Words>
  <Application>Microsoft Office PowerPoint</Application>
  <PresentationFormat>Předvádění na obrazovce (4:3)</PresentationFormat>
  <Paragraphs>57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Cesta</vt:lpstr>
      <vt:lpstr>KAREL ČAPEK</vt:lpstr>
      <vt:lpstr>Prezentace aplikace PowerPoint</vt:lpstr>
      <vt:lpstr>ANOTACE</vt:lpstr>
      <vt:lpstr>CITACE</vt:lpstr>
      <vt:lpstr>Karel ČAPEK - život</vt:lpstr>
      <vt:lpstr>Dílo Karla čapka</vt:lpstr>
      <vt:lpstr>Devatero pohádek</vt:lpstr>
      <vt:lpstr>Stopa karla Čapka v západních čechách</vt:lpstr>
      <vt:lpstr>Teď se pohodlně usaďte a podívejte se na pohádku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KAREL ČAPEK</dc:title>
  <dc:creator>Fukalová Hana</dc:creator>
  <cp:lastModifiedBy>Fukalová Hana</cp:lastModifiedBy>
  <cp:revision>8</cp:revision>
  <dcterms:created xsi:type="dcterms:W3CDTF">2013-12-26T08:51:22Z</dcterms:created>
  <dcterms:modified xsi:type="dcterms:W3CDTF">2013-12-26T10:37:17Z</dcterms:modified>
</cp:coreProperties>
</file>