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9" r:id="rId3"/>
    <p:sldId id="260" r:id="rId4"/>
    <p:sldId id="261" r:id="rId5"/>
    <p:sldId id="262" r:id="rId6"/>
    <p:sldId id="257" r:id="rId7"/>
    <p:sldId id="263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CD0D36-7FF9-4BBE-ADE3-1DEE5FC73E1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C5308C-1B6B-45AB-A32C-167A43FA65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D9684B6B-0351-4000-ABE1-B6E39FEC3BF6}" type="slidenum">
              <a:rPr lang="cs-CZ" smtClean="0">
                <a:latin typeface="Tahoma" pitchFamily="34" charset="0"/>
              </a:rPr>
              <a:pPr/>
              <a:t>1</a:t>
            </a:fld>
            <a:endParaRPr lang="cs-CZ" smtClean="0">
              <a:latin typeface="Tahom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E8A105D-FACB-4D35-B2D9-8FDE52CB76FE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5D6505-EEC9-4383-98DA-1D5BA67E8B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650" y="260350"/>
            <a:ext cx="7632700" cy="84137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DIGITÁLNÍ UČEBNÍ MATERIÁL</a:t>
            </a:r>
            <a:endParaRPr lang="cs-CZ" sz="4000" b="1" dirty="0"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611188" y="1196975"/>
          <a:ext cx="7705725" cy="45736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7720"/>
                <a:gridCol w="3968005"/>
              </a:tblGrid>
              <a:tr h="4486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1"/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3063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3047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VY_3_INOVACE_ANJ_56</a:t>
                      </a:r>
                      <a:endParaRPr lang="cs-CZ" sz="1400" dirty="0" smtClean="0">
                        <a:solidFill>
                          <a:schemeClr val="tx1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51805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3063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Anglický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jazyk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3063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Tematická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oblast: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rgbClr val="FF0000"/>
                          </a:solidFill>
                          <a:latin typeface="Franklin Gothic Medium" pitchFamily="34" charset="0"/>
                        </a:rPr>
                        <a:t>Obchod </a:t>
                      </a:r>
                      <a:r>
                        <a:rPr lang="cs-CZ" sz="1400" b="0" smtClean="0">
                          <a:solidFill>
                            <a:srgbClr val="FF0000"/>
                          </a:solidFill>
                          <a:latin typeface="Franklin Gothic Medium" pitchFamily="34" charset="0"/>
                        </a:rPr>
                        <a:t>a služby</a:t>
                      </a:r>
                      <a:endParaRPr lang="cs-CZ" sz="1400" b="0" dirty="0">
                        <a:solidFill>
                          <a:srgbClr val="FF0000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3063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Mléčné výrobky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3063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rgbClr val="FF0000"/>
                          </a:solidFill>
                          <a:latin typeface="Franklin Gothic Medium" pitchFamily="34" charset="0"/>
                        </a:rPr>
                        <a:t>1., 2</a:t>
                      </a:r>
                      <a:endParaRPr lang="cs-CZ" sz="1400" b="0" dirty="0">
                        <a:solidFill>
                          <a:srgbClr val="FF0000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3063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Ludmila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Křížová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30630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26.5.2013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  <a:tr h="115803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6" marR="9526" marT="952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Prezentace seznamuje žáky 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 mléčnými výrobky.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Materiál je určen pro žáky 1. ročníku obor kuchař,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číšník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, prodavač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do předmětu „Anglický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  jazyk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Franklin Gothic Medium" pitchFamily="34" charset="0"/>
                        </a:rPr>
                        <a:t>“. Slouží k procvičení učiva na interaktivní tabuli.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Franklin Gothic Medium" pitchFamily="34" charset="0"/>
                      </a:endParaRPr>
                    </a:p>
                  </a:txBody>
                  <a:tcPr marL="91450" marR="91450" marT="45702" marB="4570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513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 descr="C:\Users\Luda\AppData\Local\Microsoft\Windows\Temporary Internet Files\Content.IE5\62RTKVUJ\MP900177957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613" y="260350"/>
            <a:ext cx="6624637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594262" y="4653136"/>
            <a:ext cx="7370226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 err="1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Milk</a:t>
            </a:r>
            <a:r>
              <a:rPr lang="cs-CZ" sz="5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</a:t>
            </a:r>
            <a:r>
              <a:rPr lang="cs-CZ" sz="5400" b="1" cap="all" dirty="0" err="1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products</a:t>
            </a:r>
            <a:endParaRPr lang="cs-CZ" sz="5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So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ur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products</a:t>
            </a:r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267" name="Rectangle 3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soured</a:t>
            </a:r>
            <a:r>
              <a:rPr lang="cs-CZ" sz="3600" dirty="0" smtClean="0"/>
              <a:t> </a:t>
            </a:r>
            <a:r>
              <a:rPr lang="cs-CZ" sz="3600" dirty="0" err="1" smtClean="0"/>
              <a:t>milk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sour</a:t>
            </a:r>
            <a:r>
              <a:rPr lang="cs-CZ" sz="3600" dirty="0" smtClean="0"/>
              <a:t> </a:t>
            </a:r>
            <a:r>
              <a:rPr lang="cs-CZ" sz="3600" dirty="0" err="1" smtClean="0"/>
              <a:t>cream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buttermilk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whipped</a:t>
            </a:r>
            <a:r>
              <a:rPr lang="cs-CZ" sz="3600" dirty="0" smtClean="0"/>
              <a:t>  </a:t>
            </a:r>
            <a:r>
              <a:rPr lang="cs-CZ" sz="3600" dirty="0" err="1" smtClean="0"/>
              <a:t>cream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kefir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yogurt</a:t>
            </a:r>
            <a:r>
              <a:rPr lang="cs-CZ" sz="3600" dirty="0" smtClean="0"/>
              <a:t>, </a:t>
            </a:r>
            <a:r>
              <a:rPr lang="cs-CZ" sz="3600" dirty="0" err="1" smtClean="0"/>
              <a:t>cream</a:t>
            </a:r>
            <a:r>
              <a:rPr lang="cs-CZ" sz="3600" dirty="0" smtClean="0"/>
              <a:t> </a:t>
            </a:r>
            <a:r>
              <a:rPr lang="cs-CZ" sz="3600" dirty="0" err="1" smtClean="0"/>
              <a:t>yogurt</a:t>
            </a:r>
            <a:endParaRPr lang="cs-CZ" sz="3600" dirty="0" smtClean="0"/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quark</a:t>
            </a: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 smtClean="0"/>
          </a:p>
        </p:txBody>
      </p:sp>
      <p:pic>
        <p:nvPicPr>
          <p:cNvPr id="1026" name="Picture 2" descr="C:\Users\Luda\AppData\Local\Microsoft\Windows\Temporary Internet Files\Content.IE5\HHS19MB0\MC9003797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00808"/>
            <a:ext cx="2304256" cy="302433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Cream</a:t>
            </a:r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291" name="Rectangle 3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algn="just" eaLnBrk="1" hangingPunct="1">
              <a:lnSpc>
                <a:spcPct val="150000"/>
              </a:lnSpc>
            </a:pPr>
            <a:r>
              <a:rPr lang="cs-CZ" sz="3600" dirty="0" smtClean="0"/>
              <a:t> </a:t>
            </a:r>
            <a:r>
              <a:rPr lang="en-US" sz="3600" dirty="0" smtClean="0"/>
              <a:t>sour</a:t>
            </a:r>
            <a:r>
              <a:rPr lang="cs-CZ" sz="3600" dirty="0" smtClean="0"/>
              <a:t>/ </a:t>
            </a:r>
            <a:r>
              <a:rPr lang="cs-CZ" sz="3600" dirty="0" err="1" smtClean="0"/>
              <a:t>sweet</a:t>
            </a:r>
            <a:r>
              <a:rPr lang="en-US" sz="3600" dirty="0" smtClean="0"/>
              <a:t> cream</a:t>
            </a:r>
            <a:endParaRPr lang="cs-CZ" sz="3600" dirty="0" smtClean="0"/>
          </a:p>
          <a:p>
            <a:pPr algn="just" eaLnBrk="1" hangingPunct="1">
              <a:lnSpc>
                <a:spcPct val="150000"/>
              </a:lnSpc>
            </a:pPr>
            <a:r>
              <a:rPr lang="en-US" sz="3600" dirty="0" smtClean="0"/>
              <a:t> </a:t>
            </a:r>
            <a:r>
              <a:rPr lang="cs-CZ" sz="3600" dirty="0" err="1" smtClean="0"/>
              <a:t>whipped</a:t>
            </a:r>
            <a:r>
              <a:rPr lang="cs-CZ" sz="3600" dirty="0" smtClean="0"/>
              <a:t> </a:t>
            </a:r>
            <a:r>
              <a:rPr lang="en-US" sz="3600" dirty="0" smtClean="0"/>
              <a:t>cream</a:t>
            </a:r>
            <a:endParaRPr lang="cs-CZ" sz="3600" dirty="0" smtClean="0"/>
          </a:p>
          <a:p>
            <a:pPr algn="just" eaLnBrk="1" hangingPunct="1">
              <a:lnSpc>
                <a:spcPct val="150000"/>
              </a:lnSpc>
            </a:pPr>
            <a:r>
              <a:rPr lang="en-US" sz="3600" dirty="0" smtClean="0"/>
              <a:t> coffee cream and portioned coffee cream</a:t>
            </a:r>
            <a:r>
              <a:rPr lang="cs-CZ" sz="3600" dirty="0" smtClean="0"/>
              <a:t>.</a:t>
            </a:r>
          </a:p>
          <a:p>
            <a:pPr algn="just" eaLnBrk="1" hangingPunct="1">
              <a:lnSpc>
                <a:spcPct val="150000"/>
              </a:lnSpc>
            </a:pPr>
            <a:r>
              <a:rPr lang="cs-CZ" sz="3600" dirty="0" smtClean="0"/>
              <a:t> d</a:t>
            </a:r>
            <a:r>
              <a:rPr lang="en-US" sz="3600" dirty="0" err="1" smtClean="0"/>
              <a:t>ry</a:t>
            </a:r>
            <a:r>
              <a:rPr lang="en-US" sz="3600" dirty="0" smtClean="0"/>
              <a:t> white (dried coffee creamer)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3" name="Picture 5" descr="C:\Users\Luda\AppData\Local\Microsoft\Windows\Temporary Internet Files\Content.IE5\2CO3DCM6\MC9004377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196752"/>
            <a:ext cx="16256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Butter</a:t>
            </a:r>
            <a:endParaRPr lang="cs-CZ" sz="4800" b="1" dirty="0" smtClean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5" name="Rectangle 3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057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US" sz="2800" b="1" dirty="0" smtClean="0"/>
              <a:t>fresh butter</a:t>
            </a:r>
            <a:endParaRPr lang="cs-CZ" sz="2800" b="1" dirty="0" smtClean="0"/>
          </a:p>
          <a:p>
            <a:pPr algn="just" eaLnBrk="1" hangingPunct="1">
              <a:lnSpc>
                <a:spcPct val="150000"/>
              </a:lnSpc>
            </a:pPr>
            <a:r>
              <a:rPr lang="en-US" sz="2800" b="1" dirty="0" smtClean="0"/>
              <a:t>sour cream and sweet cream butter</a:t>
            </a:r>
            <a:endParaRPr lang="cs-CZ" sz="2800" b="1" dirty="0" smtClean="0"/>
          </a:p>
          <a:p>
            <a:pPr algn="just" eaLnBrk="1" hangingPunct="1">
              <a:lnSpc>
                <a:spcPct val="150000"/>
              </a:lnSpc>
            </a:pPr>
            <a:r>
              <a:rPr lang="cs-CZ" sz="2800" b="1" dirty="0" err="1" smtClean="0"/>
              <a:t>mild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butter</a:t>
            </a:r>
            <a:endParaRPr lang="cs-CZ" sz="2800" b="1" dirty="0" smtClean="0"/>
          </a:p>
          <a:p>
            <a:pPr algn="just" eaLnBrk="1" hangingPunct="1">
              <a:lnSpc>
                <a:spcPct val="150000"/>
              </a:lnSpc>
            </a:pPr>
            <a:r>
              <a:rPr lang="cs-CZ" sz="2800" b="1" dirty="0" smtClean="0"/>
              <a:t>table </a:t>
            </a:r>
            <a:r>
              <a:rPr lang="cs-CZ" sz="2800" b="1" dirty="0" err="1" smtClean="0"/>
              <a:t>butter</a:t>
            </a:r>
            <a:endParaRPr lang="cs-CZ" sz="2800" b="1" dirty="0" smtClean="0"/>
          </a:p>
          <a:p>
            <a:pPr algn="just" eaLnBrk="1" hangingPunct="1">
              <a:lnSpc>
                <a:spcPct val="150000"/>
              </a:lnSpc>
            </a:pPr>
            <a:r>
              <a:rPr lang="cs-CZ" sz="2800" b="1" dirty="0" err="1" smtClean="0"/>
              <a:t>butter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fat</a:t>
            </a:r>
            <a:endParaRPr lang="cs-CZ" sz="2800" b="1" dirty="0" smtClean="0"/>
          </a:p>
          <a:p>
            <a:pPr algn="just" eaLnBrk="1" hangingPunct="1">
              <a:lnSpc>
                <a:spcPct val="150000"/>
              </a:lnSpc>
            </a:pPr>
            <a:r>
              <a:rPr lang="cs-CZ" sz="2800" b="1" dirty="0" err="1" smtClean="0"/>
              <a:t>spread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butter</a:t>
            </a:r>
            <a:endParaRPr lang="cs-CZ" sz="2800" b="1" dirty="0" smtClean="0"/>
          </a:p>
          <a:p>
            <a:pPr algn="just" eaLnBrk="1" hangingPunct="1">
              <a:lnSpc>
                <a:spcPct val="150000"/>
              </a:lnSpc>
            </a:pPr>
            <a:endParaRPr lang="cs-CZ" sz="2800" dirty="0" smtClean="0"/>
          </a:p>
          <a:p>
            <a:pPr algn="just" eaLnBrk="1" hangingPunct="1">
              <a:lnSpc>
                <a:spcPct val="150000"/>
              </a:lnSpc>
            </a:pPr>
            <a:endParaRPr lang="cs-CZ" sz="2800" dirty="0" smtClean="0">
              <a:latin typeface="Times New Roman" pitchFamily="18" charset="0"/>
            </a:endParaRPr>
          </a:p>
        </p:txBody>
      </p:sp>
      <p:pic>
        <p:nvPicPr>
          <p:cNvPr id="2050" name="Picture 2" descr="C:\Users\Luda\AppData\Local\Microsoft\Windows\Temporary Internet Files\Content.IE5\HHS19MB0\MC9002321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573016"/>
            <a:ext cx="2592288" cy="1516955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           </a:t>
            </a:r>
            <a:r>
              <a:rPr lang="cs-CZ" sz="60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Cheese</a:t>
            </a:r>
            <a:endParaRPr lang="cs-CZ" sz="60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latin typeface="+mj-lt"/>
              </a:rPr>
              <a:t>chottage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cheese</a:t>
            </a:r>
            <a:r>
              <a:rPr lang="cs-CZ" b="1" dirty="0" smtClean="0">
                <a:latin typeface="+mj-lt"/>
              </a:rPr>
              <a:t> – </a:t>
            </a:r>
            <a:r>
              <a:rPr lang="cs-CZ" b="1" dirty="0" err="1" smtClean="0">
                <a:latin typeface="+mj-lt"/>
              </a:rPr>
              <a:t>hard</a:t>
            </a:r>
            <a:r>
              <a:rPr lang="cs-CZ" b="1" dirty="0" smtClean="0">
                <a:latin typeface="+mj-lt"/>
              </a:rPr>
              <a:t>, </a:t>
            </a:r>
            <a:r>
              <a:rPr lang="cs-CZ" b="1" dirty="0" err="1" smtClean="0">
                <a:latin typeface="+mj-lt"/>
              </a:rPr>
              <a:t>mild</a:t>
            </a:r>
            <a:endParaRPr lang="cs-CZ" b="1" dirty="0" smtClean="0">
              <a:latin typeface="+mj-lt"/>
            </a:endParaRPr>
          </a:p>
          <a:p>
            <a:pPr algn="just">
              <a:lnSpc>
                <a:spcPct val="150000"/>
              </a:lnSpc>
              <a:defRPr/>
            </a:pPr>
            <a:r>
              <a:rPr lang="cs-CZ" b="1" dirty="0" err="1" smtClean="0">
                <a:latin typeface="+mj-lt"/>
              </a:rPr>
              <a:t>mild</a:t>
            </a:r>
            <a:r>
              <a:rPr lang="cs-CZ" b="1" dirty="0" smtClean="0">
                <a:latin typeface="+mj-lt"/>
              </a:rPr>
              <a:t>, </a:t>
            </a:r>
            <a:r>
              <a:rPr lang="cs-CZ" b="1" dirty="0" err="1" smtClean="0">
                <a:latin typeface="+mj-lt"/>
              </a:rPr>
              <a:t>proccesed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cheese</a:t>
            </a:r>
            <a:r>
              <a:rPr lang="cs-CZ" b="1" dirty="0" smtClean="0">
                <a:latin typeface="+mj-lt"/>
              </a:rPr>
              <a:t> - </a:t>
            </a:r>
            <a:r>
              <a:rPr lang="cs-CZ" b="1" dirty="0" err="1" smtClean="0">
                <a:latin typeface="+mj-lt"/>
              </a:rPr>
              <a:t>Apetito</a:t>
            </a:r>
            <a:endParaRPr lang="cs-CZ" b="1" dirty="0" smtClean="0">
              <a:latin typeface="+mj-lt"/>
              <a:cs typeface="Times New Roman" pitchFamily="18" charset="0"/>
            </a:endParaRPr>
          </a:p>
          <a:p>
            <a:pPr>
              <a:defRPr/>
            </a:pPr>
            <a:r>
              <a:rPr lang="cs-CZ" b="1" dirty="0" err="1" smtClean="0">
                <a:latin typeface="+mj-lt"/>
              </a:rPr>
              <a:t>steamed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cheese</a:t>
            </a:r>
            <a:r>
              <a:rPr lang="cs-CZ" b="1" dirty="0" smtClean="0">
                <a:latin typeface="+mj-lt"/>
              </a:rPr>
              <a:t> - </a:t>
            </a:r>
            <a:r>
              <a:rPr lang="cs-CZ" b="1" dirty="0" err="1" smtClean="0">
                <a:latin typeface="+mj-lt"/>
              </a:rPr>
              <a:t>Mozzarella</a:t>
            </a:r>
            <a:endParaRPr lang="cs-CZ" b="1" dirty="0" smtClean="0">
              <a:latin typeface="+mj-lt"/>
            </a:endParaRPr>
          </a:p>
          <a:p>
            <a:pPr algn="just">
              <a:lnSpc>
                <a:spcPct val="150000"/>
              </a:lnSpc>
            </a:pPr>
            <a:r>
              <a:rPr lang="cs-CZ" b="1" dirty="0" smtClean="0">
                <a:latin typeface="+mj-lt"/>
                <a:cs typeface="Times New Roman" pitchFamily="18" charset="0"/>
              </a:rPr>
              <a:t>h</a:t>
            </a:r>
            <a:r>
              <a:rPr lang="de-DE" b="1" dirty="0" err="1" smtClean="0">
                <a:latin typeface="+mj-lt"/>
                <a:cs typeface="Times New Roman" pitchFamily="18" charset="0"/>
              </a:rPr>
              <a:t>ar</a:t>
            </a:r>
            <a:r>
              <a:rPr lang="cs-CZ" b="1" dirty="0" smtClean="0">
                <a:latin typeface="+mj-lt"/>
                <a:cs typeface="Times New Roman" pitchFamily="18" charset="0"/>
              </a:rPr>
              <a:t>d </a:t>
            </a:r>
            <a:r>
              <a:rPr lang="cs-CZ" b="1" dirty="0" err="1" smtClean="0">
                <a:latin typeface="+mj-lt"/>
                <a:cs typeface="Times New Roman" pitchFamily="18" charset="0"/>
              </a:rPr>
              <a:t>cheese</a:t>
            </a:r>
            <a:r>
              <a:rPr lang="cs-CZ" b="1" dirty="0" smtClean="0">
                <a:latin typeface="+mj-lt"/>
                <a:cs typeface="Times New Roman" pitchFamily="18" charset="0"/>
              </a:rPr>
              <a:t> -  </a:t>
            </a:r>
            <a:r>
              <a:rPr lang="cs-CZ" b="1" dirty="0" err="1" smtClean="0">
                <a:latin typeface="+mj-lt"/>
              </a:rPr>
              <a:t>Emmental</a:t>
            </a:r>
            <a:endParaRPr lang="cs-CZ" b="1" dirty="0" smtClean="0">
              <a:latin typeface="+mj-lt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b="1" dirty="0" err="1" smtClean="0">
                <a:latin typeface="+mj-lt"/>
                <a:cs typeface="Times New Roman" pitchFamily="18" charset="0"/>
              </a:rPr>
              <a:t>blue</a:t>
            </a:r>
            <a:r>
              <a:rPr lang="cs-CZ" b="1" dirty="0" smtClean="0">
                <a:latin typeface="+mj-lt"/>
                <a:cs typeface="Times New Roman" pitchFamily="18" charset="0"/>
              </a:rPr>
              <a:t> </a:t>
            </a:r>
            <a:r>
              <a:rPr lang="cs-CZ" b="1" dirty="0" err="1" smtClean="0">
                <a:latin typeface="+mj-lt"/>
                <a:cs typeface="Times New Roman" pitchFamily="18" charset="0"/>
              </a:rPr>
              <a:t>cheese</a:t>
            </a:r>
            <a:r>
              <a:rPr lang="cs-CZ" b="1" dirty="0" smtClean="0">
                <a:latin typeface="+mj-lt"/>
                <a:cs typeface="Times New Roman" pitchFamily="18" charset="0"/>
              </a:rPr>
              <a:t> – </a:t>
            </a:r>
            <a:r>
              <a:rPr lang="en-US" b="1" dirty="0" smtClean="0">
                <a:latin typeface="+mj-lt"/>
              </a:rPr>
              <a:t>Camembert</a:t>
            </a:r>
            <a:r>
              <a:rPr lang="cs-CZ" b="1" dirty="0" smtClean="0">
                <a:latin typeface="+mj-lt"/>
              </a:rPr>
              <a:t>, Niva</a:t>
            </a:r>
          </a:p>
          <a:p>
            <a:pPr algn="just">
              <a:lnSpc>
                <a:spcPct val="150000"/>
              </a:lnSpc>
            </a:pPr>
            <a:r>
              <a:rPr lang="cs-CZ" b="1" dirty="0" err="1" smtClean="0">
                <a:latin typeface="+mj-lt"/>
              </a:rPr>
              <a:t>sheep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cheese</a:t>
            </a:r>
            <a:endParaRPr lang="cs-CZ" b="1" dirty="0" smtClean="0">
              <a:latin typeface="+mj-lt"/>
            </a:endParaRPr>
          </a:p>
          <a:p>
            <a:pPr algn="just">
              <a:lnSpc>
                <a:spcPct val="150000"/>
              </a:lnSpc>
            </a:pPr>
            <a:r>
              <a:rPr lang="cs-CZ" b="1" dirty="0" err="1" smtClean="0">
                <a:latin typeface="+mj-lt"/>
              </a:rPr>
              <a:t>goat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cheese</a:t>
            </a:r>
            <a:endParaRPr lang="cs-CZ" b="1" dirty="0" smtClean="0">
              <a:latin typeface="+mj-lt"/>
            </a:endParaRPr>
          </a:p>
          <a:p>
            <a:pPr algn="just">
              <a:lnSpc>
                <a:spcPct val="150000"/>
              </a:lnSpc>
            </a:pPr>
            <a:r>
              <a:rPr lang="cs-CZ" b="1" dirty="0" err="1" smtClean="0">
                <a:latin typeface="+mj-lt"/>
              </a:rPr>
              <a:t>cheese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with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 err="1" smtClean="0">
                <a:latin typeface="+mj-lt"/>
              </a:rPr>
              <a:t>herbals</a:t>
            </a:r>
            <a:endParaRPr lang="cs-CZ" b="1" dirty="0" smtClean="0">
              <a:latin typeface="+mj-lt"/>
            </a:endParaRPr>
          </a:p>
          <a:p>
            <a:pPr algn="just">
              <a:lnSpc>
                <a:spcPct val="150000"/>
              </a:lnSpc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4" name="Picture 4" descr="C:\Users\Luda\AppData\Local\Microsoft\Windows\Temporary Internet Files\Content.IE5\UU5FQ4IJ\MC90044177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04664"/>
            <a:ext cx="2093912" cy="2160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507288" cy="11967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Using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cheese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in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err="1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kitchen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7467600" cy="4845152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cs typeface="Times New Roman" pitchFamily="18" charset="0"/>
              </a:rPr>
              <a:t>main</a:t>
            </a:r>
            <a:r>
              <a:rPr lang="cs-CZ" sz="2800" b="1" dirty="0" smtClean="0">
                <a:cs typeface="Times New Roman" pitchFamily="18" charset="0"/>
              </a:rPr>
              <a:t> </a:t>
            </a:r>
            <a:r>
              <a:rPr lang="cs-CZ" sz="2800" b="1" dirty="0" err="1" smtClean="0">
                <a:cs typeface="Times New Roman" pitchFamily="18" charset="0"/>
              </a:rPr>
              <a:t>dish</a:t>
            </a:r>
            <a:r>
              <a:rPr lang="cs-CZ" sz="2800" b="1" dirty="0" smtClean="0">
                <a:cs typeface="Times New Roman" pitchFamily="18" charset="0"/>
              </a:rPr>
              <a:t> -  </a:t>
            </a:r>
            <a:r>
              <a:rPr lang="cs-CZ" sz="2800" b="1" dirty="0" err="1" smtClean="0">
                <a:cs typeface="Times New Roman" pitchFamily="18" charset="0"/>
              </a:rPr>
              <a:t>fried</a:t>
            </a:r>
            <a:r>
              <a:rPr lang="cs-CZ" sz="2800" b="1" dirty="0" smtClean="0">
                <a:cs typeface="Times New Roman" pitchFamily="18" charset="0"/>
              </a:rPr>
              <a:t> </a:t>
            </a:r>
            <a:r>
              <a:rPr lang="cs-CZ" sz="2800" b="1" dirty="0" err="1" smtClean="0">
                <a:cs typeface="Times New Roman" pitchFamily="18" charset="0"/>
              </a:rPr>
              <a:t>cheese</a:t>
            </a:r>
            <a:r>
              <a:rPr lang="cs-CZ" sz="2800" b="1" dirty="0" smtClean="0">
                <a:cs typeface="Times New Roman" pitchFamily="18" charset="0"/>
              </a:rPr>
              <a:t>, </a:t>
            </a:r>
            <a:r>
              <a:rPr lang="cs-CZ" sz="2800" b="1" dirty="0" err="1" smtClean="0">
                <a:cs typeface="Times New Roman" pitchFamily="18" charset="0"/>
              </a:rPr>
              <a:t>cheese</a:t>
            </a:r>
            <a:r>
              <a:rPr lang="cs-CZ" sz="2800" b="1" dirty="0" smtClean="0">
                <a:cs typeface="Times New Roman" pitchFamily="18" charset="0"/>
              </a:rPr>
              <a:t> </a:t>
            </a:r>
            <a:r>
              <a:rPr lang="cs-CZ" sz="2800" b="1" dirty="0" err="1" smtClean="0">
                <a:cs typeface="Times New Roman" pitchFamily="18" charset="0"/>
              </a:rPr>
              <a:t>pudding</a:t>
            </a:r>
            <a:r>
              <a:rPr lang="cs-CZ" sz="2800" b="1" dirty="0" smtClean="0">
                <a:cs typeface="Times New Roman" pitchFamily="18" charset="0"/>
              </a:rPr>
              <a:t>, pizza, cheeseburger</a:t>
            </a:r>
          </a:p>
          <a:p>
            <a:r>
              <a:rPr lang="en-US" sz="2800" b="1" dirty="0" smtClean="0">
                <a:cs typeface="Times New Roman" pitchFamily="18" charset="0"/>
              </a:rPr>
              <a:t> spreads</a:t>
            </a:r>
            <a:endParaRPr lang="cs-CZ" sz="2800" b="1" dirty="0" smtClean="0">
              <a:cs typeface="Times New Roman" pitchFamily="18" charset="0"/>
            </a:endParaRPr>
          </a:p>
          <a:p>
            <a:r>
              <a:rPr lang="en-US" sz="2800" b="1" dirty="0" smtClean="0">
                <a:cs typeface="Times New Roman" pitchFamily="18" charset="0"/>
              </a:rPr>
              <a:t> soups</a:t>
            </a:r>
            <a:endParaRPr lang="cs-CZ" sz="2800" b="1" dirty="0" smtClean="0">
              <a:cs typeface="Times New Roman" pitchFamily="18" charset="0"/>
            </a:endParaRPr>
          </a:p>
          <a:p>
            <a:r>
              <a:rPr lang="en-US" sz="2800" b="1" dirty="0" smtClean="0">
                <a:cs typeface="Times New Roman" pitchFamily="18" charset="0"/>
              </a:rPr>
              <a:t>hot and cold appetizers</a:t>
            </a:r>
            <a:endParaRPr lang="cs-CZ" sz="2800" b="1" dirty="0" smtClean="0">
              <a:cs typeface="Times New Roman" pitchFamily="18" charset="0"/>
            </a:endParaRPr>
          </a:p>
          <a:p>
            <a:r>
              <a:rPr lang="en-US" sz="2800" b="1" dirty="0" smtClean="0">
                <a:cs typeface="Times New Roman" pitchFamily="18" charset="0"/>
              </a:rPr>
              <a:t>dough</a:t>
            </a:r>
            <a:endParaRPr lang="cs-CZ" sz="2800" b="1" dirty="0" smtClean="0">
              <a:cs typeface="Times New Roman" pitchFamily="18" charset="0"/>
            </a:endParaRPr>
          </a:p>
          <a:p>
            <a:r>
              <a:rPr lang="en-US" sz="2800" b="1" dirty="0" smtClean="0">
                <a:cs typeface="Times New Roman" pitchFamily="18" charset="0"/>
              </a:rPr>
              <a:t>salads</a:t>
            </a:r>
            <a:endParaRPr lang="cs-CZ" sz="2800" b="1" dirty="0" smtClean="0">
              <a:cs typeface="Times New Roman" pitchFamily="18" charset="0"/>
            </a:endParaRPr>
          </a:p>
          <a:p>
            <a:r>
              <a:rPr lang="cs-CZ" sz="2800" b="1" dirty="0" smtClean="0">
                <a:cs typeface="Times New Roman" pitchFamily="18" charset="0"/>
              </a:rPr>
              <a:t>c</a:t>
            </a:r>
            <a:r>
              <a:rPr lang="en-US" sz="2800" b="1" dirty="0" err="1" smtClean="0">
                <a:cs typeface="Times New Roman" pitchFamily="18" charset="0"/>
              </a:rPr>
              <a:t>heese</a:t>
            </a:r>
            <a:r>
              <a:rPr lang="en-US" sz="2800" b="1" dirty="0" smtClean="0">
                <a:cs typeface="Times New Roman" pitchFamily="18" charset="0"/>
              </a:rPr>
              <a:t> is served even as a dessert.</a:t>
            </a:r>
            <a:r>
              <a:rPr lang="cs-CZ" sz="2800" b="1" dirty="0" smtClean="0">
                <a:cs typeface="Times New Roman" pitchFamily="18" charset="0"/>
              </a:rPr>
              <a:t> </a:t>
            </a:r>
          </a:p>
          <a:p>
            <a:endParaRPr lang="cs-CZ" sz="2800" b="1" dirty="0">
              <a:cs typeface="Times New Roman" pitchFamily="18" charset="0"/>
            </a:endParaRPr>
          </a:p>
        </p:txBody>
      </p:sp>
      <p:pic>
        <p:nvPicPr>
          <p:cNvPr id="3074" name="Picture 2" descr="C:\Users\Luda\AppData\Local\Microsoft\Windows\Temporary Internet Files\Content.IE5\62RTKVUJ\MC90044174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49289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</a:rPr>
              <a:t>Check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  </a:t>
            </a:r>
            <a:r>
              <a:rPr lang="cs-CZ" sz="4800" b="1" dirty="0" err="1" smtClean="0">
                <a:solidFill>
                  <a:schemeClr val="accent1">
                    <a:lumMod val="75000"/>
                  </a:schemeClr>
                </a:solidFill>
              </a:rPr>
              <a:t>yourself</a:t>
            </a: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</a:rPr>
              <a:t>:</a:t>
            </a:r>
            <a:endParaRPr lang="cs-CZ" sz="4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err="1" smtClean="0"/>
              <a:t>Why</a:t>
            </a:r>
            <a:r>
              <a:rPr lang="cs-CZ" sz="2800" b="1" dirty="0" smtClean="0"/>
              <a:t> are </a:t>
            </a:r>
            <a:r>
              <a:rPr lang="cs-CZ" sz="2800" b="1" dirty="0" err="1" smtClean="0"/>
              <a:t>sour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milk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products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important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for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health</a:t>
            </a:r>
            <a:r>
              <a:rPr lang="cs-CZ" sz="2800" b="1" dirty="0" smtClean="0"/>
              <a:t>?</a:t>
            </a:r>
          </a:p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kinds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milk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products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name</a:t>
            </a:r>
            <a:r>
              <a:rPr lang="cs-CZ" sz="2800" b="1" dirty="0" smtClean="0"/>
              <a:t>?</a:t>
            </a:r>
          </a:p>
          <a:p>
            <a:r>
              <a:rPr lang="cs-CZ" sz="2800" b="1" dirty="0" err="1" smtClean="0"/>
              <a:t>Can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name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kinds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of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cream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butter</a:t>
            </a:r>
            <a:r>
              <a:rPr lang="cs-CZ" sz="2800" b="1" dirty="0" smtClean="0"/>
              <a:t>/</a:t>
            </a:r>
            <a:r>
              <a:rPr lang="cs-CZ" sz="2800" b="1" dirty="0" err="1" smtClean="0"/>
              <a:t>cheese</a:t>
            </a:r>
            <a:r>
              <a:rPr lang="cs-CZ" sz="2800" b="1" dirty="0" smtClean="0"/>
              <a:t>?</a:t>
            </a:r>
          </a:p>
          <a:p>
            <a:r>
              <a:rPr lang="cs-CZ" sz="2800" b="1" dirty="0" err="1" smtClean="0"/>
              <a:t>How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cheese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used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kitchen</a:t>
            </a:r>
            <a:r>
              <a:rPr lang="cs-CZ" sz="2800" b="1" dirty="0" smtClean="0"/>
              <a:t>?</a:t>
            </a:r>
          </a:p>
          <a:p>
            <a:r>
              <a:rPr lang="cs-CZ" sz="2800" b="1" dirty="0" err="1" smtClean="0"/>
              <a:t>What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your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favourite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cheese</a:t>
            </a:r>
            <a:r>
              <a:rPr lang="cs-CZ" sz="2800" b="1" dirty="0" smtClean="0"/>
              <a:t>? </a:t>
            </a:r>
            <a:r>
              <a:rPr lang="cs-CZ" sz="2800" b="1" dirty="0" err="1" smtClean="0"/>
              <a:t>Why</a:t>
            </a:r>
            <a:r>
              <a:rPr lang="cs-CZ" sz="2800" b="1" dirty="0" smtClean="0"/>
              <a:t>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defRPr/>
            </a:pPr>
            <a:r>
              <a:rPr lang="cs-CZ" b="1" dirty="0" smtClean="0"/>
              <a:t>Šebelová, Marie. </a:t>
            </a:r>
            <a:r>
              <a:rPr lang="cs-CZ" b="1" i="1" dirty="0" smtClean="0"/>
              <a:t>Potraviny a výživa- učebnice. </a:t>
            </a:r>
            <a:r>
              <a:rPr lang="cs-CZ" b="1" dirty="0" smtClean="0"/>
              <a:t>Praha: nakladatelství Parta, 2002. </a:t>
            </a:r>
            <a:r>
              <a:rPr lang="cs-CZ" b="1" smtClean="0"/>
              <a:t>ISBN 80-7320-010-4</a:t>
            </a:r>
          </a:p>
          <a:p>
            <a:pPr>
              <a:defRPr/>
            </a:pPr>
            <a:endParaRPr lang="cs-CZ" b="1" dirty="0" smtClean="0"/>
          </a:p>
          <a:p>
            <a:r>
              <a:rPr lang="cs-CZ" b="1" dirty="0" smtClean="0"/>
              <a:t>Obrázky: Galerie Klipart /cit. 26</a:t>
            </a:r>
            <a:r>
              <a:rPr lang="cs-CZ" b="1" dirty="0" smtClean="0">
                <a:latin typeface="Century Gothic" pitchFamily="34" charset="0"/>
              </a:rPr>
              <a:t>.5.2013/,</a:t>
            </a:r>
            <a:r>
              <a:rPr lang="cs-CZ" b="1" dirty="0" smtClean="0"/>
              <a:t> dostupné pod licenci Microsoft Office 2007 na  http://office.</a:t>
            </a:r>
            <a:r>
              <a:rPr lang="cs-CZ" b="1" dirty="0" err="1" smtClean="0"/>
              <a:t>microsoft.com</a:t>
            </a:r>
            <a:r>
              <a:rPr lang="cs-CZ" b="1" dirty="0" smtClean="0"/>
              <a:t>/</a:t>
            </a:r>
            <a:r>
              <a:rPr lang="cs-CZ" b="1" dirty="0" err="1" smtClean="0"/>
              <a:t>cs</a:t>
            </a:r>
            <a:r>
              <a:rPr lang="cs-CZ" b="1" dirty="0" smtClean="0"/>
              <a:t>-</a:t>
            </a:r>
            <a:r>
              <a:rPr lang="cs-CZ" b="1" dirty="0" err="1" smtClean="0"/>
              <a:t>cz</a:t>
            </a:r>
            <a:r>
              <a:rPr lang="cs-CZ" b="1" dirty="0" smtClean="0"/>
              <a:t>/</a:t>
            </a:r>
            <a:r>
              <a:rPr lang="cs-CZ" b="1" dirty="0" err="1" smtClean="0"/>
              <a:t>images</a:t>
            </a:r>
            <a:r>
              <a:rPr lang="cs-CZ" b="1" dirty="0" smtClean="0"/>
              <a:t>/</a:t>
            </a:r>
          </a:p>
          <a:p>
            <a:endParaRPr lang="cs-CZ" dirty="0" smtClean="0"/>
          </a:p>
          <a:p>
            <a:endParaRPr lang="cs-CZ" b="1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71</TotalTime>
  <Words>334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 DIGITÁLNÍ UČEBNÍ MATERIÁL</vt:lpstr>
      <vt:lpstr>Snímek 2</vt:lpstr>
      <vt:lpstr>Sour  milk  products</vt:lpstr>
      <vt:lpstr>Cream</vt:lpstr>
      <vt:lpstr>Butter</vt:lpstr>
      <vt:lpstr>           Cheese</vt:lpstr>
      <vt:lpstr>    Using of cheese in the kitchen</vt:lpstr>
      <vt:lpstr>Check  yourself: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Luda</dc:creator>
  <cp:lastModifiedBy>Luda</cp:lastModifiedBy>
  <cp:revision>21</cp:revision>
  <dcterms:created xsi:type="dcterms:W3CDTF">2013-05-26T16:37:40Z</dcterms:created>
  <dcterms:modified xsi:type="dcterms:W3CDTF">2013-12-01T13:36:19Z</dcterms:modified>
</cp:coreProperties>
</file>