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21" r:id="rId2"/>
    <p:sldId id="256" r:id="rId3"/>
    <p:sldId id="260" r:id="rId4"/>
    <p:sldId id="261" r:id="rId5"/>
    <p:sldId id="322" r:id="rId6"/>
    <p:sldId id="331" r:id="rId7"/>
    <p:sldId id="257" r:id="rId8"/>
    <p:sldId id="258" r:id="rId9"/>
    <p:sldId id="259" r:id="rId10"/>
    <p:sldId id="323" r:id="rId11"/>
    <p:sldId id="263" r:id="rId12"/>
    <p:sldId id="324" r:id="rId13"/>
    <p:sldId id="325" r:id="rId14"/>
    <p:sldId id="266" r:id="rId15"/>
    <p:sldId id="267" r:id="rId16"/>
    <p:sldId id="268" r:id="rId17"/>
    <p:sldId id="272" r:id="rId18"/>
    <p:sldId id="274" r:id="rId19"/>
    <p:sldId id="275" r:id="rId20"/>
    <p:sldId id="326" r:id="rId21"/>
    <p:sldId id="327" r:id="rId22"/>
    <p:sldId id="328" r:id="rId23"/>
    <p:sldId id="332" r:id="rId24"/>
    <p:sldId id="330" r:id="rId25"/>
    <p:sldId id="333" r:id="rId26"/>
    <p:sldId id="334" r:id="rId27"/>
    <p:sldId id="319" r:id="rId2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719D82-8C34-4697-B56F-66916B6F48DE}" type="datetimeFigureOut">
              <a:rPr lang="cs-CZ" smtClean="0"/>
              <a:t>19.11.2013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B9C4B7-DFAC-42CA-8780-08444CFD5DDD}" type="slidenum">
              <a:rPr lang="cs-CZ" smtClean="0"/>
              <a:t>‹#›</a:t>
            </a:fld>
            <a:endParaRPr lang="cs-CZ"/>
          </a:p>
        </p:txBody>
      </p:sp>
    </p:spTree>
    <p:extLst>
      <p:ext uri="{BB962C8B-B14F-4D97-AF65-F5344CB8AC3E}">
        <p14:creationId xmlns:p14="http://schemas.microsoft.com/office/powerpoint/2010/main" val="277622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cs-CZ" smtClean="0"/>
          </a:p>
        </p:txBody>
      </p:sp>
      <p:sp>
        <p:nvSpPr>
          <p:cNvPr id="4" name="Zástupný symbol pro číslo snímku 3"/>
          <p:cNvSpPr>
            <a:spLocks noGrp="1"/>
          </p:cNvSpPr>
          <p:nvPr>
            <p:ph type="sldNum" sz="quarter" idx="5"/>
          </p:nvPr>
        </p:nvSpPr>
        <p:spPr/>
        <p:txBody>
          <a:bodyPr/>
          <a:lstStyle/>
          <a:p>
            <a:pPr>
              <a:defRPr/>
            </a:pPr>
            <a:fld id="{B7D0FDE9-E9CA-46DC-813B-52E910C653DD}" type="slidenum">
              <a:rPr lang="cs-CZ" smtClean="0"/>
              <a:pPr>
                <a:defRPr/>
              </a:pPr>
              <a:t>1</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1250916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1472834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1459991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96D1F0B-202A-4DAA-9B36-03FC9AA4B1F7}" type="datetimeFigureOut">
              <a:rPr lang="cs-CZ" smtClean="0"/>
              <a:t>19.11.2013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3151184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96D1F0B-202A-4DAA-9B36-03FC9AA4B1F7}" type="datetimeFigureOut">
              <a:rPr lang="cs-CZ" smtClean="0"/>
              <a:t>19.11.2013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1195541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696D1F0B-202A-4DAA-9B36-03FC9AA4B1F7}" type="datetimeFigureOut">
              <a:rPr lang="cs-CZ" smtClean="0"/>
              <a:t>19.11.2013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203221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96D1F0B-202A-4DAA-9B36-03FC9AA4B1F7}" type="datetimeFigureOut">
              <a:rPr lang="cs-CZ" smtClean="0"/>
              <a:t>19.11.2013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3999402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96D1F0B-202A-4DAA-9B36-03FC9AA4B1F7}" type="datetimeFigureOut">
              <a:rPr lang="cs-CZ" smtClean="0"/>
              <a:t>19.11.2013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2829968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96D1F0B-202A-4DAA-9B36-03FC9AA4B1F7}" type="datetimeFigureOut">
              <a:rPr lang="cs-CZ" smtClean="0"/>
              <a:t>19.11.2013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2322301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2681403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66F9A7-312A-4740-907B-22C32D970A14}" type="slidenum">
              <a:rPr lang="cs-CZ" smtClean="0"/>
              <a:t>‹#›</a:t>
            </a:fld>
            <a:endParaRPr lang="cs-CZ"/>
          </a:p>
        </p:txBody>
      </p:sp>
    </p:spTree>
    <p:extLst>
      <p:ext uri="{BB962C8B-B14F-4D97-AF65-F5344CB8AC3E}">
        <p14:creationId xmlns:p14="http://schemas.microsoft.com/office/powerpoint/2010/main" val="1138167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D1F0B-202A-4DAA-9B36-03FC9AA4B1F7}" type="datetimeFigureOut">
              <a:rPr lang="cs-CZ" smtClean="0"/>
              <a:t>19.11.2013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66F9A7-312A-4740-907B-22C32D970A14}" type="slidenum">
              <a:rPr lang="cs-CZ" smtClean="0"/>
              <a:t>‹#›</a:t>
            </a:fld>
            <a:endParaRPr lang="cs-CZ"/>
          </a:p>
        </p:txBody>
      </p:sp>
    </p:spTree>
    <p:extLst>
      <p:ext uri="{BB962C8B-B14F-4D97-AF65-F5344CB8AC3E}">
        <p14:creationId xmlns:p14="http://schemas.microsoft.com/office/powerpoint/2010/main" val="36769746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subTitle" idx="1"/>
          </p:nvPr>
        </p:nvSpPr>
        <p:spPr>
          <a:xfrm>
            <a:off x="928688" y="1844675"/>
            <a:ext cx="7072312" cy="3933825"/>
          </a:xfrm>
        </p:spPr>
        <p:txBody>
          <a:bodyPr>
            <a:normAutofit/>
          </a:bodyPr>
          <a:lstStyle/>
          <a:p>
            <a:pPr algn="l" eaLnBrk="1" hangingPunct="1"/>
            <a:r>
              <a:rPr lang="cs-CZ" altLang="cs-CZ" sz="1400" dirty="0" smtClean="0">
                <a:solidFill>
                  <a:schemeClr val="tx1"/>
                </a:solidFill>
              </a:rPr>
              <a:t>ŠKOLA:			Gymnázium, Tanvald, Školní 305, příspěvková organizace</a:t>
            </a:r>
          </a:p>
          <a:p>
            <a:pPr algn="l" eaLnBrk="1" hangingPunct="1"/>
            <a:r>
              <a:rPr lang="cs-CZ" altLang="cs-CZ" sz="1400" dirty="0" smtClean="0">
                <a:solidFill>
                  <a:schemeClr val="tx1"/>
                </a:solidFill>
              </a:rPr>
              <a:t>ČÍSLO PROJEKTU:		CZ.1.07/1.5.00/34.0434</a:t>
            </a:r>
          </a:p>
          <a:p>
            <a:pPr algn="l" eaLnBrk="1" hangingPunct="1"/>
            <a:r>
              <a:rPr lang="cs-CZ" altLang="cs-CZ" sz="1400" dirty="0" smtClean="0">
                <a:solidFill>
                  <a:schemeClr val="tx1"/>
                </a:solidFill>
              </a:rPr>
              <a:t>NÁZEV PROJEKTU:		Šablony – Gymnázium Tanvald</a:t>
            </a:r>
          </a:p>
          <a:p>
            <a:pPr algn="l" eaLnBrk="1" hangingPunct="1"/>
            <a:r>
              <a:rPr lang="cs-CZ" altLang="cs-CZ" sz="1400" dirty="0" smtClean="0">
                <a:solidFill>
                  <a:schemeClr val="tx1"/>
                </a:solidFill>
              </a:rPr>
              <a:t>ČÍSLO ŠABLONY:		III/2 Inovace a zkvalitnění výuky prostřednictvím ICT</a:t>
            </a:r>
          </a:p>
          <a:p>
            <a:pPr algn="l" eaLnBrk="1" hangingPunct="1"/>
            <a:r>
              <a:rPr lang="cs-CZ" altLang="cs-CZ" sz="1400" dirty="0" smtClean="0">
                <a:solidFill>
                  <a:schemeClr val="tx1"/>
                </a:solidFill>
              </a:rPr>
              <a:t>AUTOR:			Iva </a:t>
            </a:r>
            <a:r>
              <a:rPr lang="cs-CZ" altLang="cs-CZ" sz="1400" dirty="0" err="1" smtClean="0">
                <a:solidFill>
                  <a:schemeClr val="tx1"/>
                </a:solidFill>
              </a:rPr>
              <a:t>Herrmannová</a:t>
            </a:r>
            <a:endParaRPr lang="cs-CZ" altLang="cs-CZ" sz="1400" dirty="0" smtClean="0">
              <a:solidFill>
                <a:schemeClr val="tx1"/>
              </a:solidFill>
            </a:endParaRPr>
          </a:p>
          <a:p>
            <a:pPr algn="l" eaLnBrk="1" hangingPunct="1"/>
            <a:r>
              <a:rPr lang="cs-CZ" altLang="cs-CZ" sz="1400" dirty="0" smtClean="0">
                <a:solidFill>
                  <a:schemeClr val="tx1"/>
                </a:solidFill>
              </a:rPr>
              <a:t>TEMATICKÁ OBLAST: 		Optika</a:t>
            </a:r>
          </a:p>
          <a:p>
            <a:pPr algn="l" eaLnBrk="1" hangingPunct="1"/>
            <a:r>
              <a:rPr lang="cs-CZ" altLang="cs-CZ" sz="1400" dirty="0" smtClean="0">
                <a:solidFill>
                  <a:schemeClr val="tx1"/>
                </a:solidFill>
              </a:rPr>
              <a:t>NÁZEV </a:t>
            </a:r>
            <a:r>
              <a:rPr lang="cs-CZ" altLang="cs-CZ" sz="1400" dirty="0" err="1" smtClean="0">
                <a:solidFill>
                  <a:schemeClr val="tx1"/>
                </a:solidFill>
              </a:rPr>
              <a:t>DUMu</a:t>
            </a:r>
            <a:r>
              <a:rPr lang="cs-CZ" altLang="cs-CZ" sz="1400" dirty="0" smtClean="0">
                <a:solidFill>
                  <a:schemeClr val="tx1"/>
                </a:solidFill>
              </a:rPr>
              <a:t>:		Zobrazování tenkou  rozptylkou</a:t>
            </a:r>
          </a:p>
          <a:p>
            <a:pPr algn="l"/>
            <a:r>
              <a:rPr lang="cs-CZ" altLang="cs-CZ" sz="1400" dirty="0">
                <a:solidFill>
                  <a:schemeClr val="tx1"/>
                </a:solidFill>
              </a:rPr>
              <a:t>POŘADOVÉ ČÍSLO </a:t>
            </a:r>
            <a:r>
              <a:rPr lang="cs-CZ" altLang="cs-CZ" sz="1400" dirty="0" err="1">
                <a:solidFill>
                  <a:schemeClr val="tx1"/>
                </a:solidFill>
              </a:rPr>
              <a:t>DUMu</a:t>
            </a:r>
            <a:r>
              <a:rPr lang="cs-CZ" altLang="cs-CZ" sz="1400">
                <a:solidFill>
                  <a:schemeClr val="tx1"/>
                </a:solidFill>
              </a:rPr>
              <a:t>:</a:t>
            </a:r>
            <a:r>
              <a:rPr lang="cs-CZ" altLang="cs-CZ" sz="1400">
                <a:solidFill>
                  <a:schemeClr val="tx1"/>
                </a:solidFill>
              </a:rPr>
              <a:t>	</a:t>
            </a:r>
            <a:r>
              <a:rPr lang="cs-CZ" altLang="cs-CZ" sz="1400" smtClean="0">
                <a:solidFill>
                  <a:schemeClr val="tx1"/>
                </a:solidFill>
              </a:rPr>
              <a:t>18</a:t>
            </a:r>
            <a:endParaRPr lang="cs-CZ" altLang="cs-CZ" sz="1400">
              <a:solidFill>
                <a:schemeClr val="tx1"/>
              </a:solidFill>
            </a:endParaRPr>
          </a:p>
          <a:p>
            <a:pPr algn="l" eaLnBrk="1" hangingPunct="1"/>
            <a:r>
              <a:rPr lang="cs-CZ" altLang="cs-CZ" sz="1400" dirty="0" smtClean="0">
                <a:solidFill>
                  <a:schemeClr val="tx1"/>
                </a:solidFill>
              </a:rPr>
              <a:t>KÓD </a:t>
            </a:r>
            <a:r>
              <a:rPr lang="cs-CZ" altLang="cs-CZ" sz="1400" dirty="0" err="1" smtClean="0">
                <a:solidFill>
                  <a:schemeClr val="tx1"/>
                </a:solidFill>
              </a:rPr>
              <a:t>DUMu</a:t>
            </a:r>
            <a:r>
              <a:rPr lang="cs-CZ" altLang="cs-CZ" sz="1400" dirty="0" smtClean="0">
                <a:solidFill>
                  <a:schemeClr val="tx1"/>
                </a:solidFill>
              </a:rPr>
              <a:t>:			IH_OPTIKA_18</a:t>
            </a:r>
          </a:p>
          <a:p>
            <a:pPr algn="l"/>
            <a:r>
              <a:rPr lang="cs-CZ" altLang="cs-CZ" sz="1400" dirty="0" smtClean="0">
                <a:solidFill>
                  <a:schemeClr val="tx1"/>
                </a:solidFill>
              </a:rPr>
              <a:t>DATUM TVORBY:		1.11.2013</a:t>
            </a:r>
          </a:p>
          <a:p>
            <a:pPr algn="l" eaLnBrk="1" hangingPunct="1"/>
            <a:r>
              <a:rPr lang="cs-CZ" altLang="cs-CZ" sz="1400" dirty="0" smtClean="0">
                <a:solidFill>
                  <a:schemeClr val="tx1"/>
                </a:solidFill>
              </a:rPr>
              <a:t>ANOTACE (ROČNÍK):		Prezentace je určena pro oktávu gymnázií (4. ročník). Postupně se na názorných animacích zavádí u tenkých rozptylek význačné paprsky. V další části prezentace se řeší geometrickou  metodou konstrukce obrazu předmětu pomocí tenké rozptylky. Vznik obrazu předmětu tenkou rozptylkou je přehledně po krocích vytvářen tak, aby žáci mohli sledovat postup hledání obrazu. Na závěr je připojeno přehledné shrnutí poznatků pro zobrazování tenkou rozptylkou a pro porovnání i tenkou spojkou.</a:t>
            </a:r>
          </a:p>
        </p:txBody>
      </p:sp>
      <p:pic>
        <p:nvPicPr>
          <p:cNvPr id="2051" name="obrázek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3713" y="260350"/>
            <a:ext cx="5256212" cy="132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052" name="Text Box 5"/>
          <p:cNvSpPr txBox="1">
            <a:spLocks noChangeArrowheads="1"/>
          </p:cNvSpPr>
          <p:nvPr/>
        </p:nvSpPr>
        <p:spPr bwMode="auto">
          <a:xfrm>
            <a:off x="5372100" y="319088"/>
            <a:ext cx="544513" cy="596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cs-CZ" sz="1800">
              <a:latin typeface="Arial" charset="0"/>
            </a:endParaRPr>
          </a:p>
        </p:txBody>
      </p:sp>
      <p:sp>
        <p:nvSpPr>
          <p:cNvPr id="2053" name="Rectangle 7"/>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cs-CZ" sz="1800">
              <a:latin typeface="Arial" charset="0"/>
            </a:endParaRPr>
          </a:p>
        </p:txBody>
      </p:sp>
      <p:sp>
        <p:nvSpPr>
          <p:cNvPr id="2054" name="Rectangle 8"/>
          <p:cNvSpPr>
            <a:spLocks noChangeArrowheads="1"/>
          </p:cNvSpPr>
          <p:nvPr/>
        </p:nvSpPr>
        <p:spPr bwMode="auto">
          <a:xfrm>
            <a:off x="0" y="0"/>
            <a:ext cx="0" cy="0"/>
          </a:xfrm>
          <a:prstGeom prst="rect">
            <a:avLst/>
          </a:prstGeom>
          <a:solidFill>
            <a:schemeClr val="accent1"/>
          </a:solidFill>
          <a:ln w="9525">
            <a:solidFill>
              <a:schemeClr val="tx1"/>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cs-CZ" sz="1800">
              <a:latin typeface="Arial" charset="0"/>
            </a:endParaRPr>
          </a:p>
        </p:txBody>
      </p:sp>
      <p:sp>
        <p:nvSpPr>
          <p:cNvPr id="2055" name="Rectangle 9"/>
          <p:cNvSpPr>
            <a:spLocks noChangeArrowheads="1"/>
          </p:cNvSpPr>
          <p:nvPr/>
        </p:nvSpPr>
        <p:spPr bwMode="auto">
          <a:xfrm>
            <a:off x="0" y="35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cs-CZ" sz="1800">
              <a:latin typeface="Arial" charset="0"/>
            </a:endParaRPr>
          </a:p>
        </p:txBody>
      </p:sp>
      <p:pic>
        <p:nvPicPr>
          <p:cNvPr id="2056" name="Picture 10"/>
          <p:cNvPicPr>
            <a:picLocks noGrp="1" noChangeAspect="1" noChangeArrowheads="1"/>
          </p:cNvPicPr>
          <p:nvPr>
            <p:ph type="ctrTitle"/>
          </p:nvPr>
        </p:nvPicPr>
        <p:blipFill>
          <a:blip r:embed="rId4" cstate="print">
            <a:extLst>
              <a:ext uri="{28A0092B-C50C-407E-A947-70E740481C1C}">
                <a14:useLocalDpi xmlns:a14="http://schemas.microsoft.com/office/drawing/2010/main" val="0"/>
              </a:ext>
            </a:extLst>
          </a:blip>
          <a:srcRect/>
          <a:stretch>
            <a:fillRect/>
          </a:stretch>
        </p:blipFill>
        <p:spPr>
          <a:xfrm>
            <a:off x="7524750" y="549275"/>
            <a:ext cx="503238" cy="488950"/>
          </a:xfrm>
          <a:noFill/>
        </p:spPr>
      </p:pic>
    </p:spTree>
    <p:extLst>
      <p:ext uri="{BB962C8B-B14F-4D97-AF65-F5344CB8AC3E}">
        <p14:creationId xmlns:p14="http://schemas.microsoft.com/office/powerpoint/2010/main" val="2362975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7131" y="1484784"/>
            <a:ext cx="8964488" cy="1470025"/>
          </a:xfrm>
          <a:solidFill>
            <a:schemeClr val="tx2">
              <a:lumMod val="75000"/>
            </a:schemeClr>
          </a:solidFill>
        </p:spPr>
        <p:txBody>
          <a:bodyPr/>
          <a:lstStyle/>
          <a:p>
            <a:r>
              <a:rPr lang="cs-CZ" b="1" dirty="0" smtClean="0">
                <a:solidFill>
                  <a:schemeClr val="bg1"/>
                </a:solidFill>
              </a:rPr>
              <a:t>ZOBRAZOVÁNÍ </a:t>
            </a:r>
            <a:r>
              <a:rPr lang="cs-CZ" b="1" u="sng" dirty="0" smtClean="0">
                <a:solidFill>
                  <a:schemeClr val="bg1"/>
                </a:solidFill>
              </a:rPr>
              <a:t>TENKOU ROZPTYLKOU</a:t>
            </a:r>
            <a:endParaRPr lang="cs-CZ" b="1" u="sng" dirty="0">
              <a:solidFill>
                <a:schemeClr val="bg1"/>
              </a:solidFill>
            </a:endParaRPr>
          </a:p>
        </p:txBody>
      </p:sp>
      <p:sp>
        <p:nvSpPr>
          <p:cNvPr id="3" name="Podnadpis 2"/>
          <p:cNvSpPr>
            <a:spLocks noGrp="1"/>
          </p:cNvSpPr>
          <p:nvPr>
            <p:ph type="subTitle" idx="1"/>
          </p:nvPr>
        </p:nvSpPr>
        <p:spPr>
          <a:xfrm>
            <a:off x="971600" y="3861048"/>
            <a:ext cx="7304856" cy="1752600"/>
          </a:xfrm>
          <a:solidFill>
            <a:schemeClr val="bg1"/>
          </a:solidFill>
        </p:spPr>
        <p:txBody>
          <a:bodyPr/>
          <a:lstStyle/>
          <a:p>
            <a:pPr marL="514350" indent="-514350" algn="l">
              <a:buAutoNum type="arabicPeriod"/>
            </a:pPr>
            <a:r>
              <a:rPr lang="cs-CZ" b="1" dirty="0" smtClean="0">
                <a:solidFill>
                  <a:schemeClr val="tx2">
                    <a:lumMod val="50000"/>
                  </a:schemeClr>
                </a:solidFill>
              </a:rPr>
              <a:t>VÝZNAČNÉ PAPRSKY</a:t>
            </a:r>
          </a:p>
          <a:p>
            <a:pPr marL="514350" indent="-514350" algn="l">
              <a:buAutoNum type="arabicPeriod"/>
            </a:pPr>
            <a:r>
              <a:rPr lang="cs-CZ" b="1" dirty="0" smtClean="0">
                <a:solidFill>
                  <a:schemeClr val="tx2">
                    <a:lumMod val="50000"/>
                  </a:schemeClr>
                </a:solidFill>
              </a:rPr>
              <a:t>ZOBRAZOVÁNÍ ROZPTYLKOU</a:t>
            </a:r>
            <a:endParaRPr lang="cs-CZ" b="1" dirty="0">
              <a:solidFill>
                <a:schemeClr val="tx2">
                  <a:lumMod val="50000"/>
                </a:schemeClr>
              </a:solidFill>
            </a:endParaRPr>
          </a:p>
        </p:txBody>
      </p:sp>
    </p:spTree>
    <p:extLst>
      <p:ext uri="{BB962C8B-B14F-4D97-AF65-F5344CB8AC3E}">
        <p14:creationId xmlns:p14="http://schemas.microsoft.com/office/powerpoint/2010/main" val="539164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lstStyle/>
          <a:p>
            <a:r>
              <a:rPr lang="cs-CZ" b="1" dirty="0" smtClean="0">
                <a:solidFill>
                  <a:schemeClr val="bg1"/>
                </a:solidFill>
              </a:rPr>
              <a:t>TENKÁ ROZPTYLKA - OPAKOVÁNÍ</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endParaRPr lang="cs-CZ" b="1" dirty="0"/>
          </a:p>
        </p:txBody>
      </p:sp>
    </p:spTree>
    <p:extLst>
      <p:ext uri="{BB962C8B-B14F-4D97-AF65-F5344CB8AC3E}">
        <p14:creationId xmlns:p14="http://schemas.microsoft.com/office/powerpoint/2010/main" val="3122149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endParaRPr lang="cs-CZ" b="1" dirty="0"/>
          </a:p>
        </p:txBody>
      </p:sp>
      <p:cxnSp>
        <p:nvCxnSpPr>
          <p:cNvPr id="6" name="Přímá spojnice 5"/>
          <p:cNvCxnSpPr/>
          <p:nvPr/>
        </p:nvCxnSpPr>
        <p:spPr>
          <a:xfrm>
            <a:off x="639695" y="4149080"/>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8272543" y="3573016"/>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8" name="Přímá spojnice se šipkou 7"/>
          <p:cNvCxnSpPr/>
          <p:nvPr/>
        </p:nvCxnSpPr>
        <p:spPr>
          <a:xfrm>
            <a:off x="4283968" y="2744924"/>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Obdélník 1"/>
          <p:cNvSpPr/>
          <p:nvPr/>
        </p:nvSpPr>
        <p:spPr>
          <a:xfrm>
            <a:off x="639695" y="2060848"/>
            <a:ext cx="3500257" cy="4464496"/>
          </a:xfrm>
          <a:prstGeom prst="rect">
            <a:avLst/>
          </a:prstGeom>
          <a:solidFill>
            <a:srgbClr val="FF0000">
              <a:alpha val="20000"/>
            </a:srgbClr>
          </a:solidFill>
          <a:ln>
            <a:solidFill>
              <a:srgbClr val="FF0000">
                <a:alpha val="3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400" b="1" dirty="0" smtClean="0">
                <a:solidFill>
                  <a:srgbClr val="C00000"/>
                </a:solidFill>
              </a:rPr>
              <a:t>PŘEDMĚTOVÝ PROSTOR</a:t>
            </a:r>
            <a:endParaRPr lang="cs-CZ" sz="4400" b="1" dirty="0">
              <a:solidFill>
                <a:srgbClr val="C00000"/>
              </a:solidFill>
            </a:endParaRPr>
          </a:p>
        </p:txBody>
      </p:sp>
      <p:sp>
        <p:nvSpPr>
          <p:cNvPr id="9" name="Obdélník 8"/>
          <p:cNvSpPr/>
          <p:nvPr/>
        </p:nvSpPr>
        <p:spPr>
          <a:xfrm>
            <a:off x="4427983" y="2060848"/>
            <a:ext cx="3500257" cy="4464496"/>
          </a:xfrm>
          <a:prstGeom prst="rect">
            <a:avLst/>
          </a:prstGeom>
          <a:solidFill>
            <a:srgbClr val="00B050">
              <a:alpha val="20000"/>
            </a:srgbClr>
          </a:solidFill>
          <a:ln>
            <a:solidFill>
              <a:srgbClr val="FF0000">
                <a:alpha val="3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400" b="1" dirty="0" smtClean="0">
                <a:solidFill>
                  <a:srgbClr val="00B050"/>
                </a:solidFill>
              </a:rPr>
              <a:t>OBRAZOVÝ PROSTOR</a:t>
            </a:r>
            <a:endParaRPr lang="cs-CZ" sz="4400" b="1" dirty="0">
              <a:solidFill>
                <a:srgbClr val="00B050"/>
              </a:solidFill>
            </a:endParaRPr>
          </a:p>
        </p:txBody>
      </p:sp>
      <p:sp>
        <p:nvSpPr>
          <p:cNvPr id="11" name="Nadpis 10"/>
          <p:cNvSpPr>
            <a:spLocks noGrp="1"/>
          </p:cNvSpPr>
          <p:nvPr>
            <p:ph type="title"/>
          </p:nvPr>
        </p:nvSpPr>
        <p:spPr/>
        <p:txBody>
          <a:bodyPr/>
          <a:lstStyle/>
          <a:p>
            <a:endParaRPr lang="cs-CZ"/>
          </a:p>
        </p:txBody>
      </p:sp>
      <p:sp>
        <p:nvSpPr>
          <p:cNvPr id="12"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TENKÁ ROZPTYLKA - OPAKOVÁNÍ</a:t>
            </a:r>
            <a:endParaRPr lang="cs-CZ" b="1" dirty="0">
              <a:solidFill>
                <a:schemeClr val="bg1"/>
              </a:solidFill>
            </a:endParaRPr>
          </a:p>
        </p:txBody>
      </p:sp>
      <p:cxnSp>
        <p:nvCxnSpPr>
          <p:cNvPr id="14" name="Přímá spojnice 13"/>
          <p:cNvCxnSpPr/>
          <p:nvPr/>
        </p:nvCxnSpPr>
        <p:spPr>
          <a:xfrm>
            <a:off x="3995936" y="243050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a:off x="4283968" y="5553236"/>
            <a:ext cx="296416"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flipH="1">
            <a:off x="4292352" y="243050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flipH="1">
            <a:off x="3995936" y="555323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7179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endParaRPr lang="cs-CZ" b="1" dirty="0"/>
          </a:p>
        </p:txBody>
      </p:sp>
      <p:cxnSp>
        <p:nvCxnSpPr>
          <p:cNvPr id="6" name="Přímá spojnice 5"/>
          <p:cNvCxnSpPr/>
          <p:nvPr/>
        </p:nvCxnSpPr>
        <p:spPr>
          <a:xfrm>
            <a:off x="639695" y="4149080"/>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8272543" y="3573016"/>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8" name="Přímá spojnice se šipkou 7"/>
          <p:cNvCxnSpPr/>
          <p:nvPr/>
        </p:nvCxnSpPr>
        <p:spPr>
          <a:xfrm>
            <a:off x="4283968" y="2744924"/>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Obdélník 1"/>
          <p:cNvSpPr/>
          <p:nvPr/>
        </p:nvSpPr>
        <p:spPr>
          <a:xfrm>
            <a:off x="639695" y="2060848"/>
            <a:ext cx="3500257" cy="4464496"/>
          </a:xfrm>
          <a:prstGeom prst="rect">
            <a:avLst/>
          </a:prstGeom>
          <a:solidFill>
            <a:srgbClr val="FF0000">
              <a:alpha val="20000"/>
            </a:srgbClr>
          </a:solidFill>
          <a:ln>
            <a:solidFill>
              <a:srgbClr val="FF0000">
                <a:alpha val="3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4400" b="1" dirty="0">
              <a:solidFill>
                <a:srgbClr val="C00000"/>
              </a:solidFill>
            </a:endParaRPr>
          </a:p>
        </p:txBody>
      </p:sp>
      <p:sp>
        <p:nvSpPr>
          <p:cNvPr id="9" name="Obdélník 8"/>
          <p:cNvSpPr/>
          <p:nvPr/>
        </p:nvSpPr>
        <p:spPr>
          <a:xfrm>
            <a:off x="4427983" y="2060848"/>
            <a:ext cx="3500257" cy="4464496"/>
          </a:xfrm>
          <a:prstGeom prst="rect">
            <a:avLst/>
          </a:prstGeom>
          <a:solidFill>
            <a:srgbClr val="00B050">
              <a:alpha val="20000"/>
            </a:srgbClr>
          </a:solidFill>
          <a:ln>
            <a:solidFill>
              <a:srgbClr val="FF0000">
                <a:alpha val="3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4400" b="1" dirty="0">
              <a:solidFill>
                <a:srgbClr val="00B050"/>
              </a:solidFill>
            </a:endParaRPr>
          </a:p>
        </p:txBody>
      </p:sp>
      <p:sp>
        <p:nvSpPr>
          <p:cNvPr id="11" name="Nadpis 10"/>
          <p:cNvSpPr>
            <a:spLocks noGrp="1"/>
          </p:cNvSpPr>
          <p:nvPr>
            <p:ph type="title"/>
          </p:nvPr>
        </p:nvSpPr>
        <p:spPr/>
        <p:txBody>
          <a:bodyPr/>
          <a:lstStyle/>
          <a:p>
            <a:endParaRPr lang="cs-CZ"/>
          </a:p>
        </p:txBody>
      </p:sp>
      <p:sp>
        <p:nvSpPr>
          <p:cNvPr id="12"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TENKÁ ROZPTYLKA - OPAKOVÁNÍ</a:t>
            </a:r>
            <a:endParaRPr lang="cs-CZ" b="1" dirty="0">
              <a:solidFill>
                <a:schemeClr val="bg1"/>
              </a:solidFill>
            </a:endParaRPr>
          </a:p>
        </p:txBody>
      </p:sp>
      <p:cxnSp>
        <p:nvCxnSpPr>
          <p:cNvPr id="14" name="Přímá spojnice 13"/>
          <p:cNvCxnSpPr/>
          <p:nvPr/>
        </p:nvCxnSpPr>
        <p:spPr>
          <a:xfrm>
            <a:off x="3995936" y="243050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a:off x="4283968" y="5553236"/>
            <a:ext cx="296416"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flipH="1">
            <a:off x="4292352" y="243050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flipH="1">
            <a:off x="3995936" y="555323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Ovál 16"/>
          <p:cNvSpPr/>
          <p:nvPr/>
        </p:nvSpPr>
        <p:spPr>
          <a:xfrm>
            <a:off x="2245807" y="4005064"/>
            <a:ext cx="288032" cy="288032"/>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 18"/>
          <p:cNvSpPr/>
          <p:nvPr/>
        </p:nvSpPr>
        <p:spPr>
          <a:xfrm>
            <a:off x="5890079" y="4034681"/>
            <a:ext cx="288032" cy="28803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TextovéPole 20"/>
          <p:cNvSpPr txBox="1"/>
          <p:nvPr/>
        </p:nvSpPr>
        <p:spPr>
          <a:xfrm>
            <a:off x="5746063" y="3357409"/>
            <a:ext cx="576064" cy="584775"/>
          </a:xfrm>
          <a:prstGeom prst="rect">
            <a:avLst/>
          </a:prstGeom>
          <a:noFill/>
        </p:spPr>
        <p:txBody>
          <a:bodyPr wrap="square" rtlCol="0">
            <a:spAutoFit/>
          </a:bodyPr>
          <a:lstStyle/>
          <a:p>
            <a:r>
              <a:rPr lang="cs-CZ" sz="3200" b="1" dirty="0" smtClean="0">
                <a:solidFill>
                  <a:srgbClr val="FF0000"/>
                </a:solidFill>
              </a:rPr>
              <a:t>F</a:t>
            </a:r>
            <a:endParaRPr lang="cs-CZ" sz="3200" b="1" dirty="0">
              <a:solidFill>
                <a:srgbClr val="FF0000"/>
              </a:solidFill>
            </a:endParaRPr>
          </a:p>
        </p:txBody>
      </p:sp>
      <p:sp>
        <p:nvSpPr>
          <p:cNvPr id="22" name="TextovéPole 21"/>
          <p:cNvSpPr txBox="1"/>
          <p:nvPr/>
        </p:nvSpPr>
        <p:spPr>
          <a:xfrm>
            <a:off x="2215509" y="3420289"/>
            <a:ext cx="576064" cy="584775"/>
          </a:xfrm>
          <a:prstGeom prst="rect">
            <a:avLst/>
          </a:prstGeom>
          <a:noFill/>
        </p:spPr>
        <p:txBody>
          <a:bodyPr wrap="square" rtlCol="0">
            <a:spAutoFit/>
          </a:bodyPr>
          <a:lstStyle/>
          <a:p>
            <a:r>
              <a:rPr lang="cs-CZ" sz="3200" b="1" dirty="0" smtClean="0">
                <a:solidFill>
                  <a:srgbClr val="00B050"/>
                </a:solidFill>
              </a:rPr>
              <a:t>F´</a:t>
            </a:r>
            <a:endParaRPr lang="cs-CZ" sz="3200" b="1" dirty="0">
              <a:solidFill>
                <a:srgbClr val="00B050"/>
              </a:solidFill>
            </a:endParaRPr>
          </a:p>
        </p:txBody>
      </p:sp>
      <p:sp>
        <p:nvSpPr>
          <p:cNvPr id="3" name="TextovéPole 2"/>
          <p:cNvSpPr txBox="1"/>
          <p:nvPr/>
        </p:nvSpPr>
        <p:spPr>
          <a:xfrm>
            <a:off x="827584" y="2276872"/>
            <a:ext cx="3096344" cy="400110"/>
          </a:xfrm>
          <a:prstGeom prst="rect">
            <a:avLst/>
          </a:prstGeom>
          <a:noFill/>
        </p:spPr>
        <p:txBody>
          <a:bodyPr wrap="square" rtlCol="0">
            <a:spAutoFit/>
          </a:bodyPr>
          <a:lstStyle/>
          <a:p>
            <a:r>
              <a:rPr lang="cs-CZ" sz="2000" b="1" dirty="0">
                <a:solidFill>
                  <a:srgbClr val="C00000"/>
                </a:solidFill>
              </a:rPr>
              <a:t>PŘEDMĚTOVÝ PROSTOR</a:t>
            </a:r>
          </a:p>
        </p:txBody>
      </p:sp>
      <p:sp>
        <p:nvSpPr>
          <p:cNvPr id="23" name="TextovéPole 22"/>
          <p:cNvSpPr txBox="1"/>
          <p:nvPr/>
        </p:nvSpPr>
        <p:spPr>
          <a:xfrm>
            <a:off x="4759213" y="2226603"/>
            <a:ext cx="3096344" cy="400110"/>
          </a:xfrm>
          <a:prstGeom prst="rect">
            <a:avLst/>
          </a:prstGeom>
          <a:noFill/>
        </p:spPr>
        <p:txBody>
          <a:bodyPr wrap="square" rtlCol="0">
            <a:spAutoFit/>
          </a:bodyPr>
          <a:lstStyle/>
          <a:p>
            <a:r>
              <a:rPr lang="cs-CZ" sz="2000" b="1" dirty="0" smtClean="0">
                <a:solidFill>
                  <a:srgbClr val="00B050"/>
                </a:solidFill>
              </a:rPr>
              <a:t>OBRAZOVÝ </a:t>
            </a:r>
            <a:r>
              <a:rPr lang="cs-CZ" sz="2000" b="1" dirty="0">
                <a:solidFill>
                  <a:srgbClr val="00B050"/>
                </a:solidFill>
              </a:rPr>
              <a:t>PROSTOR</a:t>
            </a:r>
          </a:p>
        </p:txBody>
      </p:sp>
      <p:sp>
        <p:nvSpPr>
          <p:cNvPr id="24" name="TextovéPole 23"/>
          <p:cNvSpPr txBox="1"/>
          <p:nvPr/>
        </p:nvSpPr>
        <p:spPr>
          <a:xfrm>
            <a:off x="841651" y="4509120"/>
            <a:ext cx="3096344" cy="1938992"/>
          </a:xfrm>
          <a:prstGeom prst="rect">
            <a:avLst/>
          </a:prstGeom>
          <a:noFill/>
        </p:spPr>
        <p:txBody>
          <a:bodyPr wrap="square" rtlCol="0">
            <a:spAutoFit/>
          </a:bodyPr>
          <a:lstStyle/>
          <a:p>
            <a:r>
              <a:rPr lang="cs-CZ" sz="2400" b="1" u="sng" dirty="0" smtClean="0">
                <a:solidFill>
                  <a:srgbClr val="00B050"/>
                </a:solidFill>
              </a:rPr>
              <a:t>OBRAZOVÉ</a:t>
            </a:r>
            <a:r>
              <a:rPr lang="cs-CZ" sz="2400" b="1" dirty="0" smtClean="0">
                <a:solidFill>
                  <a:srgbClr val="00B050"/>
                </a:solidFill>
              </a:rPr>
              <a:t> OHNISKO </a:t>
            </a:r>
            <a:r>
              <a:rPr lang="cs-CZ" sz="2400" b="1" dirty="0" smtClean="0">
                <a:solidFill>
                  <a:srgbClr val="C00000"/>
                </a:solidFill>
              </a:rPr>
              <a:t>LEŽÍ V </a:t>
            </a:r>
            <a:r>
              <a:rPr lang="cs-CZ" sz="2400" b="1" u="sng" dirty="0" smtClean="0">
                <a:solidFill>
                  <a:srgbClr val="C00000"/>
                </a:solidFill>
              </a:rPr>
              <a:t>PŘEDMĚTOVÉM </a:t>
            </a:r>
            <a:r>
              <a:rPr lang="cs-CZ" sz="2400" b="1" dirty="0" smtClean="0">
                <a:solidFill>
                  <a:srgbClr val="C00000"/>
                </a:solidFill>
              </a:rPr>
              <a:t>PROSTORU</a:t>
            </a:r>
          </a:p>
          <a:p>
            <a:r>
              <a:rPr lang="cs-CZ" sz="2400" b="1" dirty="0" smtClean="0">
                <a:solidFill>
                  <a:srgbClr val="00B050"/>
                </a:solidFill>
              </a:rPr>
              <a:t>OBRAZOVÉ OHNISKO </a:t>
            </a:r>
            <a:r>
              <a:rPr lang="cs-CZ" sz="2400" b="1" dirty="0" smtClean="0"/>
              <a:t>JE </a:t>
            </a:r>
            <a:r>
              <a:rPr lang="cs-CZ" sz="2400" b="1" u="sng" dirty="0" smtClean="0"/>
              <a:t>NESKUTEČNÉ</a:t>
            </a:r>
            <a:endParaRPr lang="cs-CZ" sz="2400" b="1" u="sng" dirty="0"/>
          </a:p>
        </p:txBody>
      </p:sp>
      <p:sp>
        <p:nvSpPr>
          <p:cNvPr id="25" name="TextovéPole 24"/>
          <p:cNvSpPr txBox="1"/>
          <p:nvPr/>
        </p:nvSpPr>
        <p:spPr>
          <a:xfrm>
            <a:off x="4600135" y="4509120"/>
            <a:ext cx="3255422" cy="1938992"/>
          </a:xfrm>
          <a:prstGeom prst="rect">
            <a:avLst/>
          </a:prstGeom>
          <a:noFill/>
        </p:spPr>
        <p:txBody>
          <a:bodyPr wrap="square" rtlCol="0">
            <a:spAutoFit/>
          </a:bodyPr>
          <a:lstStyle/>
          <a:p>
            <a:r>
              <a:rPr lang="cs-CZ" sz="2400" b="1" u="sng" dirty="0" smtClean="0">
                <a:solidFill>
                  <a:srgbClr val="FF0000"/>
                </a:solidFill>
              </a:rPr>
              <a:t>PŘEDMĚTOVÉ</a:t>
            </a:r>
            <a:r>
              <a:rPr lang="cs-CZ" sz="2400" b="1" dirty="0" smtClean="0">
                <a:solidFill>
                  <a:srgbClr val="FF0000"/>
                </a:solidFill>
              </a:rPr>
              <a:t> OHNISKO </a:t>
            </a:r>
            <a:r>
              <a:rPr lang="cs-CZ" sz="2400" b="1" dirty="0" smtClean="0">
                <a:solidFill>
                  <a:srgbClr val="00B050"/>
                </a:solidFill>
              </a:rPr>
              <a:t>LEŽÍ V </a:t>
            </a:r>
            <a:r>
              <a:rPr lang="cs-CZ" sz="2400" b="1" u="sng" dirty="0" smtClean="0">
                <a:solidFill>
                  <a:srgbClr val="00B050"/>
                </a:solidFill>
              </a:rPr>
              <a:t>OBRAZOVÉM</a:t>
            </a:r>
            <a:r>
              <a:rPr lang="cs-CZ" sz="2400" b="1" dirty="0" smtClean="0">
                <a:solidFill>
                  <a:srgbClr val="00B050"/>
                </a:solidFill>
              </a:rPr>
              <a:t> PROSTORU</a:t>
            </a:r>
          </a:p>
          <a:p>
            <a:r>
              <a:rPr lang="cs-CZ" sz="2400" b="1" dirty="0" smtClean="0">
                <a:solidFill>
                  <a:srgbClr val="FF0000"/>
                </a:solidFill>
              </a:rPr>
              <a:t>PŘEDMĚTOVÉ OHNISKO </a:t>
            </a:r>
            <a:r>
              <a:rPr lang="cs-CZ" sz="2400" b="1" dirty="0"/>
              <a:t>JE </a:t>
            </a:r>
            <a:r>
              <a:rPr lang="cs-CZ" sz="2400" b="1" u="sng" dirty="0" smtClean="0"/>
              <a:t>NESKUTEČN</a:t>
            </a:r>
            <a:r>
              <a:rPr lang="cs-CZ" sz="2400" b="1" dirty="0" smtClean="0"/>
              <a:t>É</a:t>
            </a:r>
            <a:endParaRPr lang="cs-CZ" sz="2400" b="1" dirty="0"/>
          </a:p>
        </p:txBody>
      </p:sp>
    </p:spTree>
    <p:extLst>
      <p:ext uri="{BB962C8B-B14F-4D97-AF65-F5344CB8AC3E}">
        <p14:creationId xmlns:p14="http://schemas.microsoft.com/office/powerpoint/2010/main" val="7099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par>
                          <p:cTn id="27" fill="hold">
                            <p:stCondLst>
                              <p:cond delay="1000"/>
                            </p:stCondLst>
                            <p:childTnLst>
                              <p:par>
                                <p:cTn id="28" presetID="42" presetClass="entr" presetSubtype="0"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1000"/>
                                        <p:tgtEl>
                                          <p:spTgt spid="25"/>
                                        </p:tgtEl>
                                      </p:cBhvr>
                                    </p:animEffect>
                                    <p:anim calcmode="lin" valueType="num">
                                      <p:cBhvr>
                                        <p:cTn id="31" dur="1000" fill="hold"/>
                                        <p:tgtEl>
                                          <p:spTgt spid="25"/>
                                        </p:tgtEl>
                                        <p:attrNameLst>
                                          <p:attrName>ppt_x</p:attrName>
                                        </p:attrNameLst>
                                      </p:cBhvr>
                                      <p:tavLst>
                                        <p:tav tm="0">
                                          <p:val>
                                            <p:strVal val="#ppt_x"/>
                                          </p:val>
                                        </p:tav>
                                        <p:tav tm="100000">
                                          <p:val>
                                            <p:strVal val="#ppt_x"/>
                                          </p:val>
                                        </p:tav>
                                      </p:tavLst>
                                    </p:anim>
                                    <p:anim calcmode="lin" valueType="num">
                                      <p:cBhvr>
                                        <p:cTn id="3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p:bldP spid="22"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VÝZNAČNÉ PAPRSKY TENKÉ ROZPTYLKY</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p>
        </p:txBody>
      </p:sp>
    </p:spTree>
    <p:extLst>
      <p:ext uri="{BB962C8B-B14F-4D97-AF65-F5344CB8AC3E}">
        <p14:creationId xmlns:p14="http://schemas.microsoft.com/office/powerpoint/2010/main" val="274531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VÝZNAČNÉ PAPRSKY TENKÉ ROZPTYLKY</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1) PAPRSEK PROCHÁZEJÍCÍ </a:t>
            </a:r>
            <a:r>
              <a:rPr lang="cs-CZ" b="1" dirty="0" smtClean="0"/>
              <a:t>OPTICKÝM STŘEDEM </a:t>
            </a:r>
            <a:r>
              <a:rPr lang="cs-CZ" b="1" dirty="0" smtClean="0">
                <a:solidFill>
                  <a:srgbClr val="FFC000"/>
                </a:solidFill>
              </a:rPr>
              <a:t>O</a:t>
            </a:r>
            <a:r>
              <a:rPr lang="cs-CZ" b="1" dirty="0" smtClean="0"/>
              <a:t> </a:t>
            </a:r>
            <a:r>
              <a:rPr lang="cs-CZ" dirty="0" smtClean="0"/>
              <a:t>TENKÉ ROZPTYLKY </a:t>
            </a:r>
            <a:r>
              <a:rPr lang="cs-CZ" b="1" dirty="0" smtClean="0"/>
              <a:t>NEMĚNÍ SVŮJ SMĚR</a:t>
            </a:r>
            <a:endParaRPr lang="cs-CZ" b="1" dirty="0"/>
          </a:p>
        </p:txBody>
      </p:sp>
    </p:spTree>
    <p:extLst>
      <p:ext uri="{BB962C8B-B14F-4D97-AF65-F5344CB8AC3E}">
        <p14:creationId xmlns:p14="http://schemas.microsoft.com/office/powerpoint/2010/main" val="33146577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1) PAPRSEK PROCHÁZEJÍCÍ </a:t>
            </a:r>
            <a:r>
              <a:rPr lang="cs-CZ" b="1" dirty="0" smtClean="0"/>
              <a:t>OPTICKÝM STŘEDEM </a:t>
            </a:r>
            <a:r>
              <a:rPr lang="cs-CZ" b="1" dirty="0" smtClean="0">
                <a:solidFill>
                  <a:srgbClr val="FFC000"/>
                </a:solidFill>
              </a:rPr>
              <a:t>O</a:t>
            </a:r>
            <a:r>
              <a:rPr lang="cs-CZ" b="1" dirty="0" smtClean="0"/>
              <a:t> </a:t>
            </a:r>
            <a:r>
              <a:rPr lang="cs-CZ" dirty="0" smtClean="0"/>
              <a:t>TENKÉ ROZPTYLKY </a:t>
            </a:r>
            <a:r>
              <a:rPr lang="cs-CZ" b="1" dirty="0" smtClean="0"/>
              <a:t>NEMĚNÍ SVŮJ SMĚR</a:t>
            </a:r>
            <a:endParaRPr lang="cs-CZ" b="1" dirty="0"/>
          </a:p>
        </p:txBody>
      </p:sp>
      <p:sp>
        <p:nvSpPr>
          <p:cNvPr id="2" name="Obdélník 1"/>
          <p:cNvSpPr/>
          <p:nvPr/>
        </p:nvSpPr>
        <p:spPr>
          <a:xfrm>
            <a:off x="2771800" y="2821995"/>
            <a:ext cx="3456384" cy="57606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C00000"/>
                </a:solidFill>
              </a:rPr>
              <a:t>UKÁZKA</a:t>
            </a:r>
            <a:endParaRPr lang="cs-CZ" sz="4800" b="1" dirty="0">
              <a:solidFill>
                <a:srgbClr val="C00000"/>
              </a:solidFill>
            </a:endParaRPr>
          </a:p>
        </p:txBody>
      </p:sp>
      <p:cxnSp>
        <p:nvCxnSpPr>
          <p:cNvPr id="6" name="Přímá spojnice 5"/>
          <p:cNvCxnSpPr/>
          <p:nvPr/>
        </p:nvCxnSpPr>
        <p:spPr>
          <a:xfrm>
            <a:off x="611560" y="5157192"/>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8172400" y="4797152"/>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9" name="Přímá spojnice se šipkou 8"/>
          <p:cNvCxnSpPr/>
          <p:nvPr/>
        </p:nvCxnSpPr>
        <p:spPr>
          <a:xfrm>
            <a:off x="3995936" y="3717032"/>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4056286" y="5445224"/>
            <a:ext cx="576064" cy="584775"/>
          </a:xfrm>
          <a:prstGeom prst="rect">
            <a:avLst/>
          </a:prstGeom>
          <a:noFill/>
        </p:spPr>
        <p:txBody>
          <a:bodyPr wrap="square" rtlCol="0">
            <a:spAutoFit/>
          </a:bodyPr>
          <a:lstStyle/>
          <a:p>
            <a:r>
              <a:rPr lang="cs-CZ" sz="3200" b="1" dirty="0" smtClean="0">
                <a:solidFill>
                  <a:srgbClr val="FFFF00"/>
                </a:solidFill>
              </a:rPr>
              <a:t>O</a:t>
            </a:r>
            <a:endParaRPr lang="cs-CZ" sz="3200" b="1" dirty="0">
              <a:solidFill>
                <a:srgbClr val="FFFF00"/>
              </a:solidFill>
            </a:endParaRPr>
          </a:p>
        </p:txBody>
      </p:sp>
      <p:sp>
        <p:nvSpPr>
          <p:cNvPr id="11" name="Ovál 10"/>
          <p:cNvSpPr/>
          <p:nvPr/>
        </p:nvSpPr>
        <p:spPr>
          <a:xfrm>
            <a:off x="3851920" y="5042832"/>
            <a:ext cx="288032" cy="2880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3" name="Přímá spojnice se šipkou 12"/>
          <p:cNvCxnSpPr>
            <a:endCxn id="11" idx="1"/>
          </p:cNvCxnSpPr>
          <p:nvPr/>
        </p:nvCxnSpPr>
        <p:spPr>
          <a:xfrm>
            <a:off x="1547664" y="3717032"/>
            <a:ext cx="2346437" cy="1367981"/>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p:nvPr/>
        </p:nvCxnSpPr>
        <p:spPr>
          <a:xfrm>
            <a:off x="4149258" y="5248404"/>
            <a:ext cx="2346437" cy="1367981"/>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a:endCxn id="11" idx="2"/>
          </p:cNvCxnSpPr>
          <p:nvPr/>
        </p:nvCxnSpPr>
        <p:spPr>
          <a:xfrm flipV="1">
            <a:off x="631445" y="5186848"/>
            <a:ext cx="3220475" cy="2689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p:nvPr/>
        </p:nvCxnSpPr>
        <p:spPr>
          <a:xfrm flipV="1">
            <a:off x="4149258" y="4930336"/>
            <a:ext cx="2831494" cy="19567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a:endCxn id="11" idx="3"/>
          </p:cNvCxnSpPr>
          <p:nvPr/>
        </p:nvCxnSpPr>
        <p:spPr>
          <a:xfrm flipV="1">
            <a:off x="1331640" y="5288683"/>
            <a:ext cx="2562461" cy="132770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flipV="1">
            <a:off x="4149258" y="3829038"/>
            <a:ext cx="2592288" cy="129215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8"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VÝZNAČNÉ PAPRSKY TENKÉ ROZPTYLKY</a:t>
            </a:r>
            <a:endParaRPr lang="cs-CZ" b="1" dirty="0">
              <a:solidFill>
                <a:schemeClr val="bg1"/>
              </a:solidFill>
            </a:endParaRPr>
          </a:p>
        </p:txBody>
      </p:sp>
      <p:cxnSp>
        <p:nvCxnSpPr>
          <p:cNvPr id="19" name="Přímá spojnice 18"/>
          <p:cNvCxnSpPr/>
          <p:nvPr/>
        </p:nvCxnSpPr>
        <p:spPr>
          <a:xfrm>
            <a:off x="3707904" y="3467657"/>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Přímá spojnice 21"/>
          <p:cNvCxnSpPr/>
          <p:nvPr/>
        </p:nvCxnSpPr>
        <p:spPr>
          <a:xfrm flipV="1">
            <a:off x="3707904" y="6514970"/>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Přímá spojnice 22"/>
          <p:cNvCxnSpPr/>
          <p:nvPr/>
        </p:nvCxnSpPr>
        <p:spPr>
          <a:xfrm flipV="1">
            <a:off x="3989287" y="3476097"/>
            <a:ext cx="288032" cy="260359"/>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a:off x="3994266" y="6501778"/>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311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500"/>
                                        <p:tgtEl>
                                          <p:spTgt spid="7">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10" presetClass="entr" presetSubtype="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par>
                                <p:cTn id="27" presetID="10" presetClass="entr" presetSubtype="0"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000"/>
                            </p:stCondLst>
                            <p:childTnLst>
                              <p:par>
                                <p:cTn id="42" presetID="6" presetClass="entr" presetSubtype="16"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circle(in)">
                                      <p:cBhvr>
                                        <p:cTn id="44" dur="20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4500"/>
                            </p:stCondLst>
                            <p:childTnLst>
                              <p:par>
                                <p:cTn id="50" presetID="6" presetClass="entr" presetSubtype="16"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circle(in)">
                                      <p:cBhvr>
                                        <p:cTn id="52" dur="2000"/>
                                        <p:tgtEl>
                                          <p:spTgt spid="17"/>
                                        </p:tgtEl>
                                      </p:cBhvr>
                                    </p:animEffect>
                                  </p:childTnLst>
                                </p:cTn>
                              </p:par>
                            </p:childTnLst>
                          </p:cTn>
                        </p:par>
                        <p:par>
                          <p:cTn id="53" fill="hold">
                            <p:stCondLst>
                              <p:cond delay="6500"/>
                            </p:stCondLst>
                            <p:childTnLst>
                              <p:par>
                                <p:cTn id="54" presetID="10"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7000"/>
                            </p:stCondLst>
                            <p:childTnLst>
                              <p:par>
                                <p:cTn id="58" presetID="6" presetClass="entr" presetSubtype="16"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circle(in)">
                                      <p:cBhvr>
                                        <p:cTn id="60" dur="2000"/>
                                        <p:tgtEl>
                                          <p:spTgt spid="25"/>
                                        </p:tgtEl>
                                      </p:cBhvr>
                                    </p:animEffect>
                                  </p:childTnLst>
                                </p:cTn>
                              </p:par>
                            </p:childTnLst>
                          </p:cTn>
                        </p:par>
                        <p:par>
                          <p:cTn id="61" fill="hold">
                            <p:stCondLst>
                              <p:cond delay="9000"/>
                            </p:stCondLst>
                            <p:childTnLst>
                              <p:par>
                                <p:cTn id="62" presetID="18" presetClass="emph" presetSubtype="0" fill="hold" nodeType="afterEffect">
                                  <p:stCondLst>
                                    <p:cond delay="0"/>
                                  </p:stCondLst>
                                  <p:iterate type="lt">
                                    <p:tmPct val="4000"/>
                                  </p:iterate>
                                  <p:childTnLst>
                                    <p:set>
                                      <p:cBhvr override="childStyle">
                                        <p:cTn id="63" dur="1000" fill="hold"/>
                                        <p:tgtEl>
                                          <p:spTgt spid="5">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2) PAPRSEK </a:t>
            </a:r>
            <a:r>
              <a:rPr lang="cs-CZ" b="1" dirty="0" smtClean="0"/>
              <a:t>ROVNOBĚŽNÝ S OPTICKOU OSOU</a:t>
            </a:r>
            <a:r>
              <a:rPr lang="cs-CZ" dirty="0" smtClean="0"/>
              <a:t> </a:t>
            </a:r>
            <a:r>
              <a:rPr lang="cs-CZ" i="1" dirty="0" smtClean="0"/>
              <a:t>o </a:t>
            </a:r>
            <a:r>
              <a:rPr lang="cs-CZ" dirty="0" smtClean="0"/>
              <a:t>V </a:t>
            </a:r>
            <a:r>
              <a:rPr lang="cs-CZ" b="1" dirty="0" smtClean="0"/>
              <a:t>PŘEDMĚTOVÉM PROSTORU </a:t>
            </a:r>
            <a:r>
              <a:rPr lang="cs-CZ" dirty="0" smtClean="0"/>
              <a:t>SE LÁME TAK, JAKO BY VYCHÁZEL Z </a:t>
            </a:r>
            <a:r>
              <a:rPr lang="cs-CZ" b="1" dirty="0" smtClean="0"/>
              <a:t>OBRAZOVÉHO OHNISKA </a:t>
            </a:r>
            <a:r>
              <a:rPr lang="cs-CZ" b="1" dirty="0" smtClean="0">
                <a:solidFill>
                  <a:srgbClr val="00B050"/>
                </a:solidFill>
              </a:rPr>
              <a:t>F´</a:t>
            </a:r>
            <a:endParaRPr lang="cs-CZ" b="1" dirty="0">
              <a:solidFill>
                <a:srgbClr val="00B050"/>
              </a:solidFill>
            </a:endParaRPr>
          </a:p>
        </p:txBody>
      </p:sp>
      <p:sp>
        <p:nvSpPr>
          <p:cNvPr id="2" name="Nadpis 1"/>
          <p:cNvSpPr>
            <a:spLocks noGrp="1"/>
          </p:cNvSpPr>
          <p:nvPr>
            <p:ph type="title"/>
          </p:nvPr>
        </p:nvSpPr>
        <p:spPr/>
        <p:txBody>
          <a:bodyPr/>
          <a:lstStyle/>
          <a:p>
            <a:endParaRPr lang="cs-CZ"/>
          </a:p>
        </p:txBody>
      </p:sp>
      <p:sp>
        <p:nvSpPr>
          <p:cNvPr id="7" name="Nadpis 3"/>
          <p:cNvSpPr txBox="1">
            <a:spLocks/>
          </p:cNvSpPr>
          <p:nvPr/>
        </p:nvSpPr>
        <p:spPr>
          <a:xfrm>
            <a:off x="479202" y="332656"/>
            <a:ext cx="8229600" cy="1143000"/>
          </a:xfrm>
          <a:prstGeom prst="rect">
            <a:avLst/>
          </a:prstGeom>
          <a:solidFill>
            <a:schemeClr val="tx2">
              <a:lumMod val="50000"/>
            </a:schemeClr>
          </a:solidFill>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VÝZNAČNÉ PAPRSKY TENKÉ ROZPTYLKY</a:t>
            </a:r>
            <a:endParaRPr lang="cs-CZ" b="1" dirty="0">
              <a:solidFill>
                <a:schemeClr val="bg1"/>
              </a:solidFill>
            </a:endParaRPr>
          </a:p>
        </p:txBody>
      </p:sp>
    </p:spTree>
    <p:extLst>
      <p:ext uri="{BB962C8B-B14F-4D97-AF65-F5344CB8AC3E}">
        <p14:creationId xmlns:p14="http://schemas.microsoft.com/office/powerpoint/2010/main" val="14668871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2) PAPRSEK </a:t>
            </a:r>
            <a:r>
              <a:rPr lang="cs-CZ" b="1" dirty="0" smtClean="0"/>
              <a:t>ROVNOBĚŽNÝ S OPTICKOU OSOU</a:t>
            </a:r>
            <a:r>
              <a:rPr lang="cs-CZ" dirty="0" smtClean="0"/>
              <a:t> </a:t>
            </a:r>
            <a:r>
              <a:rPr lang="cs-CZ" i="1" dirty="0" smtClean="0"/>
              <a:t>o </a:t>
            </a:r>
            <a:r>
              <a:rPr lang="cs-CZ" dirty="0" smtClean="0"/>
              <a:t>V </a:t>
            </a:r>
            <a:r>
              <a:rPr lang="cs-CZ" b="1" dirty="0" smtClean="0"/>
              <a:t>PŘEDMĚTOVÉM PROSTORU </a:t>
            </a:r>
            <a:r>
              <a:rPr lang="cs-CZ" dirty="0" smtClean="0"/>
              <a:t>SE LÁME TAK, JAKO BY VYCHÁZEL Z </a:t>
            </a:r>
            <a:r>
              <a:rPr lang="cs-CZ" b="1" dirty="0" smtClean="0"/>
              <a:t>OBRAZOVÉHO OHNISKA </a:t>
            </a:r>
            <a:r>
              <a:rPr lang="cs-CZ" b="1" dirty="0" smtClean="0">
                <a:solidFill>
                  <a:srgbClr val="00B050"/>
                </a:solidFill>
              </a:rPr>
              <a:t>F´</a:t>
            </a:r>
            <a:endParaRPr lang="cs-CZ" b="1" dirty="0">
              <a:solidFill>
                <a:srgbClr val="00B050"/>
              </a:solidFill>
            </a:endParaRPr>
          </a:p>
        </p:txBody>
      </p:sp>
      <p:sp>
        <p:nvSpPr>
          <p:cNvPr id="2" name="Nadpis 1"/>
          <p:cNvSpPr>
            <a:spLocks noGrp="1"/>
          </p:cNvSpPr>
          <p:nvPr>
            <p:ph type="title"/>
          </p:nvPr>
        </p:nvSpPr>
        <p:spPr/>
        <p:txBody>
          <a:bodyPr/>
          <a:lstStyle/>
          <a:p>
            <a:endParaRPr lang="cs-CZ"/>
          </a:p>
        </p:txBody>
      </p:sp>
      <p:sp>
        <p:nvSpPr>
          <p:cNvPr id="6" name="Nadpis 3"/>
          <p:cNvSpPr txBox="1">
            <a:spLocks/>
          </p:cNvSpPr>
          <p:nvPr/>
        </p:nvSpPr>
        <p:spPr>
          <a:xfrm>
            <a:off x="457200" y="260648"/>
            <a:ext cx="8229600" cy="1143000"/>
          </a:xfrm>
          <a:prstGeom prst="rect">
            <a:avLst/>
          </a:prstGeom>
          <a:solidFill>
            <a:schemeClr val="tx2">
              <a:lumMod val="50000"/>
            </a:schemeClr>
          </a:solidFill>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VÝZNAČNÉ PAPRSKY TENKÉ ROZPTYLKY</a:t>
            </a:r>
            <a:endParaRPr lang="cs-CZ" b="1" dirty="0">
              <a:solidFill>
                <a:schemeClr val="bg1"/>
              </a:solidFill>
            </a:endParaRPr>
          </a:p>
        </p:txBody>
      </p:sp>
      <p:sp>
        <p:nvSpPr>
          <p:cNvPr id="7" name="Obdélník 6"/>
          <p:cNvSpPr/>
          <p:nvPr/>
        </p:nvSpPr>
        <p:spPr>
          <a:xfrm>
            <a:off x="5407366" y="3140968"/>
            <a:ext cx="3456384" cy="57606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C00000"/>
                </a:solidFill>
              </a:rPr>
              <a:t>UKÁZKA</a:t>
            </a:r>
            <a:endParaRPr lang="cs-CZ" sz="4800" b="1" dirty="0">
              <a:solidFill>
                <a:srgbClr val="C00000"/>
              </a:solidFill>
            </a:endParaRPr>
          </a:p>
        </p:txBody>
      </p:sp>
      <p:cxnSp>
        <p:nvCxnSpPr>
          <p:cNvPr id="8" name="Přímá spojnice 7"/>
          <p:cNvCxnSpPr/>
          <p:nvPr/>
        </p:nvCxnSpPr>
        <p:spPr>
          <a:xfrm>
            <a:off x="611560" y="5157192"/>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8172400" y="4797152"/>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3995936" y="3717032"/>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flipV="1">
            <a:off x="4005242" y="3477126"/>
            <a:ext cx="288032" cy="260359"/>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07904" y="3467657"/>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71880" y="6487073"/>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707904" y="6514970"/>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76056" y="502307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4896036" y="5429957"/>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823745" y="5049180"/>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643725" y="540739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240062" y="4437112"/>
            <a:ext cx="2736304"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10849" y="3284984"/>
            <a:ext cx="1929303" cy="118821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2" name="Přímá spojnice se šipkou 21"/>
          <p:cNvCxnSpPr>
            <a:stCxn id="18" idx="3"/>
          </p:cNvCxnSpPr>
          <p:nvPr/>
        </p:nvCxnSpPr>
        <p:spPr>
          <a:xfrm flipV="1">
            <a:off x="2855381" y="4527080"/>
            <a:ext cx="1077031" cy="706488"/>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251425" y="5858440"/>
            <a:ext cx="2736304"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3994049" y="5833207"/>
            <a:ext cx="1785287" cy="1024793"/>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a:stCxn id="18" idx="4"/>
          </p:cNvCxnSpPr>
          <p:nvPr/>
        </p:nvCxnSpPr>
        <p:spPr>
          <a:xfrm>
            <a:off x="2931757" y="5265204"/>
            <a:ext cx="1153055" cy="603859"/>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720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xEl>
                                              <p:pRg st="0" end="0"/>
                                            </p:txEl>
                                          </p:spTgt>
                                        </p:tgtEl>
                                        <p:attrNameLst>
                                          <p:attrName>style.visibility</p:attrName>
                                        </p:attrNameLst>
                                      </p:cBhvr>
                                      <p:to>
                                        <p:strVal val="visible"/>
                                      </p:to>
                                    </p:set>
                                    <p:animEffect transition="in" filter="fade">
                                      <p:cBhvr>
                                        <p:cTn id="36" dur="500"/>
                                        <p:tgtEl>
                                          <p:spTgt spid="17">
                                            <p:txEl>
                                              <p:pRg st="0" end="0"/>
                                            </p:txEl>
                                          </p:spTgt>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19">
                                            <p:txEl>
                                              <p:pRg st="0" end="0"/>
                                            </p:txEl>
                                          </p:spTgt>
                                        </p:tgtEl>
                                        <p:attrNameLst>
                                          <p:attrName>style.visibility</p:attrName>
                                        </p:attrNameLst>
                                      </p:cBhvr>
                                      <p:to>
                                        <p:strVal val="visible"/>
                                      </p:to>
                                    </p:set>
                                    <p:animEffect transition="in" filter="fade">
                                      <p:cBhvr>
                                        <p:cTn id="43" dur="500"/>
                                        <p:tgtEl>
                                          <p:spTgt spid="19">
                                            <p:txEl>
                                              <p:pRg st="0" end="0"/>
                                            </p:txEl>
                                          </p:spTgt>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2500"/>
                            </p:stCondLst>
                            <p:childTnLst>
                              <p:par>
                                <p:cTn id="49" presetID="6" presetClass="entr" presetSubtype="16"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circle(in)">
                                      <p:cBhvr>
                                        <p:cTn id="51" dur="2000"/>
                                        <p:tgtEl>
                                          <p:spTgt spid="21"/>
                                        </p:tgtEl>
                                      </p:cBhvr>
                                    </p:animEffect>
                                  </p:childTnLst>
                                </p:cTn>
                              </p:par>
                            </p:childTnLst>
                          </p:cTn>
                        </p:par>
                        <p:par>
                          <p:cTn id="52" fill="hold">
                            <p:stCondLst>
                              <p:cond delay="4500"/>
                            </p:stCondLst>
                            <p:childTnLst>
                              <p:par>
                                <p:cTn id="53" presetID="6" presetClass="entr" presetSubtype="16"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circle(in)">
                                      <p:cBhvr>
                                        <p:cTn id="55" dur="2000"/>
                                        <p:tgtEl>
                                          <p:spTgt spid="22"/>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7000"/>
                            </p:stCondLst>
                            <p:childTnLst>
                              <p:par>
                                <p:cTn id="61" presetID="6" presetClass="entr" presetSubtype="16"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circle(in)">
                                      <p:cBhvr>
                                        <p:cTn id="63" dur="2000"/>
                                        <p:tgtEl>
                                          <p:spTgt spid="26"/>
                                        </p:tgtEl>
                                      </p:cBhvr>
                                    </p:animEffect>
                                  </p:childTnLst>
                                </p:cTn>
                              </p:par>
                            </p:childTnLst>
                          </p:cTn>
                        </p:par>
                        <p:par>
                          <p:cTn id="64" fill="hold">
                            <p:stCondLst>
                              <p:cond delay="9000"/>
                            </p:stCondLst>
                            <p:childTnLst>
                              <p:par>
                                <p:cTn id="65" presetID="6" presetClass="entr" presetSubtype="16"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circle(in)">
                                      <p:cBhvr>
                                        <p:cTn id="67" dur="2000"/>
                                        <p:tgtEl>
                                          <p:spTgt spid="28"/>
                                        </p:tgtEl>
                                      </p:cBhvr>
                                    </p:animEffect>
                                  </p:childTnLst>
                                </p:cTn>
                              </p:par>
                            </p:childTnLst>
                          </p:cTn>
                        </p:par>
                        <p:par>
                          <p:cTn id="68" fill="hold">
                            <p:stCondLst>
                              <p:cond delay="11000"/>
                            </p:stCondLst>
                            <p:childTnLst>
                              <p:par>
                                <p:cTn id="69" presetID="18" presetClass="emph" presetSubtype="0" fill="hold" nodeType="afterEffect">
                                  <p:stCondLst>
                                    <p:cond delay="0"/>
                                  </p:stCondLst>
                                  <p:iterate type="lt">
                                    <p:tmPct val="4000"/>
                                  </p:iterate>
                                  <p:childTnLst>
                                    <p:set>
                                      <p:cBhvr override="childStyle">
                                        <p:cTn id="70" dur="500" fill="hold"/>
                                        <p:tgtEl>
                                          <p:spTgt spid="5">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VÝZNAČNÉ PAPRSKY TENKÉ ROZPTYLKY</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3) PAPRSEK MÍŘÍCÍ DO </a:t>
            </a:r>
            <a:r>
              <a:rPr lang="cs-CZ" b="1" dirty="0" smtClean="0"/>
              <a:t>PŘEDMĚTOVÉHO OHNISKA</a:t>
            </a:r>
            <a:r>
              <a:rPr lang="cs-CZ" dirty="0" smtClean="0"/>
              <a:t> </a:t>
            </a:r>
            <a:r>
              <a:rPr lang="cs-CZ" b="1" dirty="0" smtClean="0">
                <a:solidFill>
                  <a:srgbClr val="C00000"/>
                </a:solidFill>
              </a:rPr>
              <a:t>F </a:t>
            </a:r>
            <a:r>
              <a:rPr lang="cs-CZ" dirty="0" smtClean="0"/>
              <a:t>SE LÁME </a:t>
            </a:r>
            <a:r>
              <a:rPr lang="cs-CZ" b="1" dirty="0" smtClean="0"/>
              <a:t>ROVNOBĚŽNĚ S OPTICKOU OSOU</a:t>
            </a:r>
            <a:endParaRPr lang="cs-CZ" b="1" dirty="0"/>
          </a:p>
        </p:txBody>
      </p:sp>
    </p:spTree>
    <p:extLst>
      <p:ext uri="{BB962C8B-B14F-4D97-AF65-F5344CB8AC3E}">
        <p14:creationId xmlns:p14="http://schemas.microsoft.com/office/powerpoint/2010/main" val="10025035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r>
              <a:rPr lang="cs-CZ" dirty="0" smtClean="0"/>
              <a:t>3) PAPRSEK </a:t>
            </a:r>
            <a:r>
              <a:rPr lang="cs-CZ" dirty="0"/>
              <a:t>MÍŘÍCÍ DO </a:t>
            </a:r>
            <a:r>
              <a:rPr lang="cs-CZ" b="1" dirty="0"/>
              <a:t>PŘEDMĚTOVÉHO OHNISKA</a:t>
            </a:r>
            <a:r>
              <a:rPr lang="cs-CZ" dirty="0"/>
              <a:t> </a:t>
            </a:r>
            <a:r>
              <a:rPr lang="cs-CZ" b="1" dirty="0">
                <a:solidFill>
                  <a:srgbClr val="C00000"/>
                </a:solidFill>
              </a:rPr>
              <a:t>F </a:t>
            </a:r>
            <a:r>
              <a:rPr lang="cs-CZ" dirty="0"/>
              <a:t>SE LÁME </a:t>
            </a:r>
            <a:r>
              <a:rPr lang="cs-CZ" b="1" dirty="0"/>
              <a:t>ROVNOBĚŽNĚ S OPTICKOU OSOU</a:t>
            </a:r>
            <a:endParaRPr lang="cs-CZ" b="1" dirty="0">
              <a:solidFill>
                <a:srgbClr val="00B050"/>
              </a:solidFill>
            </a:endParaRPr>
          </a:p>
        </p:txBody>
      </p:sp>
      <p:sp>
        <p:nvSpPr>
          <p:cNvPr id="2" name="Nadpis 1"/>
          <p:cNvSpPr>
            <a:spLocks noGrp="1"/>
          </p:cNvSpPr>
          <p:nvPr>
            <p:ph type="title"/>
          </p:nvPr>
        </p:nvSpPr>
        <p:spPr/>
        <p:txBody>
          <a:bodyPr/>
          <a:lstStyle/>
          <a:p>
            <a:endParaRPr lang="cs-CZ"/>
          </a:p>
        </p:txBody>
      </p:sp>
      <p:sp>
        <p:nvSpPr>
          <p:cNvPr id="6" name="Nadpis 3"/>
          <p:cNvSpPr txBox="1">
            <a:spLocks/>
          </p:cNvSpPr>
          <p:nvPr/>
        </p:nvSpPr>
        <p:spPr>
          <a:xfrm>
            <a:off x="457200" y="260648"/>
            <a:ext cx="8229600" cy="1143000"/>
          </a:xfrm>
          <a:prstGeom prst="rect">
            <a:avLst/>
          </a:prstGeom>
          <a:solidFill>
            <a:schemeClr val="tx2">
              <a:lumMod val="50000"/>
            </a:schemeClr>
          </a:solidFill>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VÝZNAČNÉ PAPRSKY TENKÉ ROZPTYLKY</a:t>
            </a:r>
            <a:endParaRPr lang="cs-CZ" b="1" dirty="0">
              <a:solidFill>
                <a:schemeClr val="bg1"/>
              </a:solidFill>
            </a:endParaRPr>
          </a:p>
        </p:txBody>
      </p:sp>
      <p:sp>
        <p:nvSpPr>
          <p:cNvPr id="7" name="Obdélník 6"/>
          <p:cNvSpPr/>
          <p:nvPr/>
        </p:nvSpPr>
        <p:spPr>
          <a:xfrm>
            <a:off x="5213750" y="2780928"/>
            <a:ext cx="3456384" cy="57606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C00000"/>
                </a:solidFill>
              </a:rPr>
              <a:t>UKÁZKA</a:t>
            </a:r>
            <a:endParaRPr lang="cs-CZ" sz="4800" b="1" dirty="0">
              <a:solidFill>
                <a:srgbClr val="C00000"/>
              </a:solidFill>
            </a:endParaRPr>
          </a:p>
        </p:txBody>
      </p:sp>
      <p:cxnSp>
        <p:nvCxnSpPr>
          <p:cNvPr id="8" name="Přímá spojnice 7"/>
          <p:cNvCxnSpPr/>
          <p:nvPr/>
        </p:nvCxnSpPr>
        <p:spPr>
          <a:xfrm>
            <a:off x="611560" y="5157192"/>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8172400" y="4797152"/>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3995936" y="3717032"/>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flipV="1">
            <a:off x="4005242" y="3477126"/>
            <a:ext cx="288032" cy="260359"/>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07904" y="3467657"/>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71880" y="6487073"/>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707904" y="6514970"/>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76056" y="502307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4896036" y="5429957"/>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823745" y="5049180"/>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643725" y="540739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619672" y="3140968"/>
            <a:ext cx="2356694" cy="129614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319" y="4437112"/>
            <a:ext cx="3125969" cy="2697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flipV="1">
            <a:off x="1907704" y="5716704"/>
            <a:ext cx="2113208" cy="105689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319" y="5748802"/>
            <a:ext cx="3341993" cy="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4" name="Přímá spojnice se šipkou 23"/>
          <p:cNvCxnSpPr>
            <a:endCxn id="16" idx="1"/>
          </p:cNvCxnSpPr>
          <p:nvPr/>
        </p:nvCxnSpPr>
        <p:spPr>
          <a:xfrm>
            <a:off x="4038319" y="4464082"/>
            <a:ext cx="1069373" cy="590628"/>
          </a:xfrm>
          <a:prstGeom prst="straightConnector1">
            <a:avLst/>
          </a:prstGeom>
          <a:ln w="38100">
            <a:solidFill>
              <a:srgbClr val="C0000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9" name="Přímá spojnice se šipkou 28"/>
          <p:cNvCxnSpPr/>
          <p:nvPr/>
        </p:nvCxnSpPr>
        <p:spPr>
          <a:xfrm flipV="1">
            <a:off x="4020912" y="5122595"/>
            <a:ext cx="1126386" cy="594109"/>
          </a:xfrm>
          <a:prstGeom prst="straightConnector1">
            <a:avLst/>
          </a:prstGeom>
          <a:ln w="38100">
            <a:solidFill>
              <a:srgbClr val="C00000"/>
            </a:solidFill>
            <a:prstDash val="dash"/>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613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fade">
                                      <p:cBhvr>
                                        <p:cTn id="40" dur="500"/>
                                        <p:tgtEl>
                                          <p:spTgt spid="19">
                                            <p:txEl>
                                              <p:pRg st="0" end="0"/>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17">
                                            <p:txEl>
                                              <p:pRg st="0" end="0"/>
                                            </p:txEl>
                                          </p:spTgt>
                                        </p:tgtEl>
                                        <p:attrNameLst>
                                          <p:attrName>style.visibility</p:attrName>
                                        </p:attrNameLst>
                                      </p:cBhvr>
                                      <p:to>
                                        <p:strVal val="visible"/>
                                      </p:to>
                                    </p:set>
                                    <p:animEffect transition="in" filter="fade">
                                      <p:cBhvr>
                                        <p:cTn id="43" dur="500"/>
                                        <p:tgtEl>
                                          <p:spTgt spid="17">
                                            <p:txEl>
                                              <p:pRg st="0" end="0"/>
                                            </p:txEl>
                                          </p:spTgt>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2500"/>
                            </p:stCondLst>
                            <p:childTnLst>
                              <p:par>
                                <p:cTn id="49" presetID="6" presetClass="entr" presetSubtype="16"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circle(in)">
                                      <p:cBhvr>
                                        <p:cTn id="51" dur="2000"/>
                                        <p:tgtEl>
                                          <p:spTgt spid="24"/>
                                        </p:tgtEl>
                                      </p:cBhvr>
                                    </p:animEffect>
                                  </p:childTnLst>
                                </p:cTn>
                              </p:par>
                            </p:childTnLst>
                          </p:cTn>
                        </p:par>
                        <p:par>
                          <p:cTn id="52" fill="hold">
                            <p:stCondLst>
                              <p:cond delay="4500"/>
                            </p:stCondLst>
                            <p:childTnLst>
                              <p:par>
                                <p:cTn id="53" presetID="6" presetClass="entr" presetSubtype="16"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ircle(in)">
                                      <p:cBhvr>
                                        <p:cTn id="55" dur="2000"/>
                                        <p:tgtEl>
                                          <p:spTgt spid="21"/>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7000"/>
                            </p:stCondLst>
                            <p:childTnLst>
                              <p:par>
                                <p:cTn id="61" presetID="6" presetClass="entr" presetSubtype="16"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circle(in)">
                                      <p:cBhvr>
                                        <p:cTn id="63" dur="2000"/>
                                        <p:tgtEl>
                                          <p:spTgt spid="29"/>
                                        </p:tgtEl>
                                      </p:cBhvr>
                                    </p:animEffect>
                                  </p:childTnLst>
                                </p:cTn>
                              </p:par>
                            </p:childTnLst>
                          </p:cTn>
                        </p:par>
                        <p:par>
                          <p:cTn id="64" fill="hold">
                            <p:stCondLst>
                              <p:cond delay="9000"/>
                            </p:stCondLst>
                            <p:childTnLst>
                              <p:par>
                                <p:cTn id="65" presetID="6" presetClass="entr" presetSubtype="16"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circle(in)">
                                      <p:cBhvr>
                                        <p:cTn id="67" dur="2000"/>
                                        <p:tgtEl>
                                          <p:spTgt spid="26"/>
                                        </p:tgtEl>
                                      </p:cBhvr>
                                    </p:animEffect>
                                  </p:childTnLst>
                                </p:cTn>
                              </p:par>
                            </p:childTnLst>
                          </p:cTn>
                        </p:par>
                        <p:par>
                          <p:cTn id="68" fill="hold">
                            <p:stCondLst>
                              <p:cond delay="11000"/>
                            </p:stCondLst>
                            <p:childTnLst>
                              <p:par>
                                <p:cTn id="69" presetID="18" presetClass="emph" presetSubtype="0" fill="hold" nodeType="afterEffect">
                                  <p:stCondLst>
                                    <p:cond delay="0"/>
                                  </p:stCondLst>
                                  <p:iterate type="lt">
                                    <p:tmPct val="4000"/>
                                  </p:iterate>
                                  <p:childTnLst>
                                    <p:set>
                                      <p:cBhvr override="childStyle">
                                        <p:cTn id="70" dur="500" fill="hold"/>
                                        <p:tgtEl>
                                          <p:spTgt spid="5">
                                            <p:txEl>
                                              <p:pRg st="0" end="0"/>
                                            </p:txEl>
                                          </p:spTgt>
                                        </p:tgtEl>
                                        <p:attrNameLst>
                                          <p:attrName>style.textDecorationUnderline</p:attrName>
                                        </p:attrNameLst>
                                      </p:cBhvr>
                                      <p:to>
                                        <p:strVal val="true"/>
                                      </p:to>
                                    </p:set>
                                  </p:childTnLst>
                                </p:cTn>
                              </p:par>
                            </p:childTnLst>
                          </p:cTn>
                        </p:par>
                        <p:par>
                          <p:cTn id="71" fill="hold">
                            <p:stCondLst>
                              <p:cond delay="12800"/>
                            </p:stCondLst>
                            <p:childTnLst>
                              <p:par>
                                <p:cTn id="72" presetID="1" presetClass="exit" presetSubtype="0" fill="hold" nodeType="afterEffect">
                                  <p:stCondLst>
                                    <p:cond delay="0"/>
                                  </p:stCondLst>
                                  <p:childTnLst>
                                    <p:set>
                                      <p:cBhvr>
                                        <p:cTn id="73" dur="1" fill="hold">
                                          <p:stCondLst>
                                            <p:cond delay="0"/>
                                          </p:stCondLst>
                                        </p:cTn>
                                        <p:tgtEl>
                                          <p:spTgt spid="24"/>
                                        </p:tgtEl>
                                        <p:attrNameLst>
                                          <p:attrName>style.visibility</p:attrName>
                                        </p:attrNameLst>
                                      </p:cBhvr>
                                      <p:to>
                                        <p:strVal val="hidden"/>
                                      </p:to>
                                    </p:set>
                                  </p:childTnLst>
                                </p:cTn>
                              </p:par>
                            </p:childTnLst>
                          </p:cTn>
                        </p:par>
                        <p:par>
                          <p:cTn id="74" fill="hold">
                            <p:stCondLst>
                              <p:cond delay="12800"/>
                            </p:stCondLst>
                            <p:childTnLst>
                              <p:par>
                                <p:cTn id="75" presetID="1" presetClass="exit" presetSubtype="0" fill="hold" nodeType="afterEffect">
                                  <p:stCondLst>
                                    <p:cond delay="0"/>
                                  </p:stCondLst>
                                  <p:childTnLst>
                                    <p:set>
                                      <p:cBhvr>
                                        <p:cTn id="76"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sp>
        <p:nvSpPr>
          <p:cNvPr id="6" name="Nadpis 3"/>
          <p:cNvSpPr txBox="1">
            <a:spLocks/>
          </p:cNvSpPr>
          <p:nvPr/>
        </p:nvSpPr>
        <p:spPr>
          <a:xfrm>
            <a:off x="457200" y="260648"/>
            <a:ext cx="8229600" cy="1143000"/>
          </a:xfrm>
          <a:prstGeom prst="rect">
            <a:avLst/>
          </a:prstGeom>
          <a:solidFill>
            <a:schemeClr val="tx2">
              <a:lumMod val="5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VÝZNAČNÉ PAPRSKY - SHRNUTÍ</a:t>
            </a:r>
            <a:endParaRPr lang="cs-CZ" b="1" dirty="0">
              <a:solidFill>
                <a:schemeClr val="bg1"/>
              </a:solidFill>
            </a:endParaRPr>
          </a:p>
        </p:txBody>
      </p:sp>
      <p:cxnSp>
        <p:nvCxnSpPr>
          <p:cNvPr id="8" name="Přímá spojnice 7"/>
          <p:cNvCxnSpPr/>
          <p:nvPr/>
        </p:nvCxnSpPr>
        <p:spPr>
          <a:xfrm>
            <a:off x="765920" y="4581128"/>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8146674" y="3965895"/>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144743" y="3023404"/>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Přímá spojnice 10"/>
          <p:cNvCxnSpPr/>
          <p:nvPr/>
        </p:nvCxnSpPr>
        <p:spPr>
          <a:xfrm flipV="1">
            <a:off x="4181928" y="2777190"/>
            <a:ext cx="288032" cy="260359"/>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894303" y="2777190"/>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4160291" y="5795336"/>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851920" y="5817123"/>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292080" y="4473116"/>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133251" y="4703035"/>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856296" y="447311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643725" y="4891762"/>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753410" y="3260184"/>
            <a:ext cx="2356694" cy="129614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a:off x="4167405" y="4569813"/>
            <a:ext cx="2636841" cy="1505935"/>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115616" y="3829465"/>
            <a:ext cx="3051789" cy="1"/>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flipV="1">
            <a:off x="4181928" y="2348882"/>
            <a:ext cx="2622318" cy="1480583"/>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9" name="Přímá spojnice se šipkou 28"/>
          <p:cNvCxnSpPr/>
          <p:nvPr/>
        </p:nvCxnSpPr>
        <p:spPr>
          <a:xfrm flipV="1">
            <a:off x="4144743" y="4552811"/>
            <a:ext cx="1288877" cy="611889"/>
          </a:xfrm>
          <a:prstGeom prst="straightConnector1">
            <a:avLst/>
          </a:prstGeom>
          <a:ln w="38100">
            <a:solidFill>
              <a:srgbClr val="C0000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0" name="Přímá spojnice se šipkou 29"/>
          <p:cNvCxnSpPr>
            <a:stCxn id="18" idx="7"/>
          </p:cNvCxnSpPr>
          <p:nvPr/>
        </p:nvCxnSpPr>
        <p:spPr>
          <a:xfrm flipV="1">
            <a:off x="3040684" y="3865550"/>
            <a:ext cx="1072119" cy="639202"/>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4" name="Přímá spojnice se šipkou 33"/>
          <p:cNvCxnSpPr/>
          <p:nvPr/>
        </p:nvCxnSpPr>
        <p:spPr>
          <a:xfrm flipV="1">
            <a:off x="1416460" y="5164700"/>
            <a:ext cx="2728283" cy="126031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9" name="Přímá spojnice se šipkou 48"/>
          <p:cNvCxnSpPr/>
          <p:nvPr/>
        </p:nvCxnSpPr>
        <p:spPr>
          <a:xfrm flipV="1">
            <a:off x="4139952" y="5164700"/>
            <a:ext cx="3024336" cy="1"/>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1" name="Přímá spojnice se šipkou 50"/>
          <p:cNvCxnSpPr/>
          <p:nvPr/>
        </p:nvCxnSpPr>
        <p:spPr>
          <a:xfrm>
            <a:off x="755576" y="332656"/>
            <a:ext cx="0" cy="1008112"/>
          </a:xfrm>
          <a:prstGeom prst="straightConnector1">
            <a:avLst/>
          </a:prstGeom>
          <a:ln w="50800">
            <a:solidFill>
              <a:schemeClr val="bg1"/>
            </a:solidFill>
            <a:headEnd type="diamond"/>
            <a:tailEnd type="diamo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118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1000"/>
                            </p:stCondLst>
                            <p:childTnLst>
                              <p:par>
                                <p:cTn id="15" presetID="6" presetClass="entr" presetSubtype="16"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circle(in)">
                                      <p:cBhvr>
                                        <p:cTn id="17" dur="2000"/>
                                        <p:tgtEl>
                                          <p:spTgt spid="21"/>
                                        </p:tgtEl>
                                      </p:cBhvr>
                                    </p:animEffect>
                                  </p:childTnLst>
                                </p:cTn>
                              </p:par>
                            </p:childTnLst>
                          </p:cTn>
                        </p:par>
                        <p:par>
                          <p:cTn id="18" fill="hold">
                            <p:stCondLst>
                              <p:cond delay="3000"/>
                            </p:stCondLst>
                            <p:childTnLst>
                              <p:par>
                                <p:cTn id="19" presetID="10"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par>
                          <p:cTn id="22" fill="hold">
                            <p:stCondLst>
                              <p:cond delay="3500"/>
                            </p:stCondLst>
                            <p:childTnLst>
                              <p:par>
                                <p:cTn id="23" presetID="6"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circle(in)">
                                      <p:cBhvr>
                                        <p:cTn id="25" dur="2000"/>
                                        <p:tgtEl>
                                          <p:spTgt spid="26"/>
                                        </p:tgtEl>
                                      </p:cBhvr>
                                    </p:animEffect>
                                  </p:childTnLst>
                                </p:cTn>
                              </p:par>
                            </p:childTnLst>
                          </p:cTn>
                        </p:par>
                        <p:par>
                          <p:cTn id="26" fill="hold">
                            <p:stCondLst>
                              <p:cond delay="5500"/>
                            </p:stCondLst>
                            <p:childTnLst>
                              <p:par>
                                <p:cTn id="27" presetID="6" presetClass="entr" presetSubtype="16"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ircle(in)">
                                      <p:cBhvr>
                                        <p:cTn id="29" dur="2000"/>
                                        <p:tgtEl>
                                          <p:spTgt spid="30"/>
                                        </p:tgtEl>
                                      </p:cBhvr>
                                    </p:animEffect>
                                  </p:childTnLst>
                                </p:cTn>
                              </p:par>
                            </p:childTnLst>
                          </p:cTn>
                        </p:par>
                        <p:par>
                          <p:cTn id="30" fill="hold">
                            <p:stCondLst>
                              <p:cond delay="7500"/>
                            </p:stCondLst>
                            <p:childTnLst>
                              <p:par>
                                <p:cTn id="31" presetID="18" presetClass="emph" presetSubtype="0" fill="hold" nodeType="afterEffect" nodePh="1">
                                  <p:stCondLst>
                                    <p:cond delay="0"/>
                                  </p:stCondLst>
                                  <p:endCondLst>
                                    <p:cond evt="begin" delay="0">
                                      <p:tn val="31"/>
                                    </p:cond>
                                  </p:endCondLst>
                                  <p:iterate type="lt">
                                    <p:tmPct val="4000"/>
                                  </p:iterate>
                                  <p:childTnLst>
                                    <p:set>
                                      <p:cBhvr override="childStyle">
                                        <p:cTn id="32" dur="500" fill="hold"/>
                                        <p:tgtEl>
                                          <p:spTgt spid="5">
                                            <p:txEl>
                                              <p:pRg st="0" end="0"/>
                                            </p:txEl>
                                          </p:spTgt>
                                        </p:tgtEl>
                                        <p:attrNameLst>
                                          <p:attrName>style.textDecorationUnderline</p:attrName>
                                        </p:attrNameLst>
                                      </p:cBhvr>
                                      <p:to>
                                        <p:strVal val="true"/>
                                      </p:to>
                                    </p:set>
                                  </p:childTnLst>
                                </p:cTn>
                              </p:par>
                            </p:childTnLst>
                          </p:cTn>
                        </p:par>
                        <p:par>
                          <p:cTn id="33" fill="hold">
                            <p:stCondLst>
                              <p:cond delay="8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childTnLst>
                          </p:cTn>
                        </p:par>
                        <p:par>
                          <p:cTn id="37" fill="hold">
                            <p:stCondLst>
                              <p:cond delay="8500"/>
                            </p:stCondLst>
                            <p:childTnLst>
                              <p:par>
                                <p:cTn id="38" presetID="6" presetClass="entr" presetSubtype="16"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in)">
                                      <p:cBhvr>
                                        <p:cTn id="40" dur="2000"/>
                                        <p:tgtEl>
                                          <p:spTgt spid="29"/>
                                        </p:tgtEl>
                                      </p:cBhvr>
                                    </p:animEffect>
                                  </p:childTnLst>
                                </p:cTn>
                              </p:par>
                            </p:childTnLst>
                          </p:cTn>
                        </p:par>
                        <p:par>
                          <p:cTn id="41" fill="hold">
                            <p:stCondLst>
                              <p:cond delay="10500"/>
                            </p:stCondLst>
                            <p:childTnLst>
                              <p:par>
                                <p:cTn id="42" presetID="6" presetClass="entr" presetSubtype="16" fill="hold"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circle(in)">
                                      <p:cBhvr>
                                        <p:cTn id="44" dur="2000"/>
                                        <p:tgtEl>
                                          <p:spTgt spid="49"/>
                                        </p:tgtEl>
                                      </p:cBhvr>
                                    </p:animEffect>
                                  </p:childTnLst>
                                </p:cTn>
                              </p:par>
                            </p:childTnLst>
                          </p:cTn>
                        </p:par>
                        <p:par>
                          <p:cTn id="45" fill="hold">
                            <p:stCondLst>
                              <p:cond delay="12500"/>
                            </p:stCondLst>
                            <p:childTnLst>
                              <p:par>
                                <p:cTn id="46" presetID="1" presetClass="exit" presetSubtype="0" fill="hold" nodeType="afterEffect">
                                  <p:stCondLst>
                                    <p:cond delay="0"/>
                                  </p:stCondLst>
                                  <p:childTnLst>
                                    <p:set>
                                      <p:cBhvr>
                                        <p:cTn id="47"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ZOBRAZOVÁNÍ TENKOU ROZPTYLKOU </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endParaRPr lang="cs-CZ" dirty="0"/>
          </a:p>
        </p:txBody>
      </p:sp>
    </p:spTree>
    <p:extLst>
      <p:ext uri="{BB962C8B-B14F-4D97-AF65-F5344CB8AC3E}">
        <p14:creationId xmlns:p14="http://schemas.microsoft.com/office/powerpoint/2010/main" val="1780200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ZOBRAZOVÁNÍ TENKOU ROZPTYLKOU </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r>
              <a:rPr lang="cs-CZ" b="1" u="sng" dirty="0" smtClean="0">
                <a:solidFill>
                  <a:srgbClr val="C00000"/>
                </a:solidFill>
              </a:rPr>
              <a:t>VLASTNOSTI OBRAZU </a:t>
            </a:r>
            <a:r>
              <a:rPr lang="cs-CZ" dirty="0" smtClean="0"/>
              <a:t>PŘI ZOBRAZENÍ TENKOU ROZPTYLKOU </a:t>
            </a:r>
            <a:r>
              <a:rPr lang="cs-CZ" b="1" u="sng" dirty="0" smtClean="0">
                <a:solidFill>
                  <a:srgbClr val="C00000"/>
                </a:solidFill>
              </a:rPr>
              <a:t>NEZÁVISÍ</a:t>
            </a:r>
            <a:r>
              <a:rPr lang="cs-CZ" u="sng" dirty="0" smtClean="0"/>
              <a:t> </a:t>
            </a:r>
            <a:r>
              <a:rPr lang="cs-CZ" dirty="0" smtClean="0"/>
              <a:t>NA </a:t>
            </a:r>
            <a:r>
              <a:rPr lang="cs-CZ" b="1" u="sng" dirty="0" smtClean="0">
                <a:solidFill>
                  <a:srgbClr val="C00000"/>
                </a:solidFill>
              </a:rPr>
              <a:t>POLOZE PŘEDMĚTU</a:t>
            </a:r>
            <a:r>
              <a:rPr lang="cs-CZ" b="1" dirty="0" smtClean="0">
                <a:solidFill>
                  <a:srgbClr val="C00000"/>
                </a:solidFill>
              </a:rPr>
              <a:t> </a:t>
            </a:r>
            <a:r>
              <a:rPr lang="cs-CZ" dirty="0" smtClean="0"/>
              <a:t>V PŘEDMĚTOVÉM PROSTORU ROZPTYLKY</a:t>
            </a:r>
            <a:endParaRPr lang="cs-CZ" dirty="0"/>
          </a:p>
        </p:txBody>
      </p:sp>
    </p:spTree>
    <p:extLst>
      <p:ext uri="{BB962C8B-B14F-4D97-AF65-F5344CB8AC3E}">
        <p14:creationId xmlns:p14="http://schemas.microsoft.com/office/powerpoint/2010/main" val="7298478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fontScale="90000"/>
          </a:bodyPr>
          <a:lstStyle/>
          <a:p>
            <a:r>
              <a:rPr lang="cs-CZ" b="1" dirty="0" smtClean="0">
                <a:solidFill>
                  <a:schemeClr val="bg1"/>
                </a:solidFill>
              </a:rPr>
              <a:t>ZOBRAZOVÁNÍ TENKOU ROZPTYLKOU </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r>
              <a:rPr lang="cs-CZ" b="1" u="sng" dirty="0">
                <a:solidFill>
                  <a:srgbClr val="C00000"/>
                </a:solidFill>
              </a:rPr>
              <a:t>VLASTNOSTI OBRAZU </a:t>
            </a:r>
            <a:r>
              <a:rPr lang="cs-CZ" dirty="0"/>
              <a:t>PŘI ZOBRAZENÍ TENKOU ROZPTYLKOU </a:t>
            </a:r>
            <a:r>
              <a:rPr lang="cs-CZ" b="1" u="sng" dirty="0">
                <a:solidFill>
                  <a:srgbClr val="C00000"/>
                </a:solidFill>
              </a:rPr>
              <a:t>NEZÁVISÍ</a:t>
            </a:r>
            <a:r>
              <a:rPr lang="cs-CZ" u="sng" dirty="0"/>
              <a:t> </a:t>
            </a:r>
            <a:r>
              <a:rPr lang="cs-CZ" dirty="0"/>
              <a:t>NA </a:t>
            </a:r>
            <a:r>
              <a:rPr lang="cs-CZ" b="1" u="sng" dirty="0">
                <a:solidFill>
                  <a:srgbClr val="C00000"/>
                </a:solidFill>
              </a:rPr>
              <a:t>POLOZE PŘEDMĚTU</a:t>
            </a:r>
            <a:r>
              <a:rPr lang="cs-CZ" b="1" dirty="0">
                <a:solidFill>
                  <a:srgbClr val="C00000"/>
                </a:solidFill>
              </a:rPr>
              <a:t> </a:t>
            </a:r>
            <a:r>
              <a:rPr lang="cs-CZ" dirty="0"/>
              <a:t>V PŘEDMĚTOVÉM PROSTORU ROZPTYLKY</a:t>
            </a:r>
          </a:p>
          <a:p>
            <a:r>
              <a:rPr lang="cs-CZ" dirty="0" smtClean="0"/>
              <a:t>POLOHA PŘEDMĚTU JE POPSÁNA VELIČINOU </a:t>
            </a:r>
            <a:r>
              <a:rPr lang="cs-CZ" i="1" dirty="0" smtClean="0"/>
              <a:t> </a:t>
            </a:r>
            <a:r>
              <a:rPr lang="cs-CZ" b="1" u="sng" dirty="0" smtClean="0">
                <a:solidFill>
                  <a:srgbClr val="C00000"/>
                </a:solidFill>
              </a:rPr>
              <a:t>PŘEDMĚTOVÁ VZDÁLENOST  </a:t>
            </a:r>
            <a:r>
              <a:rPr lang="cs-CZ" b="1" i="1" u="sng" dirty="0" smtClean="0">
                <a:solidFill>
                  <a:srgbClr val="C00000"/>
                </a:solidFill>
              </a:rPr>
              <a:t>a</a:t>
            </a:r>
            <a:endParaRPr lang="cs-CZ" b="1" u="sng" dirty="0">
              <a:solidFill>
                <a:srgbClr val="C00000"/>
              </a:solidFill>
            </a:endParaRPr>
          </a:p>
        </p:txBody>
      </p:sp>
      <p:sp>
        <p:nvSpPr>
          <p:cNvPr id="2" name="Obdélník 1"/>
          <p:cNvSpPr/>
          <p:nvPr/>
        </p:nvSpPr>
        <p:spPr>
          <a:xfrm>
            <a:off x="1074124" y="4305215"/>
            <a:ext cx="7272808" cy="20882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6" name="Přímá spojnice 5"/>
          <p:cNvCxnSpPr/>
          <p:nvPr/>
        </p:nvCxnSpPr>
        <p:spPr>
          <a:xfrm>
            <a:off x="1403648" y="5409220"/>
            <a:ext cx="6408712"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8" name="Přímá spojnice se šipkou 7"/>
          <p:cNvCxnSpPr/>
          <p:nvPr/>
        </p:nvCxnSpPr>
        <p:spPr>
          <a:xfrm>
            <a:off x="4438713" y="4815154"/>
            <a:ext cx="0" cy="118813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Ovál 9"/>
          <p:cNvSpPr/>
          <p:nvPr/>
        </p:nvSpPr>
        <p:spPr>
          <a:xfrm>
            <a:off x="3367652" y="5276819"/>
            <a:ext cx="131617" cy="187772"/>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vál 10"/>
          <p:cNvSpPr/>
          <p:nvPr/>
        </p:nvSpPr>
        <p:spPr>
          <a:xfrm>
            <a:off x="5485686" y="5349331"/>
            <a:ext cx="144016" cy="154399"/>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TextovéPole 11"/>
          <p:cNvSpPr txBox="1"/>
          <p:nvPr/>
        </p:nvSpPr>
        <p:spPr>
          <a:xfrm>
            <a:off x="5483554" y="4785537"/>
            <a:ext cx="576064" cy="461665"/>
          </a:xfrm>
          <a:prstGeom prst="rect">
            <a:avLst/>
          </a:prstGeom>
          <a:noFill/>
        </p:spPr>
        <p:txBody>
          <a:bodyPr wrap="square" rtlCol="0">
            <a:spAutoFit/>
          </a:bodyPr>
          <a:lstStyle/>
          <a:p>
            <a:r>
              <a:rPr lang="cs-CZ" sz="2400" b="1" dirty="0">
                <a:solidFill>
                  <a:srgbClr val="C00000"/>
                </a:solidFill>
              </a:rPr>
              <a:t>F</a:t>
            </a:r>
          </a:p>
        </p:txBody>
      </p:sp>
      <p:sp>
        <p:nvSpPr>
          <p:cNvPr id="13" name="TextovéPole 12"/>
          <p:cNvSpPr txBox="1"/>
          <p:nvPr/>
        </p:nvSpPr>
        <p:spPr>
          <a:xfrm>
            <a:off x="3195268" y="4815154"/>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15" name="Přímá spojnice se šipkou 14"/>
          <p:cNvCxnSpPr/>
          <p:nvPr/>
        </p:nvCxnSpPr>
        <p:spPr>
          <a:xfrm flipV="1">
            <a:off x="2339752" y="5085184"/>
            <a:ext cx="0" cy="324036"/>
          </a:xfrm>
          <a:prstGeom prst="straightConnector1">
            <a:avLst/>
          </a:prstGeom>
          <a:ln w="476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Přímá spojnice se šipkou 15"/>
          <p:cNvCxnSpPr/>
          <p:nvPr/>
        </p:nvCxnSpPr>
        <p:spPr>
          <a:xfrm flipH="1">
            <a:off x="2289449" y="5556469"/>
            <a:ext cx="2149264" cy="0"/>
          </a:xfrm>
          <a:prstGeom prst="straightConnector1">
            <a:avLst/>
          </a:prstGeom>
          <a:ln w="4762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 name="TextovéPole 19"/>
          <p:cNvSpPr txBox="1"/>
          <p:nvPr/>
        </p:nvSpPr>
        <p:spPr>
          <a:xfrm>
            <a:off x="2721482" y="5449972"/>
            <a:ext cx="435634" cy="461665"/>
          </a:xfrm>
          <a:prstGeom prst="rect">
            <a:avLst/>
          </a:prstGeom>
          <a:noFill/>
        </p:spPr>
        <p:txBody>
          <a:bodyPr wrap="square" rtlCol="0">
            <a:spAutoFit/>
          </a:bodyPr>
          <a:lstStyle/>
          <a:p>
            <a:r>
              <a:rPr lang="cs-CZ" sz="2400" b="1" i="1" dirty="0" smtClean="0">
                <a:solidFill>
                  <a:srgbClr val="C00000"/>
                </a:solidFill>
              </a:rPr>
              <a:t>a</a:t>
            </a:r>
            <a:endParaRPr lang="cs-CZ" sz="2400" b="1" i="1" dirty="0">
              <a:solidFill>
                <a:srgbClr val="C00000"/>
              </a:solidFill>
            </a:endParaRPr>
          </a:p>
        </p:txBody>
      </p:sp>
      <p:cxnSp>
        <p:nvCxnSpPr>
          <p:cNvPr id="14" name="Přímá spojnice se šipkou 13"/>
          <p:cNvCxnSpPr/>
          <p:nvPr/>
        </p:nvCxnSpPr>
        <p:spPr>
          <a:xfrm flipV="1">
            <a:off x="4438944" y="4679990"/>
            <a:ext cx="102523" cy="159458"/>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p:nvPr/>
        </p:nvCxnSpPr>
        <p:spPr>
          <a:xfrm flipV="1">
            <a:off x="4322833" y="6003286"/>
            <a:ext cx="102523" cy="159458"/>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Přímá spojnice se šipkou 18"/>
          <p:cNvCxnSpPr/>
          <p:nvPr/>
        </p:nvCxnSpPr>
        <p:spPr>
          <a:xfrm flipH="1" flipV="1">
            <a:off x="4374094" y="4679990"/>
            <a:ext cx="53412" cy="108576"/>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Přímá spojnice se šipkou 21"/>
          <p:cNvCxnSpPr/>
          <p:nvPr/>
        </p:nvCxnSpPr>
        <p:spPr>
          <a:xfrm flipH="1" flipV="1">
            <a:off x="4442346" y="5979952"/>
            <a:ext cx="99121" cy="206126"/>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759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down)">
                                      <p:cBhvr>
                                        <p:cTn id="16" dur="500"/>
                                        <p:tgtEl>
                                          <p:spTgt spid="18"/>
                                        </p:tgtEl>
                                      </p:cBhvr>
                                    </p:animEffect>
                                  </p:childTnLst>
                                </p:cTn>
                              </p:par>
                              <p:par>
                                <p:cTn id="17" presetID="2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4"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500"/>
                                        <p:tgtEl>
                                          <p:spTgt spid="1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0"/>
                                        <p:tgtEl>
                                          <p:spTgt spid="13"/>
                                        </p:tgtEl>
                                      </p:cBhvr>
                                    </p:animEffect>
                                  </p:childTnLst>
                                </p:cTn>
                              </p:par>
                            </p:childTnLst>
                          </p:cTn>
                        </p:par>
                        <p:par>
                          <p:cTn id="39" fill="hold">
                            <p:stCondLst>
                              <p:cond delay="1000"/>
                            </p:stCondLst>
                            <p:childTnLst>
                              <p:par>
                                <p:cTn id="40" presetID="22" presetClass="entr" presetSubtype="4"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par>
                          <p:cTn id="43" fill="hold">
                            <p:stCondLst>
                              <p:cond delay="1500"/>
                            </p:stCondLst>
                            <p:childTnLst>
                              <p:par>
                                <p:cTn id="44" presetID="16" presetClass="entr" presetSubtype="21"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arn(inVertical)">
                                      <p:cBhvr>
                                        <p:cTn id="46" dur="500"/>
                                        <p:tgtEl>
                                          <p:spTgt spid="16"/>
                                        </p:tgtEl>
                                      </p:cBhvr>
                                    </p:animEffect>
                                  </p:childTnLst>
                                </p:cTn>
                              </p:par>
                            </p:childTnLst>
                          </p:cTn>
                        </p:par>
                        <p:par>
                          <p:cTn id="47" fill="hold">
                            <p:stCondLst>
                              <p:cond delay="2000"/>
                            </p:stCondLst>
                            <p:childTnLst>
                              <p:par>
                                <p:cTn id="48" presetID="42"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p:bldP spid="13"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a:p>
        </p:txBody>
      </p:sp>
      <p:sp>
        <p:nvSpPr>
          <p:cNvPr id="3" name="Nadpis 2"/>
          <p:cNvSpPr>
            <a:spLocks noGrp="1"/>
          </p:cNvSpPr>
          <p:nvPr>
            <p:ph type="title"/>
          </p:nvPr>
        </p:nvSpPr>
        <p:spPr/>
        <p:txBody>
          <a:bodyPr/>
          <a:lstStyle/>
          <a:p>
            <a:endParaRPr lang="cs-CZ"/>
          </a:p>
        </p:txBody>
      </p:sp>
      <p:sp>
        <p:nvSpPr>
          <p:cNvPr id="5"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ZOBRAZOVÁNÍ TENKOU ROZPTYLKOU </a:t>
            </a:r>
            <a:endParaRPr lang="cs-CZ" b="1" dirty="0">
              <a:solidFill>
                <a:schemeClr val="bg1"/>
              </a:solidFill>
            </a:endParaRPr>
          </a:p>
        </p:txBody>
      </p:sp>
    </p:spTree>
    <p:extLst>
      <p:ext uri="{BB962C8B-B14F-4D97-AF65-F5344CB8AC3E}">
        <p14:creationId xmlns:p14="http://schemas.microsoft.com/office/powerpoint/2010/main" val="38872011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smtClean="0"/>
              <a:t>PRO NALEZENÍ OBRAZU PŘEDMĚTU POUŽIJEME </a:t>
            </a:r>
            <a:r>
              <a:rPr lang="cs-CZ" b="1" dirty="0" smtClean="0">
                <a:solidFill>
                  <a:srgbClr val="C00000"/>
                </a:solidFill>
              </a:rPr>
              <a:t>VÝZNAČNÉ PAPRSKY</a:t>
            </a:r>
            <a:r>
              <a:rPr lang="cs-CZ" dirty="0" smtClean="0"/>
              <a:t>.</a:t>
            </a:r>
            <a:endParaRPr lang="cs-CZ" dirty="0"/>
          </a:p>
        </p:txBody>
      </p:sp>
      <p:sp>
        <p:nvSpPr>
          <p:cNvPr id="3" name="Nadpis 2"/>
          <p:cNvSpPr>
            <a:spLocks noGrp="1"/>
          </p:cNvSpPr>
          <p:nvPr>
            <p:ph type="title"/>
          </p:nvPr>
        </p:nvSpPr>
        <p:spPr/>
        <p:txBody>
          <a:bodyPr/>
          <a:lstStyle/>
          <a:p>
            <a:endParaRPr lang="cs-CZ"/>
          </a:p>
        </p:txBody>
      </p:sp>
      <p:sp>
        <p:nvSpPr>
          <p:cNvPr id="5"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smtClean="0">
                <a:solidFill>
                  <a:schemeClr val="bg1"/>
                </a:solidFill>
              </a:rPr>
              <a:t>ZOBRAZOVÁNÍ TENKOU ROZPTYLKOU </a:t>
            </a:r>
            <a:endParaRPr lang="cs-CZ" b="1" dirty="0">
              <a:solidFill>
                <a:schemeClr val="bg1"/>
              </a:solidFill>
            </a:endParaRPr>
          </a:p>
        </p:txBody>
      </p:sp>
    </p:spTree>
    <p:extLst>
      <p:ext uri="{BB962C8B-B14F-4D97-AF65-F5344CB8AC3E}">
        <p14:creationId xmlns:p14="http://schemas.microsoft.com/office/powerpoint/2010/main" val="23284680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smtClean="0"/>
              <a:t>PRO NALEZENÍ OBRAZU PŘEDMĚTU POUŽIJEME </a:t>
            </a:r>
            <a:r>
              <a:rPr lang="cs-CZ" b="1" dirty="0" smtClean="0">
                <a:solidFill>
                  <a:srgbClr val="C00000"/>
                </a:solidFill>
              </a:rPr>
              <a:t>VÝZNAČNÉ PAPRSKY</a:t>
            </a:r>
            <a:r>
              <a:rPr lang="cs-CZ" dirty="0" smtClean="0"/>
              <a:t>.</a:t>
            </a:r>
          </a:p>
          <a:p>
            <a:r>
              <a:rPr lang="cs-CZ" dirty="0" smtClean="0"/>
              <a:t>POSTAČÍ POUŽÍT </a:t>
            </a:r>
            <a:r>
              <a:rPr lang="cs-CZ" b="1" dirty="0" smtClean="0">
                <a:solidFill>
                  <a:srgbClr val="C00000"/>
                </a:solidFill>
              </a:rPr>
              <a:t>DVA</a:t>
            </a:r>
            <a:r>
              <a:rPr lang="cs-CZ" dirty="0" smtClean="0"/>
              <a:t>, TŘETÍ PAPRSEK MŮŽE SLOUŽIT JAKO KONTROLA.</a:t>
            </a:r>
            <a:endParaRPr lang="cs-CZ" dirty="0"/>
          </a:p>
        </p:txBody>
      </p:sp>
      <p:sp>
        <p:nvSpPr>
          <p:cNvPr id="3" name="Nadpis 2"/>
          <p:cNvSpPr>
            <a:spLocks noGrp="1"/>
          </p:cNvSpPr>
          <p:nvPr>
            <p:ph type="title"/>
          </p:nvPr>
        </p:nvSpPr>
        <p:spPr/>
        <p:txBody>
          <a:bodyPr/>
          <a:lstStyle/>
          <a:p>
            <a:endParaRPr lang="cs-CZ"/>
          </a:p>
        </p:txBody>
      </p:sp>
      <p:sp>
        <p:nvSpPr>
          <p:cNvPr id="5"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Tree>
    <p:extLst>
      <p:ext uri="{BB962C8B-B14F-4D97-AF65-F5344CB8AC3E}">
        <p14:creationId xmlns:p14="http://schemas.microsoft.com/office/powerpoint/2010/main" val="15983538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2635149" y="4403233"/>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cxnSp>
        <p:nvCxnSpPr>
          <p:cNvPr id="45" name="Přímá spojnice 44"/>
          <p:cNvCxnSpPr/>
          <p:nvPr/>
        </p:nvCxnSpPr>
        <p:spPr>
          <a:xfrm>
            <a:off x="3203848" y="4261485"/>
            <a:ext cx="0" cy="896377"/>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7" name="Přímá spojnice se šipkou 46"/>
          <p:cNvCxnSpPr/>
          <p:nvPr/>
        </p:nvCxnSpPr>
        <p:spPr>
          <a:xfrm>
            <a:off x="3211213" y="5157862"/>
            <a:ext cx="775445"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9" name="TextovéPole 48"/>
          <p:cNvSpPr txBox="1"/>
          <p:nvPr/>
        </p:nvSpPr>
        <p:spPr>
          <a:xfrm>
            <a:off x="443780" y="5256865"/>
            <a:ext cx="3585230" cy="461665"/>
          </a:xfrm>
          <a:prstGeom prst="rect">
            <a:avLst/>
          </a:prstGeom>
          <a:noFill/>
        </p:spPr>
        <p:txBody>
          <a:bodyPr wrap="square" rtlCol="0">
            <a:spAutoFit/>
          </a:bodyPr>
          <a:lstStyle/>
          <a:p>
            <a:r>
              <a:rPr lang="cs-CZ" sz="2400" b="1" i="1" dirty="0" smtClean="0"/>
              <a:t>obrazová vzdálenost …. a</a:t>
            </a:r>
            <a:r>
              <a:rPr lang="cs-CZ" sz="2400" b="1" i="1" dirty="0"/>
              <a:t>´</a:t>
            </a:r>
          </a:p>
        </p:txBody>
      </p:sp>
    </p:spTree>
    <p:extLst>
      <p:ext uri="{BB962C8B-B14F-4D97-AF65-F5344CB8AC3E}">
        <p14:creationId xmlns:p14="http://schemas.microsoft.com/office/powerpoint/2010/main" val="126861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6" presetClass="entr" presetSubtype="16"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circle(in)">
                                      <p:cBhvr>
                                        <p:cTn id="18" dur="2000"/>
                                        <p:tgtEl>
                                          <p:spTgt spid="26"/>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500"/>
                            </p:stCondLst>
                            <p:childTnLst>
                              <p:par>
                                <p:cTn id="24" presetID="6" presetClass="entr" presetSubtype="16"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circle(in)">
                                      <p:cBhvr>
                                        <p:cTn id="26" dur="2000"/>
                                        <p:tgtEl>
                                          <p:spTgt spid="21"/>
                                        </p:tgtEl>
                                      </p:cBhvr>
                                    </p:animEffect>
                                  </p:childTnLst>
                                </p:cTn>
                              </p:par>
                            </p:childTnLst>
                          </p:cTn>
                        </p:par>
                        <p:par>
                          <p:cTn id="27" fill="hold">
                            <p:stCondLst>
                              <p:cond delay="5500"/>
                            </p:stCondLst>
                            <p:childTnLst>
                              <p:par>
                                <p:cTn id="28" presetID="6" presetClass="entr" presetSubtype="16" fill="hold"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circle(in)">
                                      <p:cBhvr>
                                        <p:cTn id="30" dur="2000"/>
                                        <p:tgtEl>
                                          <p:spTgt spid="28"/>
                                        </p:tgtEl>
                                      </p:cBhvr>
                                    </p:animEffect>
                                  </p:childTnLst>
                                </p:cTn>
                              </p:par>
                            </p:childTnLst>
                          </p:cTn>
                        </p:par>
                        <p:par>
                          <p:cTn id="31" fill="hold">
                            <p:stCondLst>
                              <p:cond delay="7500"/>
                            </p:stCondLst>
                            <p:childTnLst>
                              <p:par>
                                <p:cTn id="32" presetID="10" presetClass="entr" presetSubtype="0"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childTnLst>
                                </p:cTn>
                              </p:par>
                            </p:childTnLst>
                          </p:cTn>
                        </p:par>
                        <p:par>
                          <p:cTn id="43" fill="hold">
                            <p:stCondLst>
                              <p:cond delay="500"/>
                            </p:stCondLst>
                            <p:childTnLst>
                              <p:par>
                                <p:cTn id="44" presetID="6" presetClass="entr" presetSubtype="16" fill="hold" nodeType="after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circle(in)">
                                      <p:cBhvr>
                                        <p:cTn id="46" dur="2000"/>
                                        <p:tgtEl>
                                          <p:spTgt spid="47"/>
                                        </p:tgtEl>
                                      </p:cBhvr>
                                    </p:animEffect>
                                  </p:childTnLst>
                                </p:cTn>
                              </p:par>
                            </p:childTnLst>
                          </p:cTn>
                        </p:par>
                        <p:par>
                          <p:cTn id="47" fill="hold">
                            <p:stCondLst>
                              <p:cond delay="2500"/>
                            </p:stCondLst>
                            <p:childTnLst>
                              <p:par>
                                <p:cTn id="48" presetID="6" presetClass="entr" presetSubtype="16"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circle(in)">
                                      <p:cBhvr>
                                        <p:cTn id="50" dur="2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2"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7" name="Obdélník 26"/>
          <p:cNvSpPr/>
          <p:nvPr/>
        </p:nvSpPr>
        <p:spPr>
          <a:xfrm>
            <a:off x="4772453" y="1583247"/>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cs-CZ" sz="2400" b="1" dirty="0" smtClean="0">
                <a:solidFill>
                  <a:schemeClr val="tx1"/>
                </a:solidFill>
              </a:rPr>
              <a:t>VLASTNOSTI OBRAZU:</a:t>
            </a:r>
          </a:p>
          <a:p>
            <a:r>
              <a:rPr lang="cs-CZ" sz="2400" b="1" u="sng" dirty="0" smtClean="0">
                <a:solidFill>
                  <a:srgbClr val="C00000"/>
                </a:solidFill>
              </a:rPr>
              <a:t>1. ZDÁNLIVÝ OBRAZ </a:t>
            </a:r>
            <a:r>
              <a:rPr lang="cs-CZ" sz="2400" dirty="0" smtClean="0">
                <a:solidFill>
                  <a:schemeClr val="tx1"/>
                </a:solidFill>
              </a:rPr>
              <a:t>(NACHÁZÍ SE V </a:t>
            </a:r>
            <a:r>
              <a:rPr lang="cs-CZ" sz="2400" b="1" u="sng" dirty="0" smtClean="0">
                <a:solidFill>
                  <a:schemeClr val="tx1"/>
                </a:solidFill>
              </a:rPr>
              <a:t>PŘEDMĚTOVÉM</a:t>
            </a:r>
            <a:r>
              <a:rPr lang="cs-CZ" sz="2400" b="1" dirty="0" smtClean="0">
                <a:solidFill>
                  <a:schemeClr val="tx1"/>
                </a:solidFill>
              </a:rPr>
              <a:t> </a:t>
            </a:r>
            <a:r>
              <a:rPr lang="cs-CZ" sz="2400" dirty="0" smtClean="0">
                <a:solidFill>
                  <a:schemeClr val="tx1"/>
                </a:solidFill>
              </a:rPr>
              <a:t>PROSTORU)</a:t>
            </a:r>
            <a:endParaRPr lang="cs-CZ" sz="2400" dirty="0">
              <a:solidFill>
                <a:schemeClr val="tx1"/>
              </a:solidFill>
            </a:endParaRPr>
          </a:p>
        </p:txBody>
      </p:sp>
    </p:spTree>
    <p:extLst>
      <p:ext uri="{BB962C8B-B14F-4D97-AF65-F5344CB8AC3E}">
        <p14:creationId xmlns:p14="http://schemas.microsoft.com/office/powerpoint/2010/main" val="292852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7" name="Obdélník 26"/>
          <p:cNvSpPr/>
          <p:nvPr/>
        </p:nvSpPr>
        <p:spPr>
          <a:xfrm>
            <a:off x="4772453" y="1583247"/>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cs-CZ" sz="2400" b="1" dirty="0" smtClean="0">
                <a:solidFill>
                  <a:schemeClr val="tx1"/>
                </a:solidFill>
              </a:rPr>
              <a:t>VLASTNOSTI OBRAZU:</a:t>
            </a:r>
          </a:p>
          <a:p>
            <a:r>
              <a:rPr lang="cs-CZ" sz="2400" b="1" u="sng" dirty="0" smtClean="0">
                <a:solidFill>
                  <a:srgbClr val="C00000"/>
                </a:solidFill>
              </a:rPr>
              <a:t>2. VZPŘÍMENÝ</a:t>
            </a:r>
          </a:p>
          <a:p>
            <a:r>
              <a:rPr lang="cs-CZ" sz="2400" dirty="0" smtClean="0">
                <a:solidFill>
                  <a:schemeClr val="tx1"/>
                </a:solidFill>
              </a:rPr>
              <a:t>(</a:t>
            </a:r>
            <a:r>
              <a:rPr lang="cs-CZ" sz="2400" b="1" dirty="0" smtClean="0">
                <a:solidFill>
                  <a:schemeClr val="tx1"/>
                </a:solidFill>
              </a:rPr>
              <a:t>STEJNÁ</a:t>
            </a:r>
            <a:r>
              <a:rPr lang="cs-CZ" sz="2400" dirty="0" smtClean="0">
                <a:solidFill>
                  <a:schemeClr val="tx1"/>
                </a:solidFill>
              </a:rPr>
              <a:t> </a:t>
            </a:r>
            <a:r>
              <a:rPr lang="cs-CZ" sz="2400" dirty="0">
                <a:solidFill>
                  <a:schemeClr val="tx1"/>
                </a:solidFill>
              </a:rPr>
              <a:t>ORIENTACE VE SMĚRU OSY </a:t>
            </a:r>
            <a:r>
              <a:rPr lang="cs-CZ" sz="2400" i="1" dirty="0">
                <a:solidFill>
                  <a:schemeClr val="tx1"/>
                </a:solidFill>
              </a:rPr>
              <a:t>y </a:t>
            </a:r>
            <a:r>
              <a:rPr lang="cs-CZ" sz="2400" dirty="0" smtClean="0">
                <a:solidFill>
                  <a:schemeClr val="tx1"/>
                </a:solidFill>
              </a:rPr>
              <a:t>)</a:t>
            </a:r>
            <a:endParaRPr lang="cs-CZ" sz="2400" dirty="0">
              <a:solidFill>
                <a:schemeClr val="tx1"/>
              </a:solidFill>
            </a:endParaRPr>
          </a:p>
        </p:txBody>
      </p:sp>
    </p:spTree>
    <p:extLst>
      <p:ext uri="{BB962C8B-B14F-4D97-AF65-F5344CB8AC3E}">
        <p14:creationId xmlns:p14="http://schemas.microsoft.com/office/powerpoint/2010/main" val="2068509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7" name="Obdélník 26"/>
          <p:cNvSpPr/>
          <p:nvPr/>
        </p:nvSpPr>
        <p:spPr>
          <a:xfrm>
            <a:off x="4772453" y="1583247"/>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cs-CZ" sz="2400" b="1" dirty="0" smtClean="0">
                <a:solidFill>
                  <a:schemeClr val="tx1"/>
                </a:solidFill>
              </a:rPr>
              <a:t>VLASTNOSTI OBRAZU:</a:t>
            </a:r>
          </a:p>
          <a:p>
            <a:r>
              <a:rPr lang="cs-CZ" sz="2400" b="1" u="sng" dirty="0">
                <a:solidFill>
                  <a:srgbClr val="C00000"/>
                </a:solidFill>
              </a:rPr>
              <a:t>3. ZMENŠENÝ OBRAZ </a:t>
            </a:r>
          </a:p>
          <a:p>
            <a:r>
              <a:rPr lang="cs-CZ" sz="2400" dirty="0">
                <a:solidFill>
                  <a:schemeClr val="tx1"/>
                </a:solidFill>
              </a:rPr>
              <a:t>( </a:t>
            </a:r>
            <a:r>
              <a:rPr lang="cs-CZ" sz="2400" b="1" i="1" dirty="0">
                <a:solidFill>
                  <a:schemeClr val="tx1"/>
                </a:solidFill>
              </a:rPr>
              <a:t>y´ </a:t>
            </a:r>
            <a:r>
              <a:rPr lang="en-US" sz="2400" b="1" i="1" dirty="0">
                <a:solidFill>
                  <a:schemeClr val="tx1"/>
                </a:solidFill>
              </a:rPr>
              <a:t>&lt;</a:t>
            </a:r>
            <a:r>
              <a:rPr lang="cs-CZ" sz="2400" b="1" dirty="0">
                <a:solidFill>
                  <a:schemeClr val="tx1"/>
                </a:solidFill>
              </a:rPr>
              <a:t> </a:t>
            </a:r>
            <a:r>
              <a:rPr lang="en-US" sz="2400" b="1" dirty="0">
                <a:solidFill>
                  <a:schemeClr val="tx1"/>
                </a:solidFill>
              </a:rPr>
              <a:t> </a:t>
            </a:r>
            <a:r>
              <a:rPr lang="cs-CZ" sz="2400" b="1" i="1" dirty="0">
                <a:solidFill>
                  <a:schemeClr val="tx1"/>
                </a:solidFill>
              </a:rPr>
              <a:t>y</a:t>
            </a:r>
            <a:r>
              <a:rPr lang="cs-CZ" sz="2400" i="1" dirty="0">
                <a:solidFill>
                  <a:schemeClr val="tx1"/>
                </a:solidFill>
              </a:rPr>
              <a:t> </a:t>
            </a:r>
            <a:r>
              <a:rPr lang="cs-CZ" sz="2400" dirty="0" smtClean="0">
                <a:solidFill>
                  <a:schemeClr val="tx1"/>
                </a:solidFill>
              </a:rPr>
              <a:t>)</a:t>
            </a:r>
          </a:p>
          <a:p>
            <a:endParaRPr lang="en-US" sz="2400" dirty="0">
              <a:solidFill>
                <a:schemeClr val="tx1"/>
              </a:solidFill>
            </a:endParaRPr>
          </a:p>
        </p:txBody>
      </p:sp>
    </p:spTree>
    <p:extLst>
      <p:ext uri="{BB962C8B-B14F-4D97-AF65-F5344CB8AC3E}">
        <p14:creationId xmlns:p14="http://schemas.microsoft.com/office/powerpoint/2010/main" val="309820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23528" y="1600200"/>
            <a:ext cx="8568952" cy="4525963"/>
          </a:xfrm>
        </p:spPr>
        <p:txBody>
          <a:bodyPr/>
          <a:lstStyle/>
          <a:p>
            <a:pPr marL="0" indent="0">
              <a:buNone/>
            </a:pPr>
            <a:endParaRPr lang="cs-CZ" b="1" dirty="0">
              <a:solidFill>
                <a:srgbClr val="00B050"/>
              </a:solidFill>
            </a:endParaRPr>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9" name="Obdélník 28"/>
          <p:cNvSpPr/>
          <p:nvPr/>
        </p:nvSpPr>
        <p:spPr>
          <a:xfrm>
            <a:off x="4724400" y="1548356"/>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cs-CZ" sz="2400" b="1" u="sng" dirty="0" smtClean="0">
                <a:solidFill>
                  <a:srgbClr val="C00000"/>
                </a:solidFill>
              </a:rPr>
              <a:t>ZDÁNLIVÝ OBRAZ</a:t>
            </a:r>
          </a:p>
          <a:p>
            <a:pPr marL="457200" indent="-457200">
              <a:buAutoNum type="arabicPeriod"/>
            </a:pPr>
            <a:r>
              <a:rPr lang="cs-CZ" sz="2400" b="1" u="sng" dirty="0" smtClean="0">
                <a:solidFill>
                  <a:srgbClr val="C00000"/>
                </a:solidFill>
              </a:rPr>
              <a:t>VZPŘÍMENÝ OBRAZ </a:t>
            </a:r>
          </a:p>
          <a:p>
            <a:pPr marL="457200" indent="-457200">
              <a:buAutoNum type="arabicPeriod"/>
            </a:pPr>
            <a:r>
              <a:rPr lang="cs-CZ" sz="2400" b="1" u="sng" dirty="0" smtClean="0">
                <a:solidFill>
                  <a:srgbClr val="C00000"/>
                </a:solidFill>
              </a:rPr>
              <a:t>ZMENŠENÝ OBRAZ</a:t>
            </a:r>
            <a:endParaRPr lang="cs-CZ" sz="2400" dirty="0">
              <a:solidFill>
                <a:schemeClr val="tx1"/>
              </a:solidFill>
            </a:endParaRPr>
          </a:p>
        </p:txBody>
      </p:sp>
    </p:spTree>
    <p:extLst>
      <p:ext uri="{BB962C8B-B14F-4D97-AF65-F5344CB8AC3E}">
        <p14:creationId xmlns:p14="http://schemas.microsoft.com/office/powerpoint/2010/main" val="397971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Vertical)">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5" name="Zástupný symbol pro obsah 4"/>
          <p:cNvSpPr>
            <a:spLocks noGrp="1"/>
          </p:cNvSpPr>
          <p:nvPr>
            <p:ph idx="1"/>
          </p:nvPr>
        </p:nvSpPr>
        <p:spPr>
          <a:xfrm>
            <a:off x="323528" y="1600200"/>
            <a:ext cx="8568952" cy="4997152"/>
          </a:xfrm>
        </p:spPr>
        <p:txBody>
          <a:bodyPr>
            <a:normAutofit fontScale="92500" lnSpcReduction="20000"/>
          </a:bodyPr>
          <a:lstStyle/>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smtClean="0"/>
          </a:p>
          <a:p>
            <a:pPr marL="0" indent="0">
              <a:buNone/>
            </a:pPr>
            <a:endParaRPr lang="cs-CZ" b="1" dirty="0"/>
          </a:p>
          <a:p>
            <a:pPr marL="0" indent="0">
              <a:buNone/>
            </a:pPr>
            <a:r>
              <a:rPr lang="cs-CZ" b="1" dirty="0" smtClean="0"/>
              <a:t>PŘI ZOBRAZOVÁNÍ TENKOU SPOJKOU VŽDY TYTO VLASTNOSTI OBRAZU</a:t>
            </a:r>
            <a:endParaRPr lang="cs-CZ" b="1" dirty="0"/>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9" name="Obdélník 28"/>
          <p:cNvSpPr/>
          <p:nvPr/>
        </p:nvSpPr>
        <p:spPr>
          <a:xfrm>
            <a:off x="4724400" y="1548356"/>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cs-CZ" sz="2400" b="1" u="sng" dirty="0" smtClean="0">
                <a:solidFill>
                  <a:srgbClr val="C00000"/>
                </a:solidFill>
              </a:rPr>
              <a:t>ZDÁNLIVÝ OBRAZ</a:t>
            </a:r>
          </a:p>
          <a:p>
            <a:pPr marL="457200" indent="-457200">
              <a:buAutoNum type="arabicPeriod"/>
            </a:pPr>
            <a:r>
              <a:rPr lang="cs-CZ" sz="2400" b="1" u="sng" dirty="0" smtClean="0">
                <a:solidFill>
                  <a:srgbClr val="C00000"/>
                </a:solidFill>
              </a:rPr>
              <a:t>VZPŘÍMENÝ OBRAZ </a:t>
            </a:r>
          </a:p>
          <a:p>
            <a:pPr marL="457200" indent="-457200">
              <a:buAutoNum type="arabicPeriod"/>
            </a:pPr>
            <a:r>
              <a:rPr lang="cs-CZ" sz="2400" b="1" u="sng" dirty="0" smtClean="0">
                <a:solidFill>
                  <a:srgbClr val="C00000"/>
                </a:solidFill>
              </a:rPr>
              <a:t>ZMENŠENÝ OBRAZ</a:t>
            </a:r>
            <a:endParaRPr lang="cs-CZ" sz="2400" dirty="0">
              <a:solidFill>
                <a:schemeClr val="tx1"/>
              </a:solidFill>
            </a:endParaRPr>
          </a:p>
        </p:txBody>
      </p:sp>
    </p:spTree>
    <p:extLst>
      <p:ext uri="{BB962C8B-B14F-4D97-AF65-F5344CB8AC3E}">
        <p14:creationId xmlns:p14="http://schemas.microsoft.com/office/powerpoint/2010/main" val="23758106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Přímá spojnice se šipkou 25"/>
          <p:cNvCxnSpPr/>
          <p:nvPr/>
        </p:nvCxnSpPr>
        <p:spPr>
          <a:xfrm>
            <a:off x="4038587" y="4294436"/>
            <a:ext cx="3382020" cy="17268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5" name="Zástupný symbol pro obsah 4"/>
          <p:cNvSpPr>
            <a:spLocks noGrp="1"/>
          </p:cNvSpPr>
          <p:nvPr>
            <p:ph idx="1"/>
          </p:nvPr>
        </p:nvSpPr>
        <p:spPr>
          <a:xfrm>
            <a:off x="323528" y="1600200"/>
            <a:ext cx="8568952" cy="4997152"/>
          </a:xfrm>
        </p:spPr>
        <p:txBody>
          <a:bodyPr>
            <a:normAutofit fontScale="92500" lnSpcReduction="20000"/>
          </a:bodyPr>
          <a:lstStyle/>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a:solidFill>
                <a:srgbClr val="00B050"/>
              </a:solidFill>
            </a:endParaRPr>
          </a:p>
          <a:p>
            <a:pPr marL="0" indent="0">
              <a:buNone/>
            </a:pPr>
            <a:endParaRPr lang="cs-CZ" b="1" dirty="0" smtClean="0">
              <a:solidFill>
                <a:srgbClr val="00B050"/>
              </a:solidFill>
            </a:endParaRPr>
          </a:p>
          <a:p>
            <a:pPr marL="0" indent="0">
              <a:buNone/>
            </a:pPr>
            <a:endParaRPr lang="cs-CZ" b="1" dirty="0" smtClean="0"/>
          </a:p>
          <a:p>
            <a:pPr marL="0" indent="0">
              <a:buNone/>
            </a:pPr>
            <a:endParaRPr lang="cs-CZ" b="1" dirty="0"/>
          </a:p>
          <a:p>
            <a:pPr marL="0" indent="0">
              <a:buNone/>
            </a:pPr>
            <a:r>
              <a:rPr lang="cs-CZ" b="1" dirty="0" smtClean="0"/>
              <a:t>PŘI ZOBRAZOVÁNÍ TENKOU SPOJKOU </a:t>
            </a:r>
            <a:r>
              <a:rPr lang="cs-CZ" b="1" u="sng" dirty="0" smtClean="0"/>
              <a:t>VŽDY TYTO VLASTNOSTI OBRAZU</a:t>
            </a:r>
            <a:endParaRPr lang="cs-CZ" b="1" u="sng" dirty="0"/>
          </a:p>
        </p:txBody>
      </p:sp>
      <p:sp>
        <p:nvSpPr>
          <p:cNvPr id="2" name="Nadpis 1"/>
          <p:cNvSpPr>
            <a:spLocks noGrp="1"/>
          </p:cNvSpPr>
          <p:nvPr>
            <p:ph type="title"/>
          </p:nvPr>
        </p:nvSpPr>
        <p:spPr/>
        <p:txBody>
          <a:bodyPr/>
          <a:lstStyle/>
          <a:p>
            <a:endParaRPr lang="cs-CZ"/>
          </a:p>
        </p:txBody>
      </p:sp>
      <p:cxnSp>
        <p:nvCxnSpPr>
          <p:cNvPr id="8" name="Přímá spojnice 7"/>
          <p:cNvCxnSpPr/>
          <p:nvPr/>
        </p:nvCxnSpPr>
        <p:spPr>
          <a:xfrm>
            <a:off x="611560" y="4293096"/>
            <a:ext cx="7920880" cy="0"/>
          </a:xfrm>
          <a:prstGeom prst="line">
            <a:avLst/>
          </a:prstGeom>
          <a:ln w="25400">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9" name="TextovéPole 8"/>
          <p:cNvSpPr txBox="1"/>
          <p:nvPr/>
        </p:nvSpPr>
        <p:spPr>
          <a:xfrm>
            <a:off x="7956376" y="3772409"/>
            <a:ext cx="576064" cy="461665"/>
          </a:xfrm>
          <a:prstGeom prst="rect">
            <a:avLst/>
          </a:prstGeom>
          <a:noFill/>
        </p:spPr>
        <p:txBody>
          <a:bodyPr wrap="square" rtlCol="0">
            <a:spAutoFit/>
          </a:bodyPr>
          <a:lstStyle/>
          <a:p>
            <a:r>
              <a:rPr lang="cs-CZ" sz="2400" i="1" dirty="0" smtClean="0"/>
              <a:t>o</a:t>
            </a:r>
            <a:endParaRPr lang="cs-CZ" sz="2400" i="1" dirty="0"/>
          </a:p>
        </p:txBody>
      </p:sp>
      <p:cxnSp>
        <p:nvCxnSpPr>
          <p:cNvPr id="10" name="Přímá spojnice se šipkou 9"/>
          <p:cNvCxnSpPr/>
          <p:nvPr/>
        </p:nvCxnSpPr>
        <p:spPr>
          <a:xfrm>
            <a:off x="4011560" y="2599086"/>
            <a:ext cx="0" cy="2808312"/>
          </a:xfrm>
          <a:prstGeom prst="straightConnector1">
            <a:avLst/>
          </a:prstGeom>
          <a:ln w="4762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a:off x="3723528" y="2308205"/>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3995936" y="5397662"/>
            <a:ext cx="288032" cy="314418"/>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V="1">
            <a:off x="3698626" y="5450912"/>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ál 15"/>
          <p:cNvSpPr/>
          <p:nvPr/>
        </p:nvSpPr>
        <p:spPr>
          <a:xfrm>
            <a:off x="5083213" y="4185084"/>
            <a:ext cx="216024" cy="216024"/>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p:cNvSpPr txBox="1"/>
          <p:nvPr/>
        </p:nvSpPr>
        <p:spPr>
          <a:xfrm>
            <a:off x="5203272" y="4473202"/>
            <a:ext cx="576064" cy="461665"/>
          </a:xfrm>
          <a:prstGeom prst="rect">
            <a:avLst/>
          </a:prstGeom>
          <a:noFill/>
        </p:spPr>
        <p:txBody>
          <a:bodyPr wrap="square" rtlCol="0">
            <a:spAutoFit/>
          </a:bodyPr>
          <a:lstStyle/>
          <a:p>
            <a:r>
              <a:rPr lang="cs-CZ" sz="2400" b="1" dirty="0">
                <a:solidFill>
                  <a:srgbClr val="C00000"/>
                </a:solidFill>
              </a:rPr>
              <a:t>F</a:t>
            </a:r>
          </a:p>
        </p:txBody>
      </p:sp>
      <p:sp>
        <p:nvSpPr>
          <p:cNvPr id="18" name="Ovál 17"/>
          <p:cNvSpPr/>
          <p:nvPr/>
        </p:nvSpPr>
        <p:spPr>
          <a:xfrm>
            <a:off x="2700689" y="4173466"/>
            <a:ext cx="216024" cy="2160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TextovéPole 18"/>
          <p:cNvSpPr txBox="1"/>
          <p:nvPr/>
        </p:nvSpPr>
        <p:spPr>
          <a:xfrm>
            <a:off x="2124625" y="4401108"/>
            <a:ext cx="576064" cy="461665"/>
          </a:xfrm>
          <a:prstGeom prst="rect">
            <a:avLst/>
          </a:prstGeom>
          <a:noFill/>
        </p:spPr>
        <p:txBody>
          <a:bodyPr wrap="square" rtlCol="0">
            <a:spAutoFit/>
          </a:bodyPr>
          <a:lstStyle/>
          <a:p>
            <a:r>
              <a:rPr lang="cs-CZ" sz="2400" b="1" dirty="0" smtClean="0">
                <a:solidFill>
                  <a:srgbClr val="00B050"/>
                </a:solidFill>
              </a:rPr>
              <a:t>F´</a:t>
            </a:r>
            <a:endParaRPr lang="cs-CZ" sz="2400" b="1" dirty="0">
              <a:solidFill>
                <a:srgbClr val="00B050"/>
              </a:solidFill>
            </a:endParaRPr>
          </a:p>
        </p:txBody>
      </p:sp>
      <p:cxnSp>
        <p:nvCxnSpPr>
          <p:cNvPr id="20" name="Přímá spojnice se šipkou 19"/>
          <p:cNvCxnSpPr/>
          <p:nvPr/>
        </p:nvCxnSpPr>
        <p:spPr>
          <a:xfrm>
            <a:off x="1497421" y="3074284"/>
            <a:ext cx="2498515" cy="1159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nice se šipkou 20"/>
          <p:cNvCxnSpPr/>
          <p:nvPr/>
        </p:nvCxnSpPr>
        <p:spPr>
          <a:xfrm flipV="1">
            <a:off x="4038587" y="1628800"/>
            <a:ext cx="1621153" cy="14586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nice se šipkou 24"/>
          <p:cNvCxnSpPr/>
          <p:nvPr/>
        </p:nvCxnSpPr>
        <p:spPr>
          <a:xfrm>
            <a:off x="1497421" y="3074284"/>
            <a:ext cx="2514139" cy="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Přímá spojnice se šipkou 27"/>
          <p:cNvCxnSpPr/>
          <p:nvPr/>
        </p:nvCxnSpPr>
        <p:spPr>
          <a:xfrm flipV="1">
            <a:off x="2808701" y="3126202"/>
            <a:ext cx="1177957" cy="1135283"/>
          </a:xfrm>
          <a:prstGeom prst="straightConnector1">
            <a:avLst/>
          </a:prstGeom>
          <a:ln w="38100">
            <a:solidFill>
              <a:srgbClr val="00B050"/>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24" name="Přímá spojnice 23"/>
          <p:cNvCxnSpPr/>
          <p:nvPr/>
        </p:nvCxnSpPr>
        <p:spPr>
          <a:xfrm flipV="1">
            <a:off x="4011560" y="2363998"/>
            <a:ext cx="288032" cy="258625"/>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p:cNvCxnSpPr/>
          <p:nvPr/>
        </p:nvCxnSpPr>
        <p:spPr>
          <a:xfrm flipV="1">
            <a:off x="1497421" y="3068960"/>
            <a:ext cx="0" cy="122413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TextovéPole 35"/>
          <p:cNvSpPr txBox="1"/>
          <p:nvPr/>
        </p:nvSpPr>
        <p:spPr>
          <a:xfrm>
            <a:off x="1123259" y="3423346"/>
            <a:ext cx="576064" cy="461665"/>
          </a:xfrm>
          <a:prstGeom prst="rect">
            <a:avLst/>
          </a:prstGeom>
          <a:noFill/>
        </p:spPr>
        <p:txBody>
          <a:bodyPr wrap="square" rtlCol="0">
            <a:spAutoFit/>
          </a:bodyPr>
          <a:lstStyle/>
          <a:p>
            <a:r>
              <a:rPr lang="cs-CZ" sz="2400" b="1" i="1" dirty="0"/>
              <a:t>y</a:t>
            </a:r>
          </a:p>
        </p:txBody>
      </p:sp>
      <p:cxnSp>
        <p:nvCxnSpPr>
          <p:cNvPr id="37" name="Přímá spojnice se šipkou 36"/>
          <p:cNvCxnSpPr/>
          <p:nvPr/>
        </p:nvCxnSpPr>
        <p:spPr>
          <a:xfrm flipV="1">
            <a:off x="3203848" y="3819814"/>
            <a:ext cx="0" cy="461664"/>
          </a:xfrm>
          <a:prstGeom prst="straightConnector1">
            <a:avLst/>
          </a:prstGeom>
          <a:ln w="57150">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42" name="TextovéPole 41"/>
          <p:cNvSpPr txBox="1"/>
          <p:nvPr/>
        </p:nvSpPr>
        <p:spPr>
          <a:xfrm>
            <a:off x="3008484" y="4248512"/>
            <a:ext cx="576064" cy="461665"/>
          </a:xfrm>
          <a:prstGeom prst="rect">
            <a:avLst/>
          </a:prstGeom>
          <a:noFill/>
        </p:spPr>
        <p:txBody>
          <a:bodyPr wrap="square" rtlCol="0">
            <a:spAutoFit/>
          </a:bodyPr>
          <a:lstStyle/>
          <a:p>
            <a:r>
              <a:rPr lang="cs-CZ" sz="2400" b="1" i="1" dirty="0"/>
              <a:t>y</a:t>
            </a:r>
            <a:r>
              <a:rPr lang="cs-CZ" sz="2400" b="1" i="1" dirty="0" smtClean="0"/>
              <a:t>´</a:t>
            </a:r>
            <a:endParaRPr lang="cs-CZ" sz="2400" b="1" i="1" dirty="0"/>
          </a:p>
        </p:txBody>
      </p:sp>
      <p:sp>
        <p:nvSpPr>
          <p:cNvPr id="43" name="Nadpis 3"/>
          <p:cNvSpPr txBox="1">
            <a:spLocks/>
          </p:cNvSpPr>
          <p:nvPr/>
        </p:nvSpPr>
        <p:spPr>
          <a:xfrm>
            <a:off x="609600" y="427038"/>
            <a:ext cx="8229600" cy="1143000"/>
          </a:xfrm>
          <a:prstGeom prst="rect">
            <a:avLst/>
          </a:prstGeom>
          <a:solidFill>
            <a:schemeClr val="tx2">
              <a:lumMod val="50000"/>
            </a:schemeClr>
          </a:solidFill>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solidFill>
                  <a:schemeClr val="bg1"/>
                </a:solidFill>
              </a:rPr>
              <a:t>ZOBRAZOVÁNÍ TENKOU ROZPTYLKOU </a:t>
            </a:r>
            <a:endParaRPr lang="cs-CZ" b="1" dirty="0">
              <a:solidFill>
                <a:schemeClr val="bg1"/>
              </a:solidFill>
            </a:endParaRPr>
          </a:p>
        </p:txBody>
      </p:sp>
      <p:sp>
        <p:nvSpPr>
          <p:cNvPr id="29" name="Obdélník 28"/>
          <p:cNvSpPr/>
          <p:nvPr/>
        </p:nvSpPr>
        <p:spPr>
          <a:xfrm>
            <a:off x="4724400" y="1548356"/>
            <a:ext cx="3951708" cy="183411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cs-CZ" sz="2400" b="1" u="sng" dirty="0" smtClean="0">
                <a:solidFill>
                  <a:srgbClr val="C00000"/>
                </a:solidFill>
              </a:rPr>
              <a:t>ZDÁNLIVÝ OBRAZ</a:t>
            </a:r>
          </a:p>
          <a:p>
            <a:pPr marL="457200" indent="-457200">
              <a:buAutoNum type="arabicPeriod"/>
            </a:pPr>
            <a:r>
              <a:rPr lang="cs-CZ" sz="2400" b="1" u="sng" dirty="0" smtClean="0">
                <a:solidFill>
                  <a:srgbClr val="C00000"/>
                </a:solidFill>
              </a:rPr>
              <a:t>VZPŘÍMENÝ OBRAZ </a:t>
            </a:r>
          </a:p>
          <a:p>
            <a:pPr marL="457200" indent="-457200">
              <a:buAutoNum type="arabicPeriod"/>
            </a:pPr>
            <a:r>
              <a:rPr lang="cs-CZ" sz="2400" b="1" u="sng" dirty="0" smtClean="0">
                <a:solidFill>
                  <a:srgbClr val="C00000"/>
                </a:solidFill>
              </a:rPr>
              <a:t>ZMENŠENÝ OBRAZ</a:t>
            </a:r>
            <a:endParaRPr lang="cs-CZ" sz="2400" dirty="0">
              <a:solidFill>
                <a:schemeClr val="tx1"/>
              </a:solidFill>
            </a:endParaRPr>
          </a:p>
        </p:txBody>
      </p:sp>
      <p:sp>
        <p:nvSpPr>
          <p:cNvPr id="27" name="Šipka nahoru 26"/>
          <p:cNvSpPr/>
          <p:nvPr/>
        </p:nvSpPr>
        <p:spPr>
          <a:xfrm>
            <a:off x="7223335" y="3600928"/>
            <a:ext cx="330814" cy="1953943"/>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56886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solidFill>
            <a:schemeClr val="tx2">
              <a:lumMod val="50000"/>
            </a:schemeClr>
          </a:solidFill>
        </p:spPr>
        <p:txBody>
          <a:bodyPr>
            <a:normAutofit/>
          </a:bodyPr>
          <a:lstStyle/>
          <a:p>
            <a:r>
              <a:rPr lang="cs-CZ" b="1" dirty="0" smtClean="0">
                <a:solidFill>
                  <a:schemeClr val="bg1"/>
                </a:solidFill>
              </a:rPr>
              <a:t>ZDROJE:</a:t>
            </a:r>
            <a:endParaRPr lang="cs-CZ" b="1" dirty="0">
              <a:solidFill>
                <a:schemeClr val="bg1"/>
              </a:solidFill>
            </a:endParaRPr>
          </a:p>
        </p:txBody>
      </p:sp>
      <p:sp>
        <p:nvSpPr>
          <p:cNvPr id="5" name="Zástupný symbol pro obsah 4"/>
          <p:cNvSpPr>
            <a:spLocks noGrp="1"/>
          </p:cNvSpPr>
          <p:nvPr>
            <p:ph idx="1"/>
          </p:nvPr>
        </p:nvSpPr>
        <p:spPr>
          <a:xfrm>
            <a:off x="323528" y="1600200"/>
            <a:ext cx="8568952" cy="4525963"/>
          </a:xfrm>
        </p:spPr>
        <p:txBody>
          <a:bodyPr/>
          <a:lstStyle/>
          <a:p>
            <a:r>
              <a:rPr lang="cs-CZ" b="1" dirty="0" smtClean="0"/>
              <a:t>VLASTNÍ PRÁCE AUTORA</a:t>
            </a:r>
            <a:endParaRPr lang="cs-CZ" b="1" dirty="0"/>
          </a:p>
        </p:txBody>
      </p:sp>
    </p:spTree>
    <p:extLst>
      <p:ext uri="{BB962C8B-B14F-4D97-AF65-F5344CB8AC3E}">
        <p14:creationId xmlns:p14="http://schemas.microsoft.com/office/powerpoint/2010/main" val="61241605"/>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TotalTime>
  <Words>442</Words>
  <Application>Microsoft Office PowerPoint</Application>
  <PresentationFormat>Předvádění na obrazovce (4:3)</PresentationFormat>
  <Paragraphs>155</Paragraphs>
  <Slides>27</Slides>
  <Notes>1</Notes>
  <HiddenSlides>0</HiddenSlides>
  <MMClips>0</MMClips>
  <ScaleCrop>false</ScaleCrop>
  <HeadingPairs>
    <vt:vector size="4" baseType="variant">
      <vt:variant>
        <vt:lpstr>Motiv</vt:lpstr>
      </vt:variant>
      <vt:variant>
        <vt:i4>1</vt:i4>
      </vt:variant>
      <vt:variant>
        <vt:lpstr>Nadpisy snímků</vt:lpstr>
      </vt:variant>
      <vt:variant>
        <vt:i4>27</vt:i4>
      </vt:variant>
    </vt:vector>
  </HeadingPairs>
  <TitlesOfParts>
    <vt:vector size="28" baseType="lpstr">
      <vt:lpstr>Motiv systému Office</vt:lpstr>
      <vt:lpstr>Prezentace aplikace PowerPoint</vt:lpstr>
      <vt:lpstr>ZOBRAZOVÁNÍ TENKOU ROZPTYLKOU</vt:lpstr>
      <vt:lpstr>TENKÁ ROZPTYLKA - OPAKOVÁNÍ</vt:lpstr>
      <vt:lpstr>Prezentace aplikace PowerPoint</vt:lpstr>
      <vt:lpstr>Prezentace aplikace PowerPoint</vt:lpstr>
      <vt:lpstr>VÝZNAČNÉ PAPRSKY TENKÉ ROZPTYLKY</vt:lpstr>
      <vt:lpstr>VÝZNAČNÉ PAPRSKY TENKÉ ROZPTYLKY</vt:lpstr>
      <vt:lpstr>VÝZNAČNÉ PAPRSKY TENKÉ ROZPTYLKY</vt:lpstr>
      <vt:lpstr>Prezentace aplikace PowerPoint</vt:lpstr>
      <vt:lpstr>Prezentace aplikace PowerPoint</vt:lpstr>
      <vt:lpstr>VÝZNAČNÉ PAPRSKY TENKÉ ROZPTYLKY</vt:lpstr>
      <vt:lpstr>Prezentace aplikace PowerPoint</vt:lpstr>
      <vt:lpstr>Prezentace aplikace PowerPoint</vt:lpstr>
      <vt:lpstr>ZOBRAZOVÁNÍ TENKOU ROZPTYLKOU </vt:lpstr>
      <vt:lpstr>ZOBRAZOVÁNÍ TENKOU ROZPTYLKOU </vt:lpstr>
      <vt:lpstr>ZOBRAZOVÁNÍ TENKOU ROZPTYLKOU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ZOBRAZOVÁNÍ TENKOU SPOJKOU</dc:title>
  <dc:creator>Iva Herrmannová</dc:creator>
  <cp:lastModifiedBy>Iva Herrmannová</cp:lastModifiedBy>
  <cp:revision>54</cp:revision>
  <dcterms:created xsi:type="dcterms:W3CDTF">2013-11-14T06:12:16Z</dcterms:created>
  <dcterms:modified xsi:type="dcterms:W3CDTF">2013-11-19T14:15:48Z</dcterms:modified>
</cp:coreProperties>
</file>