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59" r:id="rId5"/>
    <p:sldId id="260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Mezi válkami 1918 - 1939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VY_32_INOVACE_11_NACISMUS V NĚMECKU 1933 </a:t>
          </a:r>
          <a:r>
            <a:rPr lang="cs-CZ" sz="2000" b="0" smtClean="0"/>
            <a:t>- 1935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Jiří Lux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4. listopadu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999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E666332E-D548-45B9-93C0-B1A750C323CC}" type="presOf" srcId="{A6F0E638-0CDE-4E1F-BB57-10C18463C623}" destId="{7DCEBD2C-792F-484E-9C96-926E03F540ED}" srcOrd="0" destOrd="1" presId="urn:microsoft.com/office/officeart/2008/layout/VerticalCurvedList"/>
    <dgm:cxn modelId="{78DFF238-DC4F-4059-9967-D5B9193E9DC2}" type="presOf" srcId="{BA9EE107-A5FB-41C4-9EF1-1CC153B68B3F}" destId="{9C0CD981-713F-47B3-AE2F-2963F2684A6F}" srcOrd="0" destOrd="0" presId="urn:microsoft.com/office/officeart/2008/layout/VerticalCurvedList"/>
    <dgm:cxn modelId="{8F537A2E-C786-4E85-AF18-7AA87C1F2938}" type="presOf" srcId="{F3C4A836-23AC-4E41-B6D6-51221E7E6743}" destId="{EF104B90-7E69-4918-A202-E6F91FC6E413}" srcOrd="0" destOrd="0" presId="urn:microsoft.com/office/officeart/2008/layout/VerticalCurvedList"/>
    <dgm:cxn modelId="{D46F94E6-9267-42EC-BDE5-BE2BB69823BD}" type="presOf" srcId="{8D78E2D7-18A7-41DD-9962-57B3FE2BEBDD}" destId="{A1781B13-DE10-4169-ABDE-0384026A6B34}" srcOrd="0" destOrd="0" presId="urn:microsoft.com/office/officeart/2008/layout/VerticalCurvedList"/>
    <dgm:cxn modelId="{62D64C15-224F-4AEE-93CA-66F1D7EDE762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DB19B7E-40EA-4EC7-A40A-D2FA0822E259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5D4436C-D550-4813-9970-469BCBEA4739}" type="presOf" srcId="{A83A7CFB-B411-4357-9641-4A8443F73655}" destId="{F036299F-AF4D-4DAF-ABF5-87E8CC3FEF1B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CB9D3AD5-604D-44FB-9EA5-020431FB8743}" type="presOf" srcId="{3061F91D-8548-4FCB-A021-DD835A272F0F}" destId="{88F378EC-C3F8-47CD-AEFF-49BA634320FB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D06A1A35-8AEE-4FAF-979E-12EF0F31F3B9}" type="presParOf" srcId="{9C0CD981-713F-47B3-AE2F-2963F2684A6F}" destId="{96773A7D-3367-4F53-A2D2-EA5770AFFDB3}" srcOrd="0" destOrd="0" presId="urn:microsoft.com/office/officeart/2008/layout/VerticalCurvedList"/>
    <dgm:cxn modelId="{3140ADB5-2360-4237-8452-6D2E76E6FDE4}" type="presParOf" srcId="{96773A7D-3367-4F53-A2D2-EA5770AFFDB3}" destId="{F31B7103-6E88-4DB9-9888-CB9E0B3FEEF8}" srcOrd="0" destOrd="0" presId="urn:microsoft.com/office/officeart/2008/layout/VerticalCurvedList"/>
    <dgm:cxn modelId="{64E2206D-C5D4-454E-A1CA-EF2C9A87791F}" type="presParOf" srcId="{F31B7103-6E88-4DB9-9888-CB9E0B3FEEF8}" destId="{F7A92DE4-3445-4B9B-AF3D-F2DA6F69C25D}" srcOrd="0" destOrd="0" presId="urn:microsoft.com/office/officeart/2008/layout/VerticalCurvedList"/>
    <dgm:cxn modelId="{8BF93C71-D971-47C5-BFDE-982C75B60F06}" type="presParOf" srcId="{F31B7103-6E88-4DB9-9888-CB9E0B3FEEF8}" destId="{EF104B90-7E69-4918-A202-E6F91FC6E413}" srcOrd="1" destOrd="0" presId="urn:microsoft.com/office/officeart/2008/layout/VerticalCurvedList"/>
    <dgm:cxn modelId="{9CD08ACC-C866-4168-B6CB-CC98014CC59D}" type="presParOf" srcId="{F31B7103-6E88-4DB9-9888-CB9E0B3FEEF8}" destId="{F5A5022A-2B1C-4F3B-B289-BC099E9CE92F}" srcOrd="2" destOrd="0" presId="urn:microsoft.com/office/officeart/2008/layout/VerticalCurvedList"/>
    <dgm:cxn modelId="{331B2A92-9127-45D5-87D9-ADC14F10053D}" type="presParOf" srcId="{F31B7103-6E88-4DB9-9888-CB9E0B3FEEF8}" destId="{F16BA6F4-95DE-4E28-BF94-6459A70C4A6D}" srcOrd="3" destOrd="0" presId="urn:microsoft.com/office/officeart/2008/layout/VerticalCurvedList"/>
    <dgm:cxn modelId="{521F36CA-1208-4457-B495-2DD564423270}" type="presParOf" srcId="{96773A7D-3367-4F53-A2D2-EA5770AFFDB3}" destId="{F036299F-AF4D-4DAF-ABF5-87E8CC3FEF1B}" srcOrd="1" destOrd="0" presId="urn:microsoft.com/office/officeart/2008/layout/VerticalCurvedList"/>
    <dgm:cxn modelId="{063A4018-4A83-48A8-BE6A-1A47C32C1423}" type="presParOf" srcId="{96773A7D-3367-4F53-A2D2-EA5770AFFDB3}" destId="{40B95986-31F6-48A6-A8D8-D04AC3BEDA92}" srcOrd="2" destOrd="0" presId="urn:microsoft.com/office/officeart/2008/layout/VerticalCurvedList"/>
    <dgm:cxn modelId="{3B1503CF-3D67-4B8C-932B-A2FC788E7A91}" type="presParOf" srcId="{40B95986-31F6-48A6-A8D8-D04AC3BEDA92}" destId="{112F553D-60C2-4CC4-948D-0369F51C4DB0}" srcOrd="0" destOrd="0" presId="urn:microsoft.com/office/officeart/2008/layout/VerticalCurvedList"/>
    <dgm:cxn modelId="{ABC28637-3088-4AC5-90AD-B597EBD5A14A}" type="presParOf" srcId="{96773A7D-3367-4F53-A2D2-EA5770AFFDB3}" destId="{A1781B13-DE10-4169-ABDE-0384026A6B34}" srcOrd="3" destOrd="0" presId="urn:microsoft.com/office/officeart/2008/layout/VerticalCurvedList"/>
    <dgm:cxn modelId="{143C7C3C-3008-4BA0-9AC1-4B3808F16563}" type="presParOf" srcId="{96773A7D-3367-4F53-A2D2-EA5770AFFDB3}" destId="{65CD74A9-3E7B-49D7-95DD-EB8B72D6CA84}" srcOrd="4" destOrd="0" presId="urn:microsoft.com/office/officeart/2008/layout/VerticalCurvedList"/>
    <dgm:cxn modelId="{E6DD186C-E583-46E0-8380-B0A0733A4D37}" type="presParOf" srcId="{65CD74A9-3E7B-49D7-95DD-EB8B72D6CA84}" destId="{2741B69B-255D-4143-BECE-5BD9035A4FC6}" srcOrd="0" destOrd="0" presId="urn:microsoft.com/office/officeart/2008/layout/VerticalCurvedList"/>
    <dgm:cxn modelId="{FDD98FFB-9925-4013-B96B-00A1567DFEE8}" type="presParOf" srcId="{96773A7D-3367-4F53-A2D2-EA5770AFFDB3}" destId="{7DCEBD2C-792F-484E-9C96-926E03F540ED}" srcOrd="5" destOrd="0" presId="urn:microsoft.com/office/officeart/2008/layout/VerticalCurvedList"/>
    <dgm:cxn modelId="{5D819CA0-2A74-4AF4-A8FD-DE6D88519643}" type="presParOf" srcId="{96773A7D-3367-4F53-A2D2-EA5770AFFDB3}" destId="{8E391AE5-35EA-4A7F-ACFF-6E662A0BD046}" srcOrd="6" destOrd="0" presId="urn:microsoft.com/office/officeart/2008/layout/VerticalCurvedList"/>
    <dgm:cxn modelId="{5161F788-FB52-453F-905C-FA23550DF494}" type="presParOf" srcId="{8E391AE5-35EA-4A7F-ACFF-6E662A0BD046}" destId="{EB133F34-59A3-4639-B813-3EF5396EC28B}" srcOrd="0" destOrd="0" presId="urn:microsoft.com/office/officeart/2008/layout/VerticalCurvedList"/>
    <dgm:cxn modelId="{608AB4A1-6065-4A6F-A886-C9742EE26F20}" type="presParOf" srcId="{96773A7D-3367-4F53-A2D2-EA5770AFFDB3}" destId="{88F378EC-C3F8-47CD-AEFF-49BA634320FB}" srcOrd="7" destOrd="0" presId="urn:microsoft.com/office/officeart/2008/layout/VerticalCurvedList"/>
    <dgm:cxn modelId="{38CC2922-36B0-41DE-A1D1-7742512EB520}" type="presParOf" srcId="{96773A7D-3367-4F53-A2D2-EA5770AFFDB3}" destId="{0C1D6B2A-9239-4220-B9D4-EF24FF044C0E}" srcOrd="8" destOrd="0" presId="urn:microsoft.com/office/officeart/2008/layout/VerticalCurvedList"/>
    <dgm:cxn modelId="{C64D568D-576E-4869-8526-C6D7E9CFE675}" type="presParOf" srcId="{0C1D6B2A-9239-4220-B9D4-EF24FF044C0E}" destId="{A6FEC19F-0F90-4EC7-BB21-E0ADFEFFA617}" srcOrd="0" destOrd="0" presId="urn:microsoft.com/office/officeart/2008/layout/VerticalCurvedList"/>
    <dgm:cxn modelId="{D0D3EADC-E0E4-4B42-AAE1-AB5828662B87}" type="presParOf" srcId="{96773A7D-3367-4F53-A2D2-EA5770AFFDB3}" destId="{CAE44C5F-81A1-4D30-8D3F-2E663ECAC700}" srcOrd="9" destOrd="0" presId="urn:microsoft.com/office/officeart/2008/layout/VerticalCurvedList"/>
    <dgm:cxn modelId="{13B45EC1-E3E2-4B40-89D9-F408E6494DF3}" type="presParOf" srcId="{96773A7D-3367-4F53-A2D2-EA5770AFFDB3}" destId="{053E2699-E7D5-4B6C-A824-2ED732C32228}" srcOrd="10" destOrd="0" presId="urn:microsoft.com/office/officeart/2008/layout/VerticalCurvedList"/>
    <dgm:cxn modelId="{D5B21B50-53DB-4096-B9DC-9280AE20DE14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46359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6763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Jiří Lux</a:t>
          </a:r>
        </a:p>
      </dsp:txBody>
      <dsp:txXfrm>
        <a:off x="301774" y="167632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1811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61698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4. listopadu 2013</a:t>
          </a:r>
          <a:endParaRPr lang="cs-CZ" sz="2000" b="1" kern="1200" dirty="0"/>
        </a:p>
      </dsp:txBody>
      <dsp:txXfrm>
        <a:off x="585659" y="761698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1217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55764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55764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0624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49830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Mezi válkami 1918 - 1939</a:t>
          </a:r>
          <a:endParaRPr lang="cs-CZ" sz="2000" b="1" kern="1200" dirty="0"/>
        </a:p>
      </dsp:txBody>
      <dsp:txXfrm>
        <a:off x="585659" y="1949830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0030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345938"/>
          <a:ext cx="5849872" cy="7920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VY_32_INOVACE_11_NACISMUS V NĚMECKU 1933 </a:t>
          </a:r>
          <a:r>
            <a:rPr lang="cs-CZ" sz="2000" b="0" kern="1200" smtClean="0"/>
            <a:t>- 1935</a:t>
          </a:r>
          <a:endParaRPr lang="cs-CZ" sz="2000" kern="1200" dirty="0" smtClean="0"/>
        </a:p>
      </dsp:txBody>
      <dsp:txXfrm>
        <a:off x="301774" y="2345938"/>
        <a:ext cx="5849872" cy="792087"/>
      </dsp:txXfrm>
    </dsp:sp>
    <dsp:sp modelId="{D00E28E9-7A94-4DBE-BF47-6DC8F169B300}">
      <dsp:nvSpPr>
        <dsp:cNvPr id="0" name=""/>
        <dsp:cNvSpPr/>
      </dsp:nvSpPr>
      <dsp:spPr>
        <a:xfrm>
          <a:off x="54168" y="249437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75C4CB80-A63F-4CA4-B039-BED938AA00B3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B1446D91-125E-4F7E-B440-5E8AF03D0D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556792"/>
            <a:ext cx="8352928" cy="4569371"/>
          </a:xfrm>
        </p:spPr>
        <p:txBody>
          <a:bodyPr/>
          <a:lstStyle/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předmět: dějepis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věková skupina: devátý ročník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fond: 15 min </a:t>
            </a: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fáze hodiny: opakování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látky, výklad a zápis nové látky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pracovních stran: 4</a:t>
            </a: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je určen k interaktivní výuce. Žáci inovativním způsobem vyhledávají a zpracovávají informace pomocí internetu, interaktivní tabule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powerpointové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prezentace.  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12776"/>
            <a:ext cx="7884864" cy="4713387"/>
          </a:xfrm>
        </p:spPr>
        <p:txBody>
          <a:bodyPr/>
          <a:lstStyle/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 první a druhé straně žáci na PC, interaktivní tabuli či písemně odpoví na otázky v rámci opakování. Odpovědi se posléze pro kontrolu postupně zobrazí kliknutím.    </a:t>
            </a:r>
          </a:p>
          <a:p>
            <a:pPr marL="0" indent="0" algn="just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Na třetí a čtvrté straně </a:t>
            </a:r>
            <a:r>
              <a:rPr lang="cs-CZ" sz="2800" dirty="0" smtClean="0">
                <a:solidFill>
                  <a:schemeClr val="tx1"/>
                </a:solidFill>
              </a:rPr>
              <a:t>žáci písemně či přes PC nebo interaktivní tabuli odpoví na postupně zobrazované otázky prostřednictvím údajů v učebnici. Jako kontrola pak bude nabíhat po kliknutí postupný zápis formou správných odpovědí, které si žáci současně budou opisovat do sešitu.</a:t>
            </a:r>
            <a:endParaRPr lang="cs-CZ" sz="2800" dirty="0" smtClean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 k jednotlivým stranám</a:t>
            </a: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484784"/>
            <a:ext cx="8280920" cy="4896544"/>
          </a:xfrm>
        </p:spPr>
        <p:txBody>
          <a:bodyPr/>
          <a:lstStyle/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1. Napiš dva znaky nacismu: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2. V čem byla hodnota člověka?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3. Které dvě rasy byly dle nacistů méněcenné?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4. Jméno knihy A. Hitlera: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5. Napiš tři informace z této knihy: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Odpovězte na otázky: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2564904"/>
            <a:ext cx="83529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+ rasismus = nadřazenost </a:t>
            </a:r>
            <a:r>
              <a:rPr lang="cs-CZ" sz="3200" b="1" dirty="0">
                <a:solidFill>
                  <a:srgbClr val="FF0000"/>
                </a:solidFill>
              </a:rPr>
              <a:t>árijské </a:t>
            </a:r>
            <a:r>
              <a:rPr lang="cs-CZ" sz="3200" b="1" dirty="0" smtClean="0">
                <a:solidFill>
                  <a:srgbClr val="FF0000"/>
                </a:solidFill>
              </a:rPr>
              <a:t>rasy</a:t>
            </a:r>
            <a:endParaRPr lang="cs-CZ" sz="32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20072" y="1988840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fašismus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2996952"/>
            <a:ext cx="309634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b="1" dirty="0">
                <a:solidFill>
                  <a:srgbClr val="FF0000"/>
                </a:solidFill>
              </a:rPr>
              <a:t>barva očí, pleti, tvar lebky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4293096"/>
            <a:ext cx="25170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Židé, Slované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4941168"/>
            <a:ext cx="23310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Mein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Kampf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56176" y="5589240"/>
            <a:ext cx="227498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světovláda,</a:t>
            </a:r>
            <a:endParaRPr lang="cs-CZ" sz="32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6165304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boj </a:t>
            </a:r>
            <a:r>
              <a:rPr lang="cs-CZ" sz="3200" b="1" dirty="0">
                <a:solidFill>
                  <a:srgbClr val="FF0000"/>
                </a:solidFill>
              </a:rPr>
              <a:t>o životní </a:t>
            </a:r>
            <a:r>
              <a:rPr lang="cs-CZ" sz="3200" b="1" dirty="0" smtClean="0">
                <a:solidFill>
                  <a:srgbClr val="FF0000"/>
                </a:solidFill>
              </a:rPr>
              <a:t>prostor, boj o rasovou čistotu 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/>
      <p:bldP spid="7" grpId="0"/>
      <p:bldP spid="10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12776"/>
            <a:ext cx="8424936" cy="5040560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6. Co to je antisemitismus?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7. Proč vznikl?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8. Co také vedlo k podpoře nacistů?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9. Jakou měla nacistická strana zkratku?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10. Kdy se stal Hitler kancléřem?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11. Čím se dostal Hitler k moci?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Odpovězte na otázky: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4048" y="1412776"/>
            <a:ext cx="3888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nenávist k židům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1916832"/>
            <a:ext cx="900622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       židé viníky prohry Německa v 1. světové válce, viníky Velké hospodářské krize 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88224" y="3140968"/>
            <a:ext cx="23150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propaganda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308304" y="3789040"/>
            <a:ext cx="14221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NSDAP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40152" y="4365104"/>
            <a:ext cx="18662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30. 1. 1933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5013176"/>
            <a:ext cx="8712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                                       demokraticky, ve volbách!!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/>
      <p:bldP spid="5" grpId="0"/>
      <p:bldP spid="6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5688632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……………………….., ……………………….. = zavedení totalitního režimu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v koncentračních táborech ……………………...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……………………………………………………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rok ………… noc dlouhých nožů: ……………… ……………………………………………………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SS:………………………………………………..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gestapo = </a:t>
            </a:r>
            <a:r>
              <a:rPr lang="cs-CZ" sz="3200" smtClean="0">
                <a:solidFill>
                  <a:schemeClr val="tx1"/>
                </a:solidFill>
              </a:rPr>
              <a:t>……………. </a:t>
            </a:r>
          </a:p>
          <a:p>
            <a:pPr marL="0" indent="0">
              <a:buNone/>
            </a:pPr>
            <a:r>
              <a:rPr lang="cs-CZ" sz="3200" smtClean="0">
                <a:solidFill>
                  <a:schemeClr val="tx1"/>
                </a:solidFill>
              </a:rPr>
              <a:t>podpora lidí:……………………………………… …………………….………………………………  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38139"/>
            <a:ext cx="8229600" cy="786606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Upevňování nacismu (uč. s. 32)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836712"/>
            <a:ext cx="86581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Omezení parlamentu, zrušení politických stran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Obdélníkový popisek 4"/>
          <p:cNvSpPr/>
          <p:nvPr/>
        </p:nvSpPr>
        <p:spPr>
          <a:xfrm>
            <a:off x="1547664" y="2780928"/>
            <a:ext cx="5400600" cy="1872208"/>
          </a:xfrm>
          <a:prstGeom prst="wedgeRectCallout">
            <a:avLst>
              <a:gd name="adj1" fmla="val -30013"/>
              <a:gd name="adj2" fmla="val -12627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3200" b="1" dirty="0" smtClean="0">
              <a:solidFill>
                <a:schemeClr val="tx1"/>
              </a:solidFill>
            </a:endParaRPr>
          </a:p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Kterými </a:t>
            </a:r>
            <a:r>
              <a:rPr lang="cs-CZ" sz="3200" b="1" dirty="0">
                <a:solidFill>
                  <a:schemeClr val="tx1"/>
                </a:solidFill>
              </a:rPr>
              <a:t>všemi činy Hitler zaváděl v Německu nacistickou diktaturu?</a:t>
            </a:r>
          </a:p>
          <a:p>
            <a:r>
              <a:rPr lang="cs-CZ" sz="3200" b="1" dirty="0">
                <a:solidFill>
                  <a:schemeClr val="tx1"/>
                </a:solidFill>
              </a:rPr>
              <a:t> </a:t>
            </a:r>
          </a:p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5048" y="1916832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                                 političtí protivníci, komunisté, homosexuálové, židé, Romové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Obdélníkový popisek 7"/>
          <p:cNvSpPr/>
          <p:nvPr/>
        </p:nvSpPr>
        <p:spPr>
          <a:xfrm>
            <a:off x="1259632" y="4365104"/>
            <a:ext cx="3960440" cy="1512168"/>
          </a:xfrm>
          <a:prstGeom prst="wedgeRectCallout">
            <a:avLst>
              <a:gd name="adj1" fmla="val 47033"/>
              <a:gd name="adj2" fmla="val -13221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cs-CZ" sz="3200" b="1" dirty="0" smtClean="0">
              <a:solidFill>
                <a:schemeClr val="tx1"/>
              </a:solidFill>
            </a:endParaRPr>
          </a:p>
          <a:p>
            <a:pPr algn="just"/>
            <a:endParaRPr lang="cs-CZ" sz="3200" b="1" dirty="0">
              <a:solidFill>
                <a:schemeClr val="tx1"/>
              </a:solidFill>
            </a:endParaRPr>
          </a:p>
          <a:p>
            <a:pPr algn="just"/>
            <a:r>
              <a:rPr lang="cs-CZ" sz="3200" b="1" dirty="0" smtClean="0">
                <a:solidFill>
                  <a:schemeClr val="tx1"/>
                </a:solidFill>
              </a:rPr>
              <a:t>Kdo </a:t>
            </a:r>
            <a:r>
              <a:rPr lang="cs-CZ" sz="3200" b="1" dirty="0">
                <a:solidFill>
                  <a:schemeClr val="tx1"/>
                </a:solidFill>
              </a:rPr>
              <a:t>všechno končil v koncentračních táborech?</a:t>
            </a:r>
          </a:p>
          <a:p>
            <a:r>
              <a:rPr lang="cs-CZ" dirty="0" smtClean="0"/>
              <a:t> </a:t>
            </a:r>
            <a:endParaRPr lang="cs-CZ" dirty="0"/>
          </a:p>
          <a:p>
            <a:r>
              <a:rPr lang="cs-CZ" dirty="0"/>
              <a:t> </a:t>
            </a:r>
          </a:p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15616" y="3140968"/>
            <a:ext cx="9525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1934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3140968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                                            povraždění nepohodlných nacistů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Obdélníkový popisek 10"/>
          <p:cNvSpPr/>
          <p:nvPr/>
        </p:nvSpPr>
        <p:spPr>
          <a:xfrm>
            <a:off x="6012160" y="4077072"/>
            <a:ext cx="3131840" cy="2304256"/>
          </a:xfrm>
          <a:prstGeom prst="wedgeRectCallout">
            <a:avLst>
              <a:gd name="adj1" fmla="val -111307"/>
              <a:gd name="adj2" fmla="val -67114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3200" b="1" dirty="0" smtClean="0">
              <a:solidFill>
                <a:schemeClr val="tx1"/>
              </a:solidFill>
            </a:endParaRPr>
          </a:p>
          <a:p>
            <a:r>
              <a:rPr lang="cs-CZ" sz="3200" b="1" dirty="0" smtClean="0">
                <a:solidFill>
                  <a:schemeClr val="tx1"/>
                </a:solidFill>
              </a:rPr>
              <a:t>Co </a:t>
            </a:r>
            <a:r>
              <a:rPr lang="cs-CZ" sz="3200" b="1" dirty="0">
                <a:solidFill>
                  <a:schemeClr val="tx1"/>
                </a:solidFill>
              </a:rPr>
              <a:t>to byla noc dlouhých nožů a ve kterém roce proběhla?</a:t>
            </a:r>
          </a:p>
          <a:p>
            <a:r>
              <a:rPr lang="cs-CZ" sz="3200" b="1" dirty="0">
                <a:solidFill>
                  <a:schemeClr val="tx1"/>
                </a:solidFill>
              </a:rPr>
              <a:t> </a:t>
            </a:r>
          </a:p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03648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5" name="Obdélníkový popisek 14"/>
          <p:cNvSpPr/>
          <p:nvPr/>
        </p:nvSpPr>
        <p:spPr>
          <a:xfrm>
            <a:off x="611560" y="5733256"/>
            <a:ext cx="2448272" cy="864096"/>
          </a:xfrm>
          <a:prstGeom prst="wedgeRectCallout">
            <a:avLst>
              <a:gd name="adj1" fmla="val -45489"/>
              <a:gd name="adj2" fmla="val -16376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Co to bylo SS?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043608" y="4221088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ozbrojené nacistické jednotky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7" name="Obdélníkový popisek 16"/>
          <p:cNvSpPr/>
          <p:nvPr/>
        </p:nvSpPr>
        <p:spPr>
          <a:xfrm>
            <a:off x="3779912" y="5733256"/>
            <a:ext cx="2232248" cy="900680"/>
          </a:xfrm>
          <a:prstGeom prst="wedgeRectCallout">
            <a:avLst>
              <a:gd name="adj1" fmla="val -166982"/>
              <a:gd name="adj2" fmla="val -8890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Co to bylo gestapo?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195736" y="4797152"/>
            <a:ext cx="23182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tajná policie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9" name="Obdélníkový popisek 18"/>
          <p:cNvSpPr/>
          <p:nvPr/>
        </p:nvSpPr>
        <p:spPr>
          <a:xfrm>
            <a:off x="6660232" y="2996952"/>
            <a:ext cx="2232248" cy="1440160"/>
          </a:xfrm>
          <a:prstGeom prst="wedgeRectCallout">
            <a:avLst>
              <a:gd name="adj1" fmla="val -261913"/>
              <a:gd name="adj2" fmla="val 12915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Proč se za Hitlera dařilo lépe?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251521" y="5373216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        nízká nezaměstnanost, zbrojení, 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státní zakázky (stavba silnic, nemocnic)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  <p:bldP spid="4" grpId="0" uiExpand="1"/>
      <p:bldP spid="5" grpId="0" uiExpand="1" animBg="1"/>
      <p:bldP spid="5" grpId="1" uiExpand="1" animBg="1"/>
      <p:bldP spid="7" grpId="0" uiExpand="1"/>
      <p:bldP spid="8" grpId="0" uiExpand="1" animBg="1"/>
      <p:bldP spid="8" grpId="1" uiExpand="1" animBg="1"/>
      <p:bldP spid="9" grpId="0"/>
      <p:bldP spid="10" grpId="0"/>
      <p:bldP spid="11" grpId="0" animBg="1"/>
      <p:bldP spid="11" grpId="1" animBg="1"/>
      <p:bldP spid="15" grpId="0" animBg="1"/>
      <p:bldP spid="15" grpId="1" animBg="1"/>
      <p:bldP spid="16" grpId="0"/>
      <p:bldP spid="17" grpId="0" animBg="1"/>
      <p:bldP spid="17" grpId="1" animBg="1"/>
      <p:bldP spid="18" grpId="0"/>
      <p:bldP spid="19" grpId="0" animBg="1"/>
      <p:bldP spid="19" grpId="1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476672"/>
            <a:ext cx="8136904" cy="5649491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Třetí říše: ………………………………………. ..…………………………………………………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symbol: hákový kříž:…………………………. …………………………………………………………....  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4" name="Obdélníkový popisek 3"/>
          <p:cNvSpPr/>
          <p:nvPr/>
        </p:nvSpPr>
        <p:spPr>
          <a:xfrm>
            <a:off x="5076056" y="1196752"/>
            <a:ext cx="3672408" cy="2232248"/>
          </a:xfrm>
          <a:prstGeom prst="wedgeRectCallout">
            <a:avLst>
              <a:gd name="adj1" fmla="val -141179"/>
              <a:gd name="adj2" fmla="val -61304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Proč </a:t>
            </a:r>
            <a:r>
              <a:rPr lang="cs-CZ" sz="3200" b="1" dirty="0">
                <a:solidFill>
                  <a:schemeClr val="tx1"/>
                </a:solidFill>
              </a:rPr>
              <a:t>se Hitlerovo Německo označovala jako třetí říše?</a:t>
            </a:r>
          </a:p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04664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                   </a:t>
            </a:r>
            <a:r>
              <a:rPr lang="cs-CZ" sz="3200" b="1" dirty="0" smtClean="0">
                <a:solidFill>
                  <a:srgbClr val="FF0000"/>
                </a:solidFill>
              </a:rPr>
              <a:t>1. říše – Svatá říše římská – zánik 1806, 2. říše – německé císařství 1871 - 1918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Obdélníkový popisek 6"/>
          <p:cNvSpPr/>
          <p:nvPr/>
        </p:nvSpPr>
        <p:spPr>
          <a:xfrm>
            <a:off x="3851920" y="2204864"/>
            <a:ext cx="3096344" cy="2592288"/>
          </a:xfrm>
          <a:prstGeom prst="wedgeRectCallout">
            <a:avLst>
              <a:gd name="adj1" fmla="val -80791"/>
              <a:gd name="adj2" fmla="val -5614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Odkud </a:t>
            </a:r>
            <a:r>
              <a:rPr lang="cs-CZ" sz="3200" b="1" dirty="0">
                <a:solidFill>
                  <a:schemeClr val="tx1"/>
                </a:solidFill>
              </a:rPr>
              <a:t>pochází symbol hákového kříže?</a:t>
            </a:r>
          </a:p>
          <a:p>
            <a:r>
              <a:rPr lang="cs-CZ" dirty="0"/>
              <a:t> </a:t>
            </a:r>
          </a:p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1484784"/>
            <a:ext cx="8424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                                         zrcadlové </a:t>
            </a:r>
            <a:r>
              <a:rPr lang="cs-CZ" sz="3200" b="1" smtClean="0">
                <a:solidFill>
                  <a:srgbClr val="FF0000"/>
                </a:solidFill>
              </a:rPr>
              <a:t>převrácení staroindického </a:t>
            </a:r>
            <a:r>
              <a:rPr lang="cs-CZ" sz="3200" b="1" dirty="0" smtClean="0">
                <a:solidFill>
                  <a:srgbClr val="FF0000"/>
                </a:solidFill>
              </a:rPr>
              <a:t>symbolu slunce a ohně = svastiky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5949280"/>
            <a:ext cx="26627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Obr. 1 svastika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20072" y="6021288"/>
            <a:ext cx="3424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Obr. 2. hákový kříž</a:t>
            </a:r>
            <a:endParaRPr lang="cs-CZ" sz="3200" b="1" dirty="0"/>
          </a:p>
        </p:txBody>
      </p:sp>
      <p:pic>
        <p:nvPicPr>
          <p:cNvPr id="19459" name="Picture 3" descr="http://files.fornsidr.webnode.cz/200000101-e0d1ae12b8/tumblr_lft4ikDDfE1qanc7lo1_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996952"/>
            <a:ext cx="3312368" cy="3091458"/>
          </a:xfrm>
          <a:prstGeom prst="rect">
            <a:avLst/>
          </a:prstGeom>
          <a:noFill/>
        </p:spPr>
      </p:pic>
      <p:pic>
        <p:nvPicPr>
          <p:cNvPr id="19461" name="Picture 5" descr="http://veruce.cz/obrazky/clanky/mytologie/svastika/svastika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068959"/>
            <a:ext cx="3888432" cy="290181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 uiExpand="1" animBg="1"/>
      <p:bldP spid="4" grpId="1" uiExpand="1" animBg="1"/>
      <p:bldP spid="6" grpId="0" uiExpand="1"/>
      <p:bldP spid="7" grpId="0" animBg="1"/>
      <p:bldP spid="7" grpId="1" animBg="1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6" cy="4896544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chemeClr val="tx1"/>
                </a:solidFill>
                <a:latin typeface="+mj-lt"/>
              </a:rPr>
              <a:t>A, Použitá literatura: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1. </a:t>
            </a:r>
            <a:r>
              <a:rPr lang="cs-CZ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VÁLKOVÁ</a:t>
            </a:r>
            <a:r>
              <a:rPr lang="cs-CZ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, Veronika. </a:t>
            </a:r>
            <a:r>
              <a:rPr lang="cs-CZ" i="1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Dějepis 9 pro základní školy</a:t>
            </a:r>
            <a:r>
              <a:rPr lang="cs-CZ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. Praha: SPN - pedagogické nakladatelství, akciová společnost, 2009, ISBN 978-80-7235-428-3. 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tx1"/>
                </a:solidFill>
              </a:rPr>
              <a:t>B, Internetové odkazy: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Obr. </a:t>
            </a:r>
            <a:r>
              <a:rPr lang="cs-CZ" dirty="0" smtClean="0">
                <a:solidFill>
                  <a:schemeClr val="tx1"/>
                </a:solidFill>
              </a:rPr>
              <a:t>1 - svastika:  </a:t>
            </a:r>
            <a:r>
              <a:rPr lang="cs-CZ" dirty="0" smtClean="0">
                <a:solidFill>
                  <a:schemeClr val="tx1"/>
                </a:solidFill>
              </a:rPr>
              <a:t>AUTOR NEUVEDEN. </a:t>
            </a:r>
            <a:r>
              <a:rPr lang="cs-CZ" i="1" dirty="0" err="1" smtClean="0">
                <a:solidFill>
                  <a:schemeClr val="tx1"/>
                </a:solidFill>
              </a:rPr>
              <a:t>fornsidr.webnode.cz</a:t>
            </a:r>
            <a:r>
              <a:rPr lang="cs-CZ" dirty="0" smtClean="0">
                <a:solidFill>
                  <a:schemeClr val="tx1"/>
                </a:solidFill>
              </a:rPr>
              <a:t> [online]. [cit. 27.12.2013]. Dostupný na WWW: http://</a:t>
            </a:r>
            <a:r>
              <a:rPr lang="cs-CZ" dirty="0" smtClean="0">
                <a:solidFill>
                  <a:schemeClr val="tx1"/>
                </a:solidFill>
              </a:rPr>
              <a:t>files.fornsidr.webnode.cz/200000101-e0d1ae12b8/tumblr_lft4ikDDfE1qanc7lo1_500.jpg.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Obr. 2 – hákový kříž: </a:t>
            </a:r>
            <a:r>
              <a:rPr lang="cs-CZ" dirty="0" smtClean="0">
                <a:solidFill>
                  <a:schemeClr val="tx1"/>
                </a:solidFill>
              </a:rPr>
              <a:t>AUTOR NEUVEDEN. </a:t>
            </a:r>
            <a:r>
              <a:rPr lang="cs-CZ" i="1" dirty="0" smtClean="0">
                <a:solidFill>
                  <a:schemeClr val="tx1"/>
                </a:solidFill>
              </a:rPr>
              <a:t>blog.</a:t>
            </a:r>
            <a:r>
              <a:rPr lang="cs-CZ" i="1" dirty="0" err="1" smtClean="0">
                <a:solidFill>
                  <a:schemeClr val="tx1"/>
                </a:solidFill>
              </a:rPr>
              <a:t>veruce.cz</a:t>
            </a:r>
            <a:r>
              <a:rPr lang="cs-CZ" dirty="0" smtClean="0">
                <a:solidFill>
                  <a:schemeClr val="tx1"/>
                </a:solidFill>
              </a:rPr>
              <a:t> [online]. [cit. 27.12.2013]. Dostupný na WWW: http://veruce.cz/obrazky/clanky/mytologie/svastika/svastika-11.jpg. </a:t>
            </a: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341</TotalTime>
  <Words>616</Words>
  <Application>Microsoft Office PowerPoint</Application>
  <PresentationFormat>Předvádění na obrazovce (4:3)</PresentationFormat>
  <Paragraphs>94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Motiv1</vt:lpstr>
      <vt:lpstr>Základní škola a Mateřská škola Bílá Třemešná, okres Trutnov</vt:lpstr>
      <vt:lpstr>Anotace</vt:lpstr>
      <vt:lpstr>Anotace k jednotlivým stranám</vt:lpstr>
      <vt:lpstr>Odpovězte na otázky:</vt:lpstr>
      <vt:lpstr>Odpovězte na otázky:</vt:lpstr>
      <vt:lpstr>Upevňování nacismu (uč. s. 32)</vt:lpstr>
      <vt:lpstr>Snímek 7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Nacismus v Německu 1933 - 1935</dc:title>
  <dc:creator>Mgr. Jiří Lux</dc:creator>
  <cp:lastModifiedBy>Jiri</cp:lastModifiedBy>
  <cp:revision>28</cp:revision>
  <dcterms:created xsi:type="dcterms:W3CDTF">2013-11-03T11:39:05Z</dcterms:created>
  <dcterms:modified xsi:type="dcterms:W3CDTF">2013-12-27T17:55:36Z</dcterms:modified>
</cp:coreProperties>
</file>