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67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nada" TargetMode="External"/><Relationship Id="rId7" Type="http://schemas.openxmlformats.org/officeDocument/2006/relationships/hyperlink" Target="http://cs.wikipedia.org/wiki/Soubor:United_States_(orthographic_projection).svg" TargetMode="External"/><Relationship Id="rId2" Type="http://schemas.openxmlformats.org/officeDocument/2006/relationships/hyperlink" Target="http://cs.wikipedia.org/wiki/Soubor:Location_North_Americ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S-GreatSeal-Obverse.svg" TargetMode="External"/><Relationship Id="rId5" Type="http://schemas.openxmlformats.org/officeDocument/2006/relationships/hyperlink" Target="http://cs.wikipedia.org/wiki/Soubor:Flag_of_the_United_States.svg" TargetMode="External"/><Relationship Id="rId4" Type="http://schemas.openxmlformats.org/officeDocument/2006/relationships/hyperlink" Target="http://cs.wikipedia.org/wiki/Soubor:Canada_(orthographic_projection)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latin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</a:rPr>
            </a:br>
            <a:r>
              <a:rPr lang="cs-CZ" sz="2000" smtClean="0">
                <a:latin typeface="Times New Roman" pitchFamily="18" charset="0"/>
              </a:rPr>
              <a:t>Dvůr Králové </a:t>
            </a:r>
            <a:r>
              <a:rPr lang="cs-CZ" sz="2000" dirty="0" smtClean="0">
                <a:latin typeface="Times New Roman" pitchFamily="18" charset="0"/>
              </a:rPr>
              <a:t>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0181185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VY_32_INOVACE_06 - 08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 AMERIKA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4243309"/>
              </p:ext>
            </p:extLst>
          </p:nvPr>
        </p:nvGraphicFramePr>
        <p:xfrm>
          <a:off x="395288" y="1051197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daném světadíle.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světadílu.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kultury  jednotlivých  národů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Amerika,  Grónsko, Aljaška, Labrador, Florida,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Mississipi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Michiganské jezero, Kordillery, prérie, Eskymáci, Indiáni.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 Severní Amerika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SEVERNÍ AMERIKA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700808"/>
            <a:ext cx="4464496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844824"/>
            <a:ext cx="266429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5536" y="1988840"/>
            <a:ext cx="53285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Od severních polárních oblastí </a:t>
            </a:r>
          </a:p>
          <a:p>
            <a:r>
              <a:rPr lang="cs-CZ" sz="2800" dirty="0" smtClean="0"/>
              <a:t>  až k hranicím Mexika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Od ostatních kontinentů ji dělí: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Tichý oceán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Atlantský oceán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Severní ledový oceán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Největší ostrov Země – Grónsko 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2987824" y="3429000"/>
            <a:ext cx="3816424" cy="57606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635896" y="3356992"/>
            <a:ext cx="4320480" cy="108012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4427984" y="2420888"/>
            <a:ext cx="2664296" cy="244827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5652120" y="2420888"/>
            <a:ext cx="2016224" cy="3312368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/>
          <a:lstStyle/>
          <a:p>
            <a:r>
              <a:rPr lang="cs-CZ" b="1" dirty="0" smtClean="0"/>
              <a:t>Poloostrovy</a:t>
            </a:r>
            <a:endParaRPr lang="cs-CZ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3744416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283968" y="2143884"/>
            <a:ext cx="46085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Aljaška</a:t>
            </a:r>
            <a:r>
              <a:rPr lang="cs-CZ" sz="2800" dirty="0" smtClean="0"/>
              <a:t> – nejzápadnější výběžek</a:t>
            </a:r>
          </a:p>
          <a:p>
            <a:endParaRPr lang="cs-CZ" sz="2800" dirty="0" smtClean="0"/>
          </a:p>
          <a:p>
            <a:r>
              <a:rPr lang="cs-CZ" sz="2800" b="1" dirty="0" smtClean="0"/>
              <a:t>Labrador</a:t>
            </a:r>
            <a:r>
              <a:rPr lang="cs-CZ" sz="2800" dirty="0" smtClean="0"/>
              <a:t>  - dělí </a:t>
            </a:r>
            <a:r>
              <a:rPr lang="cs-CZ" sz="2800" dirty="0" err="1" smtClean="0"/>
              <a:t>Hudsonův</a:t>
            </a:r>
            <a:r>
              <a:rPr lang="cs-CZ" sz="2800" dirty="0" smtClean="0"/>
              <a:t> záliv od Atlantského oceánu</a:t>
            </a:r>
          </a:p>
          <a:p>
            <a:endParaRPr lang="cs-CZ" sz="2800" dirty="0" smtClean="0"/>
          </a:p>
          <a:p>
            <a:r>
              <a:rPr lang="cs-CZ" sz="2800" b="1" dirty="0" smtClean="0"/>
              <a:t>Florida</a:t>
            </a:r>
            <a:r>
              <a:rPr lang="cs-CZ" sz="2800" dirty="0" smtClean="0"/>
              <a:t> – dělí Mexický záliv od Atlantského oceánu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1619672" y="2348880"/>
            <a:ext cx="2664296" cy="72008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2771800" y="3501008"/>
            <a:ext cx="1512168" cy="21602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2699792" y="4365104"/>
            <a:ext cx="1584176" cy="64807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85800"/>
            <a:ext cx="8229600" cy="1143000"/>
          </a:xfrm>
        </p:spPr>
        <p:txBody>
          <a:bodyPr/>
          <a:lstStyle/>
          <a:p>
            <a:r>
              <a:rPr lang="cs-CZ" b="1" dirty="0" smtClean="0"/>
              <a:t>Řeky a jezera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916832"/>
            <a:ext cx="417646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Řeky</a:t>
            </a:r>
          </a:p>
          <a:p>
            <a:endParaRPr lang="cs-CZ" sz="2800" dirty="0" smtClean="0"/>
          </a:p>
          <a:p>
            <a:r>
              <a:rPr lang="cs-CZ" sz="2800" dirty="0" smtClean="0"/>
              <a:t>Mississippi – třetí nejdelší řeka</a:t>
            </a:r>
          </a:p>
          <a:p>
            <a:endParaRPr lang="cs-CZ" sz="2800" dirty="0" smtClean="0"/>
          </a:p>
          <a:p>
            <a:r>
              <a:rPr lang="cs-CZ" sz="2800" dirty="0" smtClean="0"/>
              <a:t>Missouri</a:t>
            </a:r>
          </a:p>
          <a:p>
            <a:endParaRPr lang="cs-CZ" sz="2800" dirty="0" smtClean="0"/>
          </a:p>
          <a:p>
            <a:r>
              <a:rPr lang="cs-CZ" sz="2800" dirty="0" smtClean="0"/>
              <a:t>Colorado</a:t>
            </a:r>
          </a:p>
          <a:p>
            <a:endParaRPr lang="cs-CZ" sz="2800" dirty="0" smtClean="0"/>
          </a:p>
          <a:p>
            <a:r>
              <a:rPr lang="cs-CZ" sz="2800" dirty="0" smtClean="0"/>
              <a:t>Řeka sv. Vavřince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916832"/>
            <a:ext cx="28083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/>
              <a:t>Jezera</a:t>
            </a:r>
          </a:p>
          <a:p>
            <a:pPr algn="r"/>
            <a:endParaRPr lang="cs-CZ" sz="2800" dirty="0" smtClean="0"/>
          </a:p>
          <a:p>
            <a:pPr algn="r"/>
            <a:r>
              <a:rPr lang="cs-CZ" sz="2800" dirty="0" err="1" smtClean="0"/>
              <a:t>Erijské</a:t>
            </a:r>
            <a:r>
              <a:rPr lang="cs-CZ" sz="2800" dirty="0" smtClean="0"/>
              <a:t> jezero</a:t>
            </a:r>
          </a:p>
          <a:p>
            <a:pPr algn="r"/>
            <a:endParaRPr lang="cs-CZ" sz="2800" dirty="0" smtClean="0"/>
          </a:p>
          <a:p>
            <a:pPr algn="r"/>
            <a:r>
              <a:rPr lang="cs-CZ" sz="2800" dirty="0" smtClean="0"/>
              <a:t>Michiganské jezero</a:t>
            </a:r>
          </a:p>
          <a:p>
            <a:pPr algn="r"/>
            <a:endParaRPr lang="cs-CZ" sz="2800" dirty="0" smtClean="0"/>
          </a:p>
          <a:p>
            <a:pPr algn="r"/>
            <a:r>
              <a:rPr lang="cs-CZ" sz="2800" dirty="0" smtClean="0"/>
              <a:t>Velké medvědí jezero</a:t>
            </a:r>
            <a:endParaRPr lang="cs-CZ" sz="2800" dirty="0"/>
          </a:p>
        </p:txBody>
      </p:sp>
      <p:pic>
        <p:nvPicPr>
          <p:cNvPr id="2050" name="Picture 2" descr="C:\Users\Administrator.doma-PC\AppData\Local\Microsoft\Windows\Temporary Internet Files\Content.IE5\IIUWY0E4\MP9001817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786880"/>
            <a:ext cx="2928658" cy="1923152"/>
          </a:xfrm>
          <a:prstGeom prst="rect">
            <a:avLst/>
          </a:prstGeom>
          <a:noFill/>
        </p:spPr>
      </p:pic>
      <p:pic>
        <p:nvPicPr>
          <p:cNvPr id="2052" name="Picture 4" descr="C:\Users\Administrator.doma-PC\AppData\Local\Microsoft\Windows\Temporary Internet Files\Content.IE5\5J0HGW57\MP9004242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980728"/>
            <a:ext cx="2699792" cy="176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72816"/>
            <a:ext cx="65527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Nejdelší horské pásmo světa – Kordillery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Časté zemětřesení a sopečné činnosti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 povodí řek se rozkládají především nížiny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Nejznámější – Mississippská nížina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Na východním pobřeží – Atlantická nížina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 polárních oblastech – Arktická nížina </a:t>
            </a:r>
            <a:endParaRPr lang="cs-CZ" sz="2400" dirty="0"/>
          </a:p>
        </p:txBody>
      </p:sp>
      <p:pic>
        <p:nvPicPr>
          <p:cNvPr id="3074" name="Picture 2" descr="C:\Users\Administrator.doma-PC\AppData\Local\Microsoft\Windows\Temporary Internet Files\Content.IE5\WA84OZCL\MP900181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196752"/>
            <a:ext cx="2627784" cy="1725578"/>
          </a:xfrm>
          <a:prstGeom prst="rect">
            <a:avLst/>
          </a:prstGeom>
          <a:noFill/>
        </p:spPr>
      </p:pic>
      <p:pic>
        <p:nvPicPr>
          <p:cNvPr id="3077" name="Picture 5" descr="C:\Users\Administrator.doma-PC\AppData\Local\Microsoft\Windows\Temporary Internet Files\Content.IE5\5J0HGW57\MP9004337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429000"/>
            <a:ext cx="2363578" cy="31409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Administrator.doma-PC\AppData\Local\Microsoft\Windows\Temporary Internet Files\Content.IE5\USBDJ5XT\MP9004028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5157192"/>
            <a:ext cx="2074560" cy="152334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556792"/>
            <a:ext cx="89644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Významné zemědělské oblasti – vnitrozemí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Bezlesá krajina (Velká prérie) – změněny na ornou půdu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Pěstování především pšenice a kukuřice</a:t>
            </a:r>
            <a:endParaRPr lang="cs-CZ" sz="2800" dirty="0"/>
          </a:p>
        </p:txBody>
      </p:sp>
      <p:pic>
        <p:nvPicPr>
          <p:cNvPr id="4098" name="Picture 2" descr="C:\Users\Administrator.doma-PC\AppData\Local\Microsoft\Windows\Temporary Internet Files\Content.IE5\IIUWY0E4\MP9004385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050432"/>
            <a:ext cx="2880320" cy="1920213"/>
          </a:xfrm>
          <a:prstGeom prst="rect">
            <a:avLst/>
          </a:prstGeom>
          <a:noFill/>
        </p:spPr>
      </p:pic>
      <p:pic>
        <p:nvPicPr>
          <p:cNvPr id="4100" name="Picture 4" descr="C:\Users\Administrator.doma-PC\AppData\Local\Microsoft\Windows\Temporary Internet Files\Content.IE5\IIUWY0E4\MP9004021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284984"/>
            <a:ext cx="2081784" cy="3121152"/>
          </a:xfrm>
          <a:prstGeom prst="rect">
            <a:avLst/>
          </a:prstGeom>
          <a:noFill/>
        </p:spPr>
      </p:pic>
      <p:pic>
        <p:nvPicPr>
          <p:cNvPr id="4101" name="Picture 5" descr="C:\Users\Administrator.doma-PC\AppData\Local\Microsoft\Windows\Temporary Internet Files\Content.IE5\301ZQB62\MC9003965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3861048"/>
            <a:ext cx="2765090" cy="11770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Obyvatelstvo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6347048" cy="46618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Velice různorodé</a:t>
            </a:r>
          </a:p>
          <a:p>
            <a:endParaRPr lang="cs-CZ" dirty="0" smtClean="0"/>
          </a:p>
          <a:p>
            <a:r>
              <a:rPr lang="cs-CZ" dirty="0" smtClean="0"/>
              <a:t>Původní obyvatelé – Indiáni, </a:t>
            </a:r>
            <a:r>
              <a:rPr lang="cs-CZ" dirty="0" err="1" smtClean="0"/>
              <a:t>Inuité</a:t>
            </a:r>
            <a:r>
              <a:rPr lang="cs-CZ" dirty="0" smtClean="0"/>
              <a:t> (Eskymáci)</a:t>
            </a:r>
          </a:p>
          <a:p>
            <a:endParaRPr lang="cs-CZ" dirty="0" smtClean="0"/>
          </a:p>
          <a:p>
            <a:r>
              <a:rPr lang="cs-CZ" dirty="0" smtClean="0"/>
              <a:t>Objevení Ameriky Kryštofem Kolumbem</a:t>
            </a:r>
          </a:p>
          <a:p>
            <a:endParaRPr lang="cs-CZ" dirty="0" smtClean="0"/>
          </a:p>
          <a:p>
            <a:r>
              <a:rPr lang="cs-CZ" dirty="0" smtClean="0"/>
              <a:t>Severní Ameriku osídlili Evropané</a:t>
            </a:r>
          </a:p>
          <a:p>
            <a:endParaRPr lang="cs-CZ" dirty="0" smtClean="0"/>
          </a:p>
          <a:p>
            <a:r>
              <a:rPr lang="cs-CZ" dirty="0" smtClean="0"/>
              <a:t>Obyvatelé černé pleti dovezeni na kontinent jako otroci</a:t>
            </a:r>
            <a:endParaRPr lang="cs-CZ" dirty="0"/>
          </a:p>
        </p:txBody>
      </p:sp>
      <p:pic>
        <p:nvPicPr>
          <p:cNvPr id="5122" name="Picture 2" descr="C:\Users\Administrator.doma-PC\AppData\Local\Microsoft\Windows\Temporary Internet Files\Content.IE5\1TEFKMKO\MC9002290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692696"/>
            <a:ext cx="1709928" cy="1826057"/>
          </a:xfrm>
          <a:prstGeom prst="rect">
            <a:avLst/>
          </a:prstGeom>
          <a:noFill/>
        </p:spPr>
      </p:pic>
      <p:pic>
        <p:nvPicPr>
          <p:cNvPr id="5123" name="Picture 3" descr="C:\Users\Administrator.doma-PC\AppData\Local\Microsoft\Windows\Temporary Internet Files\Content.IE5\USBDJ5XT\MC9003559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908720"/>
            <a:ext cx="1375258" cy="1896466"/>
          </a:xfrm>
          <a:prstGeom prst="rect">
            <a:avLst/>
          </a:prstGeom>
          <a:noFill/>
        </p:spPr>
      </p:pic>
      <p:pic>
        <p:nvPicPr>
          <p:cNvPr id="5124" name="Picture 4" descr="C:\Users\Administrator.doma-PC\AppData\Local\Microsoft\Windows\Temporary Internet Files\Content.IE5\WA84OZCL\MC900397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780928"/>
            <a:ext cx="1616659" cy="2011680"/>
          </a:xfrm>
          <a:prstGeom prst="rect">
            <a:avLst/>
          </a:prstGeom>
          <a:noFill/>
        </p:spPr>
      </p:pic>
      <p:pic>
        <p:nvPicPr>
          <p:cNvPr id="5127" name="Picture 7" descr="C:\Users\Administrator.doma-PC\AppData\Local\Microsoft\Windows\Temporary Internet Files\Content.IE5\1TEFKMKO\MC9004297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797152"/>
            <a:ext cx="1101725" cy="1863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Státy Severní Ameriky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Kanada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Spojené státy americké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736" y="2678988"/>
            <a:ext cx="104775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736" y="2135137"/>
            <a:ext cx="857250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736" y="3416246"/>
            <a:ext cx="276225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75" y="2600325"/>
            <a:ext cx="1047750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447925"/>
            <a:ext cx="85725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682" y="3429000"/>
            <a:ext cx="276225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42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Kanada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2000" dirty="0"/>
              <a:t>r</a:t>
            </a:r>
            <a:r>
              <a:rPr lang="cs-CZ" sz="2000" dirty="0" smtClean="0"/>
              <a:t>ozloha Kanady srovnatelná s rozlohou Evropy</a:t>
            </a:r>
          </a:p>
          <a:p>
            <a:r>
              <a:rPr lang="cs-CZ" sz="2000" dirty="0" smtClean="0"/>
              <a:t>Jazyk: angličtina, francouzština</a:t>
            </a:r>
          </a:p>
          <a:p>
            <a:r>
              <a:rPr lang="cs-CZ" sz="2000" dirty="0" smtClean="0"/>
              <a:t>Hořejší, Michiganské, Huronské Erijské a Ontarijské jezero</a:t>
            </a:r>
          </a:p>
          <a:p>
            <a:r>
              <a:rPr lang="cs-CZ" sz="2000" dirty="0" smtClean="0"/>
              <a:t>Města </a:t>
            </a:r>
            <a:r>
              <a:rPr lang="cs-CZ" sz="2000" dirty="0" err="1" smtClean="0"/>
              <a:t>Torronto</a:t>
            </a:r>
            <a:r>
              <a:rPr lang="cs-CZ" sz="2000" dirty="0" smtClean="0"/>
              <a:t>, Montreal, Ottawa, Vancouver, </a:t>
            </a:r>
            <a:r>
              <a:rPr lang="cs-CZ" sz="2000" dirty="0" err="1" smtClean="0"/>
              <a:t>Edmonton</a:t>
            </a:r>
            <a:r>
              <a:rPr lang="cs-CZ" sz="2000" dirty="0" smtClean="0"/>
              <a:t> Winnipeg</a:t>
            </a:r>
          </a:p>
          <a:p>
            <a:r>
              <a:rPr lang="cs-CZ" sz="2000" dirty="0" smtClean="0"/>
              <a:t>Nerostné bohatství – ropa, zemní plyn </a:t>
            </a:r>
            <a:r>
              <a:rPr lang="cs-CZ" sz="2000" dirty="0" err="1" smtClean="0"/>
              <a:t>uran,zinek</a:t>
            </a:r>
            <a:r>
              <a:rPr lang="cs-CZ" sz="2000" dirty="0" smtClean="0"/>
              <a:t>, dřevo</a:t>
            </a:r>
          </a:p>
          <a:p>
            <a:r>
              <a:rPr lang="cs-CZ" sz="2000" dirty="0" smtClean="0"/>
              <a:t>Významná letecká doprava</a:t>
            </a:r>
          </a:p>
          <a:p>
            <a:r>
              <a:rPr lang="cs-CZ" sz="2000" dirty="0" smtClean="0"/>
              <a:t>Eskymáci  - </a:t>
            </a:r>
            <a:r>
              <a:rPr lang="cs-CZ" sz="2000" dirty="0" err="1" smtClean="0"/>
              <a:t>iglů</a:t>
            </a:r>
            <a:endParaRPr lang="cs-CZ" sz="2000" dirty="0" smtClean="0"/>
          </a:p>
          <a:p>
            <a:r>
              <a:rPr lang="cs-CZ" sz="2000" dirty="0" smtClean="0"/>
              <a:t>Niagarské vodopády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OEM\AppData\Local\Microsoft\Windows\Temporary Internet Files\Content.IE5\POT171V1\MP9004423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764704"/>
            <a:ext cx="3995936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POT171V1\MP9004005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643" y="3933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216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                       USA</a:t>
            </a:r>
            <a:endParaRPr lang="cs-CZ" b="1" dirty="0"/>
          </a:p>
        </p:txBody>
      </p:sp>
      <p:pic>
        <p:nvPicPr>
          <p:cNvPr id="3074" name="Picture 2" descr="C:\Users\OEM\AppData\Local\Microsoft\Windows\Temporary Internet Files\Content.IE5\GXXG1QZV\MP90044246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8" y="2780928"/>
            <a:ext cx="4038600" cy="274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Velký kaňon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Socha Svobody</a:t>
            </a:r>
            <a:endParaRPr lang="cs-CZ" dirty="0"/>
          </a:p>
        </p:txBody>
      </p:sp>
      <p:pic>
        <p:nvPicPr>
          <p:cNvPr id="3075" name="Picture 3" descr="C:\Users\OEM\AppData\Local\Microsoft\Windows\Temporary Internet Files\Content.IE5\GXXG1QZV\MP90020104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96178"/>
            <a:ext cx="3600400" cy="544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33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informace o USA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Čtvrtá největší země světa</a:t>
            </a:r>
          </a:p>
          <a:p>
            <a:r>
              <a:rPr lang="cs-CZ" sz="1800" dirty="0" smtClean="0"/>
              <a:t>Třetí nejlidnatější země</a:t>
            </a:r>
          </a:p>
          <a:p>
            <a:r>
              <a:rPr lang="cs-CZ" sz="1800" dirty="0" smtClean="0"/>
              <a:t>USA = 50 států, největší – Aljaška</a:t>
            </a:r>
          </a:p>
          <a:p>
            <a:r>
              <a:rPr lang="cs-CZ" sz="1800" dirty="0" smtClean="0"/>
              <a:t>Jazyk – angličtina</a:t>
            </a:r>
          </a:p>
          <a:p>
            <a:r>
              <a:rPr lang="cs-CZ" sz="1800" dirty="0" smtClean="0"/>
              <a:t>Hlavní město – Washington</a:t>
            </a:r>
          </a:p>
          <a:p>
            <a:r>
              <a:rPr lang="cs-CZ" sz="1800" dirty="0" smtClean="0"/>
              <a:t>Pohoří Kordillery, Skalisté hory a Apačské pohoří</a:t>
            </a:r>
          </a:p>
          <a:p>
            <a:r>
              <a:rPr lang="cs-CZ" sz="1800" dirty="0" smtClean="0"/>
              <a:t>Řeky – Colorado, </a:t>
            </a:r>
            <a:r>
              <a:rPr lang="cs-CZ" sz="1800" dirty="0" err="1" smtClean="0"/>
              <a:t>Mississipi</a:t>
            </a:r>
            <a:r>
              <a:rPr lang="cs-CZ" sz="1800" dirty="0" smtClean="0"/>
              <a:t>, Missouri</a:t>
            </a:r>
          </a:p>
          <a:p>
            <a:r>
              <a:rPr lang="cs-CZ" sz="1800" dirty="0" smtClean="0"/>
              <a:t>Pobřežní nížina, </a:t>
            </a:r>
            <a:r>
              <a:rPr lang="cs-CZ" sz="1800" dirty="0" err="1" smtClean="0"/>
              <a:t>Mississipská</a:t>
            </a:r>
            <a:r>
              <a:rPr lang="cs-CZ" sz="1800" dirty="0" smtClean="0"/>
              <a:t> nížina</a:t>
            </a:r>
          </a:p>
          <a:p>
            <a:r>
              <a:rPr lang="cs-CZ" sz="1800" dirty="0" smtClean="0"/>
              <a:t>Národní parky – </a:t>
            </a:r>
            <a:r>
              <a:rPr lang="cs-CZ" sz="1800" dirty="0" err="1" smtClean="0"/>
              <a:t>Yelloustone</a:t>
            </a:r>
            <a:endParaRPr lang="cs-CZ" sz="1800" dirty="0" smtClean="0"/>
          </a:p>
          <a:p>
            <a:r>
              <a:rPr lang="cs-CZ" sz="1800" dirty="0" smtClean="0"/>
              <a:t>Obyvatelstvo – různorodé, i Indiáni</a:t>
            </a: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Zemědělství – kukuřice, pšenice, cukrová třtina, brambory, bavlník</a:t>
            </a:r>
          </a:p>
          <a:p>
            <a:r>
              <a:rPr lang="cs-CZ" sz="1800" dirty="0" smtClean="0"/>
              <a:t>Chov ovcí, skotu, prasat koní</a:t>
            </a:r>
          </a:p>
          <a:p>
            <a:r>
              <a:rPr lang="cs-CZ" sz="1800" dirty="0" smtClean="0"/>
              <a:t>Ropa, zemní plyn, uhlí, železné rudy</a:t>
            </a:r>
          </a:p>
          <a:p>
            <a:r>
              <a:rPr lang="cs-CZ" sz="1800" dirty="0" smtClean="0"/>
              <a:t>Doprava – silniční, železniční a letecká</a:t>
            </a:r>
          </a:p>
          <a:p>
            <a:r>
              <a:rPr lang="cs-CZ" sz="1800" dirty="0" smtClean="0"/>
              <a:t>New York – největší město</a:t>
            </a:r>
          </a:p>
          <a:p>
            <a:r>
              <a:rPr lang="cs-CZ" sz="1800" dirty="0" smtClean="0"/>
              <a:t>Washington – hlavní město</a:t>
            </a:r>
          </a:p>
          <a:p>
            <a:r>
              <a:rPr lang="cs-CZ" sz="1800" dirty="0" smtClean="0"/>
              <a:t>Města: Chicago, Detroit, Boston, Philadelphia, Miami, New </a:t>
            </a:r>
            <a:r>
              <a:rPr lang="cs-CZ" sz="1800" dirty="0" err="1" smtClean="0"/>
              <a:t>Oreans</a:t>
            </a:r>
            <a:r>
              <a:rPr lang="cs-CZ" sz="1800" dirty="0" smtClean="0"/>
              <a:t>, Houston, St. Louis, San Francisco, Los Angeles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211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Zajímavosti  o USA: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George Washington – první americký prezident ( 1732 – 1799)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Starty raketoplánů</a:t>
            </a:r>
            <a:endParaRPr lang="cs-CZ" dirty="0"/>
          </a:p>
        </p:txBody>
      </p:sp>
      <p:pic>
        <p:nvPicPr>
          <p:cNvPr id="4098" name="Picture 2" descr="C:\Users\OEM\AppData\Local\Microsoft\Windows\Temporary Internet Files\Content.IE5\GXXG1QZV\MP9004464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45024"/>
            <a:ext cx="3947535" cy="2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AppData\Local\Microsoft\Windows\Temporary Internet Files\Content.IE5\JDUZUL30\MP9002892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05074"/>
            <a:ext cx="281635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01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Gejzír v </a:t>
            </a:r>
            <a:r>
              <a:rPr lang="cs-CZ" dirty="0" err="1" smtClean="0"/>
              <a:t>Yellowstonském</a:t>
            </a:r>
            <a:r>
              <a:rPr lang="cs-CZ" dirty="0" smtClean="0"/>
              <a:t> parku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OEM\AppData\Local\Microsoft\Windows\Temporary Internet Files\Content.IE5\JDUZUL30\MP9004425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7668344" cy="479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91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znáš poloostrovy severní Ameriky?</a:t>
            </a:r>
          </a:p>
          <a:p>
            <a:r>
              <a:rPr lang="cs-CZ" dirty="0" smtClean="0"/>
              <a:t>Vyjmenuj alespoň tři řeky severní Ameriky?</a:t>
            </a:r>
          </a:p>
          <a:p>
            <a:r>
              <a:rPr lang="cs-CZ" dirty="0" smtClean="0"/>
              <a:t>Kdo objevil severní Ameriku?</a:t>
            </a:r>
          </a:p>
          <a:p>
            <a:r>
              <a:rPr lang="cs-CZ" dirty="0" smtClean="0"/>
              <a:t>Vyjmenuj státy Severní Ameriky.</a:t>
            </a:r>
          </a:p>
          <a:p>
            <a:r>
              <a:rPr lang="cs-CZ" dirty="0" smtClean="0"/>
              <a:t>Vyjmenuj města Kanady.</a:t>
            </a:r>
          </a:p>
          <a:p>
            <a:r>
              <a:rPr lang="cs-CZ" dirty="0" smtClean="0"/>
              <a:t>Vyjmenuj města USA.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092280" y="1988840"/>
            <a:ext cx="19442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25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(Severní Amerika) BOSONIC DRESSING.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2.9.2012]. Dostupný na WWW: </a:t>
            </a:r>
            <a:r>
              <a:rPr lang="cs-CZ" sz="1200" dirty="0" smtClean="0">
                <a:hlinkClick r:id="rId2"/>
              </a:rPr>
              <a:t>http://cs.wikipedia.org/wiki/</a:t>
            </a:r>
            <a:r>
              <a:rPr lang="cs-CZ" sz="1200" dirty="0" err="1" smtClean="0">
                <a:hlinkClick r:id="rId2"/>
              </a:rPr>
              <a:t>Soubor:Location_North_America.svg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(</a:t>
            </a:r>
            <a:r>
              <a:rPr lang="cs-CZ" sz="1200" dirty="0"/>
              <a:t>vlajka Kanada): NEUVEDENO. </a:t>
            </a:r>
            <a:r>
              <a:rPr lang="cs-CZ" sz="1200" dirty="0" err="1"/>
              <a:t>Wikipedia</a:t>
            </a:r>
            <a:r>
              <a:rPr lang="cs-CZ" sz="1200" dirty="0"/>
              <a:t> [online]. [cit. 28.9.2012]. Dostupný na WWW: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cs.wikipedia.org/wiki/Kanada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(</a:t>
            </a:r>
            <a:r>
              <a:rPr lang="cs-CZ" sz="1200" dirty="0"/>
              <a:t>znak Kanada): NEUVEDENO. </a:t>
            </a:r>
            <a:r>
              <a:rPr lang="cs-CZ" sz="1200" dirty="0" err="1"/>
              <a:t>Wikipedia</a:t>
            </a:r>
            <a:r>
              <a:rPr lang="cs-CZ" sz="1200" dirty="0"/>
              <a:t> [online]. [cit. 28.9.2012]. Dostupný na WWW: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cs.wikipedia.org/wiki/Kanada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(</a:t>
            </a:r>
            <a:r>
              <a:rPr lang="cs-CZ" sz="1200" dirty="0"/>
              <a:t>mapa Kanada): </a:t>
            </a:r>
            <a:r>
              <a:rPr lang="cs-CZ" sz="1200" dirty="0" smtClean="0"/>
              <a:t>SSOLBERGJ</a:t>
            </a:r>
            <a:r>
              <a:rPr lang="cs-CZ" sz="1200" dirty="0"/>
              <a:t>. </a:t>
            </a:r>
            <a:r>
              <a:rPr lang="cs-CZ" sz="1200" dirty="0" err="1"/>
              <a:t>Wikipedia</a:t>
            </a:r>
            <a:r>
              <a:rPr lang="cs-CZ" sz="1200" dirty="0"/>
              <a:t> [online]. [cit. 28.9.2012]. Dostupný na WWW: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://cs.wikipedia.org/wiki/</a:t>
            </a:r>
            <a:r>
              <a:rPr lang="cs-CZ" sz="1200" dirty="0" err="1">
                <a:hlinkClick r:id="rId4"/>
              </a:rPr>
              <a:t>Soubor:Canada</a:t>
            </a:r>
            <a:r>
              <a:rPr lang="cs-CZ" sz="1200" dirty="0">
                <a:hlinkClick r:id="rId4"/>
              </a:rPr>
              <a:t>_(</a:t>
            </a:r>
            <a:r>
              <a:rPr lang="cs-CZ" sz="1200" dirty="0" err="1">
                <a:hlinkClick r:id="rId4"/>
              </a:rPr>
              <a:t>orthographic_projection</a:t>
            </a:r>
            <a:r>
              <a:rPr lang="cs-CZ" sz="1200" dirty="0">
                <a:hlinkClick r:id="rId4"/>
              </a:rPr>
              <a:t>).</a:t>
            </a:r>
            <a:r>
              <a:rPr lang="cs-CZ" sz="1200" dirty="0" err="1" smtClean="0">
                <a:hlinkClick r:id="rId4"/>
              </a:rPr>
              <a:t>svg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(vlajka USA): </a:t>
            </a:r>
            <a:r>
              <a:rPr lang="cs-CZ" sz="1200" dirty="0" smtClean="0"/>
              <a:t>DBENBENN</a:t>
            </a:r>
            <a:r>
              <a:rPr lang="cs-CZ" sz="1200" dirty="0"/>
              <a:t>, ZSCOUT370, JACOBOLUS, INDOLENCES, TECHNION.. </a:t>
            </a:r>
            <a:r>
              <a:rPr lang="cs-CZ" sz="1200" dirty="0" err="1"/>
              <a:t>Wikipedia</a:t>
            </a:r>
            <a:r>
              <a:rPr lang="cs-CZ" sz="1200" dirty="0"/>
              <a:t> [online]. [cit. 28.9.2012]. Dostupný na WWW: 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cs.wikipedia.org/wiki/</a:t>
            </a:r>
            <a:r>
              <a:rPr lang="cs-CZ" sz="1200" dirty="0" err="1" smtClean="0">
                <a:hlinkClick r:id="rId5"/>
              </a:rPr>
              <a:t>Soubor:Flag_of_the_United_States.svg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(</a:t>
            </a:r>
            <a:r>
              <a:rPr lang="cs-CZ" sz="1200" dirty="0" smtClean="0"/>
              <a:t>znak USA): </a:t>
            </a:r>
            <a:r>
              <a:rPr lang="en-US" sz="1200" dirty="0"/>
              <a:t>U.S. GOVERNMENT. Wikipedia [online]. [cit. 28.9.2012].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 smtClean="0">
                <a:hlinkClick r:id="rId6"/>
              </a:rPr>
              <a:t>http</a:t>
            </a:r>
            <a:r>
              <a:rPr lang="en-US" sz="1200" dirty="0">
                <a:hlinkClick r:id="rId6"/>
              </a:rPr>
              <a:t>://</a:t>
            </a:r>
            <a:r>
              <a:rPr lang="en-US" sz="1200" dirty="0" smtClean="0">
                <a:hlinkClick r:id="rId6"/>
              </a:rPr>
              <a:t>cs.wikipedia.org/wiki/Soubor:US-GreatSeal-Obverse.svg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(mapa USA): SSOLBERGJ. </a:t>
            </a:r>
            <a:r>
              <a:rPr lang="cs-CZ" sz="1200" dirty="0" err="1"/>
              <a:t>Wikipedia</a:t>
            </a:r>
            <a:r>
              <a:rPr lang="cs-CZ" sz="1200" dirty="0"/>
              <a:t> [online]. [cit. 28.9.2012]. Dostupný na WWW: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://cs.wikipedia.org/wiki/</a:t>
            </a:r>
            <a:r>
              <a:rPr lang="cs-CZ" sz="1200" dirty="0" err="1">
                <a:hlinkClick r:id="rId7"/>
              </a:rPr>
              <a:t>Soubor:United_States</a:t>
            </a:r>
            <a:r>
              <a:rPr lang="cs-CZ" sz="1200" dirty="0">
                <a:hlinkClick r:id="rId7"/>
              </a:rPr>
              <a:t>_(</a:t>
            </a:r>
            <a:r>
              <a:rPr lang="cs-CZ" sz="1200" dirty="0" err="1">
                <a:hlinkClick r:id="rId7"/>
              </a:rPr>
              <a:t>orthographic_projection</a:t>
            </a:r>
            <a:r>
              <a:rPr lang="cs-CZ" sz="1200" dirty="0">
                <a:hlinkClick r:id="rId7"/>
              </a:rPr>
              <a:t>).</a:t>
            </a:r>
            <a:r>
              <a:rPr lang="cs-CZ" sz="1200" dirty="0" err="1" smtClean="0">
                <a:hlinkClick r:id="rId7"/>
              </a:rPr>
              <a:t>svg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Ostatní obrázky v prezentaci jsou použité z  Klipartu Microsoft </a:t>
            </a:r>
            <a:r>
              <a:rPr lang="cs-CZ" sz="1200" smtClean="0"/>
              <a:t>Office – www.office.microsoft.com</a:t>
            </a:r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323</TotalTime>
  <Words>814</Words>
  <Application>Microsoft Office PowerPoint</Application>
  <PresentationFormat>Předvádění na obrazovce (4:3)</PresentationFormat>
  <Paragraphs>156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Základní škola a Praktická škola Dvůr Králové nad Labem</vt:lpstr>
      <vt:lpstr>Prezentace aplikace PowerPoint</vt:lpstr>
      <vt:lpstr>SEVERNÍ AMERIKA</vt:lpstr>
      <vt:lpstr>Poloha</vt:lpstr>
      <vt:lpstr>Poloostrovy</vt:lpstr>
      <vt:lpstr>Řeky a jezera</vt:lpstr>
      <vt:lpstr>Krajina</vt:lpstr>
      <vt:lpstr>Zemědělství</vt:lpstr>
      <vt:lpstr>Obyvatelstvo</vt:lpstr>
      <vt:lpstr>Státy Severní Ameriky</vt:lpstr>
      <vt:lpstr>Kanada</vt:lpstr>
      <vt:lpstr>                              USA</vt:lpstr>
      <vt:lpstr>Základní informace o USA</vt:lpstr>
      <vt:lpstr>Zajímavosti  o USA:</vt:lpstr>
      <vt:lpstr>Gejzír v Yellowstonském parku</vt:lpstr>
      <vt:lpstr>Závěrečné 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jitka</cp:lastModifiedBy>
  <cp:revision>25</cp:revision>
  <dcterms:created xsi:type="dcterms:W3CDTF">2012-08-31T19:03:05Z</dcterms:created>
  <dcterms:modified xsi:type="dcterms:W3CDTF">2013-12-29T14:00:19Z</dcterms:modified>
</cp:coreProperties>
</file>