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71" r:id="rId9"/>
    <p:sldId id="265" r:id="rId10"/>
    <p:sldId id="26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417F4D0-F690-4BA2-8D31-C33F01C7FBD6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ntralAmerica-Mexico-Caribbean.png" TargetMode="External"/><Relationship Id="rId2" Type="http://schemas.openxmlformats.org/officeDocument/2006/relationships/hyperlink" Target="http://cs.wikipedia.org/wiki/Soubor:Centralamerican-subcontinen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288" y="404813"/>
            <a:ext cx="8353425" cy="6119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5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2800" dirty="0" smtClean="0">
                <a:latin typeface="Times New Roman" pitchFamily="18" charset="0"/>
              </a:rPr>
              <a:t>Základní škola a Praktická škola</a:t>
            </a:r>
            <a:r>
              <a:rPr lang="cs-CZ" sz="2000" dirty="0" smtClean="0">
                <a:latin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</a:rPr>
            </a:br>
            <a:r>
              <a:rPr lang="cs-CZ" sz="2000" smtClean="0">
                <a:latin typeface="Times New Roman" pitchFamily="18" charset="0"/>
              </a:rPr>
              <a:t>Dvůr Králové </a:t>
            </a:r>
            <a:r>
              <a:rPr lang="cs-CZ" sz="2000" dirty="0" smtClean="0">
                <a:latin typeface="Times New Roman" pitchFamily="18" charset="0"/>
              </a:rPr>
              <a:t>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824760"/>
              </p:ext>
            </p:extLst>
          </p:nvPr>
        </p:nvGraphicFramePr>
        <p:xfrm>
          <a:off x="457200" y="1600200"/>
          <a:ext cx="8218488" cy="2971800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VY_32_INOVACE_06 - 09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– ZEMĚPIS - NA II. STUPNI ZV-LMP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AMERIKA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a  9.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21.08.2012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2081" name="Obrázek 5" descr="Popis: MSMT_logolink_bez_vl_a_sloganu.a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2" name="Obrázek 3" descr="Popis: MSMT_slog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3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>
                <a:cs typeface="Times New Roman" pitchFamily="18" charset="0"/>
              </a:rPr>
              <a:t>  </a:t>
            </a:r>
            <a:endParaRPr lang="cs-CZ" sz="900"/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1101988"/>
              </p:ext>
            </p:extLst>
          </p:nvPr>
        </p:nvGraphicFramePr>
        <p:xfrm>
          <a:off x="395288" y="1051197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má poskytnout základní informace o  Střední Americe.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Zvyšuje  motivaci žáka pomocí názorných obrázků.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potřebu vyhledávat další informace.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procvičování, opakování, ale i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se měl  umět orientovat  na mapě a číst z ní.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Rozlišit zásadní přírodní a politické  znaky 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Uvědomit si zvláštnosti a kultury jednotlivých národů.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 Amerika, Tichý a Atlantský oceán,  Kordillery, Panamský průplav, Mexiko, Kuba,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Bahamy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souostroví.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učebnice: MGR. FRANTIŠEK KORTUS, MGR. FRANTIŠEK TEPLÝ. Zeměpis svět. Praha: Parta, 2008, ISBN 978-80-7320-130-2.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politická a zeměpisná mapa Jižní Amerika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Atlas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STŘEDNÍ AMERIKA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844824"/>
            <a:ext cx="6048672" cy="4543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556792"/>
            <a:ext cx="532859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Obklopuje ji Tichý a Atlantský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oceán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Spojuje jižní a severní Ameriku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Pevninský most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Patří sem i početná souostroví v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Karibském moři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 Mexickém zálivu – Golfský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proud 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075284"/>
            <a:ext cx="2952328" cy="221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4" name="Přímá spojovací šipka 13"/>
          <p:cNvCxnSpPr/>
          <p:nvPr/>
        </p:nvCxnSpPr>
        <p:spPr>
          <a:xfrm>
            <a:off x="3203848" y="1988840"/>
            <a:ext cx="3384376" cy="151216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4932040" y="1988840"/>
            <a:ext cx="3312368" cy="115212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5508104" y="3789040"/>
            <a:ext cx="2376264" cy="13681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/>
          <a:lstStyle/>
          <a:p>
            <a:r>
              <a:rPr lang="cs-CZ" b="1" dirty="0" smtClean="0"/>
              <a:t>Krajina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628800"/>
            <a:ext cx="561662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Územím procházejí Kordillery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 horách řada činných sopek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(</a:t>
            </a:r>
            <a:r>
              <a:rPr lang="cs-CZ" sz="2400" dirty="0" err="1" smtClean="0"/>
              <a:t>Popocatépetl</a:t>
            </a:r>
            <a:r>
              <a:rPr lang="cs-CZ" sz="2400" dirty="0" smtClean="0"/>
              <a:t>)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Časté zemětřesení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Nejužší místo – Panamská šíje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(Panamský průplav)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Umožňuje lodní spojení mezi oceány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Je dlouhý přes 80 km</a:t>
            </a:r>
          </a:p>
        </p:txBody>
      </p:sp>
      <p:pic>
        <p:nvPicPr>
          <p:cNvPr id="3074" name="Picture 2" descr="C:\Users\Administrator.doma-PC\AppData\Local\Microsoft\Windows\Temporary Internet Files\Content.IE5\1TEFKMKO\MC9002829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0384" y="1268760"/>
            <a:ext cx="2754064" cy="2147448"/>
          </a:xfrm>
          <a:prstGeom prst="rect">
            <a:avLst/>
          </a:prstGeom>
          <a:noFill/>
        </p:spPr>
      </p:pic>
      <p:pic>
        <p:nvPicPr>
          <p:cNvPr id="3075" name="Picture 3" descr="C:\Users\Administrator.doma-PC\AppData\Local\Microsoft\Windows\Temporary Internet Files\Content.IE5\WA84OZCL\MC9001500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077072"/>
            <a:ext cx="2904653" cy="21441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85800"/>
            <a:ext cx="8229600" cy="1143000"/>
          </a:xfrm>
        </p:spPr>
        <p:txBody>
          <a:bodyPr/>
          <a:lstStyle/>
          <a:p>
            <a:r>
              <a:rPr lang="cs-CZ" b="1" dirty="0" smtClean="0"/>
              <a:t>Státy střední Ameriky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1847721"/>
            <a:ext cx="39604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 Mexiko</a:t>
            </a:r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Guatemala</a:t>
            </a:r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Honduras</a:t>
            </a:r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Kostarika</a:t>
            </a:r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Nikaragua</a:t>
            </a:r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Panama</a:t>
            </a:r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Salvador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Belize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Souostroví v Karibském moři – Kuba,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Haiti, Portoriko, Jamajka, Bahamy 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/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060848"/>
            <a:ext cx="4062316" cy="45136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Mexiko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772816"/>
            <a:ext cx="65527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Leží na jih od USA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Hlavní město – </a:t>
            </a:r>
            <a:r>
              <a:rPr lang="cs-CZ" sz="2400" dirty="0" err="1" smtClean="0"/>
              <a:t>Mexico</a:t>
            </a:r>
            <a:r>
              <a:rPr lang="cs-CZ" sz="2400" dirty="0" smtClean="0"/>
              <a:t>  City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Úřední jazyk – španělština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Severní hranici tvoří řeka Rio Grande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Nejlidnatější země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Nejvyspělejší – zásoby zlata, olova, ropy, zemního plynu, zinku a železné rudy </a:t>
            </a:r>
            <a:endParaRPr lang="cs-CZ" sz="2400" dirty="0"/>
          </a:p>
        </p:txBody>
      </p:sp>
      <p:pic>
        <p:nvPicPr>
          <p:cNvPr id="5122" name="Picture 2" descr="C:\Users\Administrator.doma-PC\AppData\Local\Microsoft\Windows\Temporary Internet Files\Content.IE5\HSPBNFFB\MP9004329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124744"/>
            <a:ext cx="1371367" cy="2048272"/>
          </a:xfrm>
          <a:prstGeom prst="rect">
            <a:avLst/>
          </a:prstGeom>
          <a:noFill/>
        </p:spPr>
      </p:pic>
      <p:pic>
        <p:nvPicPr>
          <p:cNvPr id="5123" name="Picture 3" descr="C:\Users\Administrator.doma-PC\AppData\Local\Microsoft\Windows\Temporary Internet Files\Content.IE5\HSPBNFFB\MP9004279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797152"/>
            <a:ext cx="2483768" cy="1651318"/>
          </a:xfrm>
          <a:prstGeom prst="rect">
            <a:avLst/>
          </a:prstGeom>
          <a:noFill/>
        </p:spPr>
      </p:pic>
      <p:pic>
        <p:nvPicPr>
          <p:cNvPr id="5127" name="Picture 7" descr="C:\Users\Administrator.doma-PC\AppData\Local\Microsoft\Windows\Temporary Internet Files\Content.IE5\301ZQB62\MM90018833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2348880"/>
            <a:ext cx="1747441" cy="17474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/>
          <a:lstStyle/>
          <a:p>
            <a:r>
              <a:rPr lang="cs-CZ" b="1" dirty="0" smtClean="0"/>
              <a:t>Ostrovy a souostroví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9225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Souostroví Velké a Malé Antily a Bahamy – cíl turistů</a:t>
            </a:r>
          </a:p>
          <a:p>
            <a:endParaRPr lang="cs-CZ" dirty="0" smtClean="0"/>
          </a:p>
          <a:p>
            <a:r>
              <a:rPr lang="cs-CZ" dirty="0" smtClean="0"/>
              <a:t>Největší ostrov Karibského moře – </a:t>
            </a:r>
            <a:r>
              <a:rPr lang="cs-CZ" b="1" dirty="0" smtClean="0"/>
              <a:t>Kuba</a:t>
            </a:r>
          </a:p>
          <a:p>
            <a:endParaRPr lang="cs-CZ" dirty="0" smtClean="0"/>
          </a:p>
          <a:p>
            <a:r>
              <a:rPr lang="cs-CZ" dirty="0" smtClean="0"/>
              <a:t>Proslulé kubánské doutníky</a:t>
            </a:r>
          </a:p>
          <a:p>
            <a:endParaRPr lang="cs-CZ" dirty="0" smtClean="0"/>
          </a:p>
          <a:p>
            <a:r>
              <a:rPr lang="cs-CZ" dirty="0" smtClean="0"/>
              <a:t>Hlavní město Kuby je Havana</a:t>
            </a:r>
          </a:p>
          <a:p>
            <a:endParaRPr lang="cs-CZ" dirty="0" smtClean="0"/>
          </a:p>
          <a:p>
            <a:r>
              <a:rPr lang="cs-CZ" dirty="0" smtClean="0"/>
              <a:t>Další ostrovy:</a:t>
            </a:r>
          </a:p>
          <a:p>
            <a:pPr lvl="1"/>
            <a:r>
              <a:rPr lang="cs-CZ" dirty="0" err="1" smtClean="0"/>
              <a:t>Hispaniola</a:t>
            </a:r>
            <a:endParaRPr lang="cs-CZ" dirty="0" smtClean="0"/>
          </a:p>
          <a:p>
            <a:pPr lvl="1"/>
            <a:r>
              <a:rPr lang="cs-CZ" dirty="0" smtClean="0"/>
              <a:t>Portoriko</a:t>
            </a:r>
          </a:p>
          <a:p>
            <a:pPr lvl="1"/>
            <a:r>
              <a:rPr lang="cs-CZ" dirty="0" smtClean="0"/>
              <a:t>Jamajka</a:t>
            </a:r>
          </a:p>
        </p:txBody>
      </p:sp>
      <p:pic>
        <p:nvPicPr>
          <p:cNvPr id="6146" name="Picture 2" descr="C:\Users\Administrator.doma-PC\AppData\Local\Microsoft\Windows\Temporary Internet Files\Content.IE5\5J0HGW57\MP9004425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996952"/>
            <a:ext cx="2483768" cy="1650975"/>
          </a:xfrm>
          <a:prstGeom prst="rect">
            <a:avLst/>
          </a:prstGeom>
          <a:noFill/>
        </p:spPr>
      </p:pic>
      <p:pic>
        <p:nvPicPr>
          <p:cNvPr id="6147" name="Picture 3" descr="C:\Users\Administrator.doma-PC\AppData\Local\Microsoft\Windows\Temporary Internet Files\Content.IE5\WA84OZCL\MM90023471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5157192"/>
            <a:ext cx="1219200" cy="1219200"/>
          </a:xfrm>
          <a:prstGeom prst="rect">
            <a:avLst/>
          </a:prstGeom>
          <a:noFill/>
        </p:spPr>
      </p:pic>
      <p:pic>
        <p:nvPicPr>
          <p:cNvPr id="6148" name="Picture 4" descr="C:\Users\Administrator.doma-PC\AppData\Local\Microsoft\Windows\Temporary Internet Files\Content.IE5\1TEFKMKO\MC9000372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4869160"/>
            <a:ext cx="1827886" cy="1585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4056" y="2048649"/>
            <a:ext cx="313184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Banány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Tropické ovoce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Káva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Cukrová třtina</a:t>
            </a:r>
          </a:p>
        </p:txBody>
      </p:sp>
      <p:pic>
        <p:nvPicPr>
          <p:cNvPr id="7170" name="Picture 2" descr="C:\Users\Administrator.doma-PC\AppData\Local\Microsoft\Windows\Temporary Internet Files\Content.IE5\301ZQB62\MP9003862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3173" y="980728"/>
            <a:ext cx="2035291" cy="3052936"/>
          </a:xfrm>
          <a:prstGeom prst="rect">
            <a:avLst/>
          </a:prstGeom>
          <a:noFill/>
        </p:spPr>
      </p:pic>
      <p:pic>
        <p:nvPicPr>
          <p:cNvPr id="7171" name="Picture 3" descr="C:\Users\Administrator.doma-PC\AppData\Local\Microsoft\Windows\Temporary Internet Files\Content.IE5\301ZQB62\MC9003357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556792"/>
            <a:ext cx="1462837" cy="2084390"/>
          </a:xfrm>
          <a:prstGeom prst="rect">
            <a:avLst/>
          </a:prstGeom>
          <a:noFill/>
        </p:spPr>
      </p:pic>
      <p:pic>
        <p:nvPicPr>
          <p:cNvPr id="7172" name="Picture 4" descr="C:\Users\Administrator.doma-PC\AppData\Local\Microsoft\Windows\Temporary Internet Files\Content.IE5\IIUWY0E4\MP9003878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1672" y="2996952"/>
            <a:ext cx="1376552" cy="1929746"/>
          </a:xfrm>
          <a:prstGeom prst="rect">
            <a:avLst/>
          </a:prstGeom>
          <a:noFill/>
        </p:spPr>
      </p:pic>
      <p:pic>
        <p:nvPicPr>
          <p:cNvPr id="7173" name="Picture 5" descr="C:\Users\Administrator.doma-PC\AppData\Local\Microsoft\Windows\Temporary Internet Files\Content.IE5\5J0HGW57\MP90044867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4509120"/>
            <a:ext cx="1417865" cy="2130562"/>
          </a:xfrm>
          <a:prstGeom prst="rect">
            <a:avLst/>
          </a:prstGeom>
          <a:noFill/>
        </p:spPr>
      </p:pic>
      <p:pic>
        <p:nvPicPr>
          <p:cNvPr id="7174" name="Picture 6" descr="C:\Users\Administrator.doma-PC\AppData\Local\Microsoft\Windows\Temporary Internet Files\Content.IE5\5J0HGW57\MP90014447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4869160"/>
            <a:ext cx="2701624" cy="1783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oceány spojuje Panamský průplav?</a:t>
            </a:r>
          </a:p>
          <a:p>
            <a:r>
              <a:rPr lang="cs-CZ" dirty="0" smtClean="0"/>
              <a:t>Jak se jmenuje nejznámější sopka střední Ameriky?</a:t>
            </a:r>
          </a:p>
          <a:p>
            <a:r>
              <a:rPr lang="cs-CZ" dirty="0" smtClean="0"/>
              <a:t>Vyjmenuj ostrovy, které patří do oblasti střední Ameriky.</a:t>
            </a:r>
          </a:p>
          <a:p>
            <a:r>
              <a:rPr lang="cs-CZ" dirty="0" smtClean="0"/>
              <a:t>Jaké plodiny se v této oblasti pěstují?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63888" y="3593916"/>
            <a:ext cx="19442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  <a:endParaRPr lang="cs-CZ" sz="25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(Střední Amerika) DEMIS MODIFICADO POR BARDALES.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2.9.2012]. Dostupný na WWW: </a:t>
            </a:r>
            <a:r>
              <a:rPr lang="cs-CZ" sz="1200" dirty="0" smtClean="0">
                <a:hlinkClick r:id="rId2"/>
              </a:rPr>
              <a:t>http://cs.wikipedia.org/wiki/</a:t>
            </a:r>
            <a:r>
              <a:rPr lang="cs-CZ" sz="1200" dirty="0" err="1" smtClean="0">
                <a:hlinkClick r:id="rId2"/>
              </a:rPr>
              <a:t>Soubor:Centralamerican-subcontinen.png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(Střední Amerika) </a:t>
            </a:r>
            <a:r>
              <a:rPr lang="nl-NL" sz="1200" dirty="0" smtClean="0"/>
              <a:t>NEPENTHES. </a:t>
            </a:r>
            <a:r>
              <a:rPr lang="nl-NL" sz="1200" i="1" dirty="0" smtClean="0"/>
              <a:t>wikipedia.org</a:t>
            </a:r>
            <a:r>
              <a:rPr lang="nl-NL" sz="1200" dirty="0" smtClean="0"/>
              <a:t> [online]. [cit. 2.9.2012]. Dostupný na WWW: </a:t>
            </a:r>
            <a:r>
              <a:rPr lang="nl-NL" sz="1200" dirty="0" smtClean="0">
                <a:hlinkClick r:id="rId3"/>
              </a:rPr>
              <a:t>http://cs.wikipedia.org/wiki/Soubor:CentralAmerica-Mexico-Caribbean.png</a:t>
            </a:r>
            <a:r>
              <a:rPr lang="cs-CZ" sz="1200" dirty="0" smtClean="0"/>
              <a:t>.</a:t>
            </a:r>
          </a:p>
          <a:p>
            <a:r>
              <a:rPr lang="nl-NL" sz="1200" dirty="0"/>
              <a:t> Ostatní obrázky v prezentaci jsou použité z  Klipartu Microsoft </a:t>
            </a:r>
            <a:r>
              <a:rPr lang="nl-NL" sz="1200" dirty="0" smtClean="0"/>
              <a:t>Office</a:t>
            </a:r>
            <a:r>
              <a:rPr lang="cs-CZ" sz="1200" smtClean="0"/>
              <a:t> – www.office.microsoft.com</a:t>
            </a:r>
            <a:endParaRPr lang="nl-NL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346</TotalTime>
  <Words>501</Words>
  <Application>Microsoft Office PowerPoint</Application>
  <PresentationFormat>Předvádění na obrazovce (4:3)</PresentationFormat>
  <Paragraphs>127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Základní škola a Praktická škola Dvůr Králové nad Labem</vt:lpstr>
      <vt:lpstr>Prezentace aplikace PowerPoint</vt:lpstr>
      <vt:lpstr>STŘEDNÍ AMERIKA</vt:lpstr>
      <vt:lpstr>Poloha</vt:lpstr>
      <vt:lpstr>Krajina</vt:lpstr>
      <vt:lpstr>Státy střední Ameriky</vt:lpstr>
      <vt:lpstr>Mexiko</vt:lpstr>
      <vt:lpstr>Ostrovy a souostroví</vt:lpstr>
      <vt:lpstr>Zemědělství</vt:lpstr>
      <vt:lpstr>Závěrečné opakování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Administrator</dc:creator>
  <cp:lastModifiedBy>jitka</cp:lastModifiedBy>
  <cp:revision>20</cp:revision>
  <dcterms:created xsi:type="dcterms:W3CDTF">2012-08-31T19:03:05Z</dcterms:created>
  <dcterms:modified xsi:type="dcterms:W3CDTF">2013-12-29T14:05:15Z</dcterms:modified>
</cp:coreProperties>
</file>