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9" r:id="rId8"/>
    <p:sldId id="263" r:id="rId9"/>
    <p:sldId id="270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uth_america.jpg" TargetMode="External"/><Relationship Id="rId2" Type="http://schemas.openxmlformats.org/officeDocument/2006/relationships/hyperlink" Target="http://cs.wikipedia.org/wiki/Soubor:South_America_satellite_orthographic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Amazon_riv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95288" y="404813"/>
            <a:ext cx="8353425" cy="61198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51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pPr algn="ctr" eaLnBrk="1" hangingPunct="1"/>
            <a:r>
              <a:rPr lang="cs-CZ" sz="2800" dirty="0" smtClean="0">
                <a:latin typeface="Times New Roman" pitchFamily="18" charset="0"/>
              </a:rPr>
              <a:t>Základní škola a Praktická škola</a:t>
            </a:r>
            <a:r>
              <a:rPr lang="cs-CZ" sz="2000" dirty="0" smtClean="0">
                <a:latin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</a:rPr>
              <a:t>Dvůr králové nad Labem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4252119"/>
              </p:ext>
            </p:extLst>
          </p:nvPr>
        </p:nvGraphicFramePr>
        <p:xfrm>
          <a:off x="457200" y="1600200"/>
          <a:ext cx="8218488" cy="2971800"/>
        </p:xfrm>
        <a:graphic>
          <a:graphicData uri="http://schemas.openxmlformats.org/drawingml/2006/table">
            <a:tbl>
              <a:tblPr/>
              <a:tblGrid>
                <a:gridCol w="4110038"/>
                <a:gridCol w="4108450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EU-OPVK-CZ.1.07/1.4.00/21.1538:III/2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 – ZEMĚPIS - NA II. STUPNI ZV-LMP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JIŽNÍ AMERIKA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Zeměpis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a  9.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Jiřina Sommerová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dne: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21.08.2012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2081" name="Obrázek 5" descr="Popis: MSMT_logolink_bez_vl_a_sloganu.a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1911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2" name="Obrázek 3" descr="Popis: MSMT_sloga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623728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3" name="Rectangle 8"/>
          <p:cNvSpPr>
            <a:spLocks noChangeArrowheads="1"/>
          </p:cNvSpPr>
          <p:nvPr/>
        </p:nvSpPr>
        <p:spPr bwMode="auto">
          <a:xfrm>
            <a:off x="-269875" y="1219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200">
                <a:cs typeface="Times New Roman" pitchFamily="18" charset="0"/>
              </a:rPr>
              <a:t>  </a:t>
            </a:r>
            <a:endParaRPr lang="cs-CZ" sz="900"/>
          </a:p>
          <a:p>
            <a:pPr eaLnBrk="0" hangingPunct="0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475575"/>
              </p:ext>
            </p:extLst>
          </p:nvPr>
        </p:nvGraphicFramePr>
        <p:xfrm>
          <a:off x="395288" y="1051197"/>
          <a:ext cx="8424862" cy="5618163"/>
        </p:xfrm>
        <a:graphic>
          <a:graphicData uri="http://schemas.openxmlformats.org/drawingml/2006/table">
            <a:tbl>
              <a:tblPr/>
              <a:tblGrid>
                <a:gridCol w="4211637"/>
                <a:gridCol w="4213225"/>
              </a:tblGrid>
              <a:tr h="175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má poskytnout základní informace o  Jižní Americe.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Zvyšuje  motivaci žáka pomocí názorných obrázků.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Podporuje aktivitu žáka a potřebu vyhledávat další informace.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401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je možné použít pro  prezentaci  při výkladu učiva,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 procvičování, opakování, ale i  pro doplnění učiva při zameškané hodině.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se měl  umět orientovat  na mapě a číst z ní.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Rozlišit zásadní přírodní a politické  znaky světadílu.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Uvědomit si zvláštnosti a kultury jednotlivých národů.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Jižní Amerika, Tichý a Atlantský oceán, Andy, Titicaca, Amazonka, tropické pralesy, Brazílie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Argentina.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17526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Další materiály  k výuce: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učebnice: MGR. FRANTIŠEK KORTUS, MGR. FRANTIŠEK TEPLÝ. Zeměpis svět. Praha: Parta, 2008, ISBN 978-80-7320-130-2.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politická a zeměpisná mapa Jižní Amerika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Atlas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7239000" cy="1143000"/>
          </a:xfrm>
        </p:spPr>
        <p:txBody>
          <a:bodyPr/>
          <a:lstStyle/>
          <a:p>
            <a:r>
              <a:rPr lang="cs-CZ" dirty="0" smtClean="0"/>
              <a:t>JIŽNÍ AMERIKA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207391"/>
            <a:ext cx="3824263" cy="53899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b="1" dirty="0" smtClean="0"/>
              <a:t>Poloha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124744"/>
            <a:ext cx="532859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Nachází se na jih od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Karibského moře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Rozprostírá se až k Antarktidě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Omývána Tichým a Atlantským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oceánem</a:t>
            </a: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933056"/>
            <a:ext cx="1839269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772816"/>
            <a:ext cx="2867551" cy="3685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šipka 11"/>
          <p:cNvCxnSpPr/>
          <p:nvPr/>
        </p:nvCxnSpPr>
        <p:spPr>
          <a:xfrm>
            <a:off x="2483768" y="3789040"/>
            <a:ext cx="576064" cy="172819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>
            <a:off x="4283968" y="3717032"/>
            <a:ext cx="72008" cy="19442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62272"/>
            <a:ext cx="8229600" cy="1143000"/>
          </a:xfrm>
        </p:spPr>
        <p:txBody>
          <a:bodyPr/>
          <a:lstStyle/>
          <a:p>
            <a:r>
              <a:rPr lang="cs-CZ" b="1" dirty="0" smtClean="0"/>
              <a:t>Krajina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1628800"/>
            <a:ext cx="561662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Hory v této části Ameriky - Andy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Nejvyšší hora – Aconcagua (6 959 m)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Časté zemětřesení a sopečná činnost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Nejvýše položené jezero na světě –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Titicaca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Využití pro lodní dopravu</a:t>
            </a:r>
          </a:p>
        </p:txBody>
      </p:sp>
      <p:pic>
        <p:nvPicPr>
          <p:cNvPr id="3" name="Picture 2" descr="C:\Users\Administrator.doma-PC\AppData\Local\Microsoft\Windows\Temporary Internet Files\Content.IE5\301ZQB62\MP9003996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052736"/>
            <a:ext cx="2670800" cy="2136640"/>
          </a:xfrm>
          <a:prstGeom prst="rect">
            <a:avLst/>
          </a:prstGeom>
          <a:noFill/>
        </p:spPr>
      </p:pic>
      <p:pic>
        <p:nvPicPr>
          <p:cNvPr id="4" name="Picture 3" descr="C:\Users\Administrator.doma-PC\AppData\Local\Microsoft\Windows\Temporary Internet Files\Content.IE5\WA84OZCL\MC9001979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4005064"/>
            <a:ext cx="2589291" cy="22724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cs-CZ" dirty="0" smtClean="0"/>
              <a:t>KRAJINA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1196752"/>
            <a:ext cx="633670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Rozlehlé nížiny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Největší Amazonská nížina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Největší řeka - Amazonka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Laplatská nížina – v povodí řeky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3200" dirty="0" err="1" smtClean="0"/>
              <a:t>Paraná</a:t>
            </a:r>
            <a:endParaRPr lang="cs-CZ" sz="3200" dirty="0" smtClean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836712"/>
            <a:ext cx="3105731" cy="2335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Administrator.doma-PC\AppData\Local\Microsoft\Windows\Temporary Internet Files\Content.IE5\HSPBNFFB\MP9004333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725144"/>
            <a:ext cx="2952328" cy="19606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r>
              <a:rPr lang="cs-CZ" b="1" dirty="0" smtClean="0"/>
              <a:t>Vybrané Státy </a:t>
            </a:r>
            <a:r>
              <a:rPr lang="cs-CZ" dirty="0" smtClean="0"/>
              <a:t>Jižn</a:t>
            </a:r>
            <a:r>
              <a:rPr lang="cs-CZ" b="1" dirty="0" smtClean="0"/>
              <a:t>í Ameriky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1559689"/>
            <a:ext cx="39604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Brazílie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Venezuela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Kolumbie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Peru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Argentina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Chile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Bolívie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628800"/>
            <a:ext cx="3515623" cy="45190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0264"/>
            <a:ext cx="8229600" cy="1143000"/>
          </a:xfrm>
        </p:spPr>
        <p:txBody>
          <a:bodyPr/>
          <a:lstStyle/>
          <a:p>
            <a:r>
              <a:rPr lang="cs-CZ" dirty="0" smtClean="0"/>
              <a:t>Brazílie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340768"/>
            <a:ext cx="655272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Největší a nejlidnatější část jižní Ameriky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Hlavní město – Brasilia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Úřední jazyk – portugalština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Protéká jí největší řeka Amazonka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 povodí Amazonky – nejrozsáhlejší tropické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pralesy – (plíce světa)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Bohatá na nerostné suroviny – železná ruda,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černé uhlí, mangan, bauxit, ropa, zemní </a:t>
            </a:r>
            <a:r>
              <a:rPr lang="cs-CZ" sz="2400" dirty="0"/>
              <a:t> </a:t>
            </a:r>
            <a:r>
              <a:rPr lang="cs-CZ" sz="2400" dirty="0" smtClean="0"/>
              <a:t>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plyn </a:t>
            </a:r>
            <a:endParaRPr lang="cs-CZ" sz="2400" dirty="0"/>
          </a:p>
        </p:txBody>
      </p:sp>
      <p:pic>
        <p:nvPicPr>
          <p:cNvPr id="1026" name="Picture 2" descr="C:\Users\Administrator.doma-PC\AppData\Local\Microsoft\Windows\Temporary Internet Files\Content.IE5\USBDJ5XT\MP9004383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397023"/>
            <a:ext cx="2624336" cy="1752057"/>
          </a:xfrm>
          <a:prstGeom prst="rect">
            <a:avLst/>
          </a:prstGeom>
          <a:noFill/>
        </p:spPr>
      </p:pic>
      <p:pic>
        <p:nvPicPr>
          <p:cNvPr id="1027" name="Picture 3" descr="C:\Users\Administrator.doma-PC\AppData\Local\Microsoft\Windows\Temporary Internet Files\Content.IE5\1TEFKMKO\MP9004333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4320480"/>
            <a:ext cx="1615829" cy="2420888"/>
          </a:xfrm>
          <a:prstGeom prst="rect">
            <a:avLst/>
          </a:prstGeom>
          <a:noFill/>
        </p:spPr>
      </p:pic>
      <p:pic>
        <p:nvPicPr>
          <p:cNvPr id="1028" name="Picture 4" descr="C:\Users\Administrator.doma-PC\AppData\Local\Microsoft\Windows\Temporary Internet Files\Content.IE5\301ZQB62\MP90042313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332656"/>
            <a:ext cx="1899985" cy="19168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0264"/>
            <a:ext cx="8229600" cy="1143000"/>
          </a:xfrm>
        </p:spPr>
        <p:txBody>
          <a:bodyPr/>
          <a:lstStyle/>
          <a:p>
            <a:r>
              <a:rPr lang="cs-CZ" dirty="0" smtClean="0"/>
              <a:t>Argentina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568981"/>
            <a:ext cx="65527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Patří mezi 10 největších států světa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Hlavní město – Buenos Aires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Nejvyšší hora Ameriky – Aconcagua 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Rozsáhlé planiny – pampy – postupně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změněny na pole a pastviny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Na pastvinách – vyšlechtěný dobytek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Pastevci = gaučové </a:t>
            </a:r>
            <a:endParaRPr lang="cs-CZ" sz="2400" dirty="0"/>
          </a:p>
        </p:txBody>
      </p:sp>
      <p:pic>
        <p:nvPicPr>
          <p:cNvPr id="2050" name="Picture 2" descr="C:\Users\Administrator.doma-PC\AppData\Local\Microsoft\Windows\Temporary Internet Files\Content.IE5\301ZQB62\MP9004385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876672"/>
            <a:ext cx="1983899" cy="2984376"/>
          </a:xfrm>
          <a:prstGeom prst="rect">
            <a:avLst/>
          </a:prstGeom>
          <a:noFill/>
        </p:spPr>
      </p:pic>
      <p:pic>
        <p:nvPicPr>
          <p:cNvPr id="2051" name="Picture 3" descr="C:\Users\Administrator.doma-PC\AppData\Local\Microsoft\Windows\Temporary Internet Files\Content.IE5\N3HLMOSG\MP9004485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32648" y="4149080"/>
            <a:ext cx="3131840" cy="20878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b="1" dirty="0" smtClean="0"/>
              <a:t>Zemědělství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4056" y="2048649"/>
            <a:ext cx="313184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Kávovník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Kakaovník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Kukuřice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Pšenice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Rýže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Tabák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Jetel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</p:txBody>
      </p:sp>
      <p:pic>
        <p:nvPicPr>
          <p:cNvPr id="7173" name="Picture 5" descr="C:\Users\Administrator.doma-PC\AppData\Local\Microsoft\Windows\Temporary Internet Files\Content.IE5\5J0HGW57\MP9004486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4509120"/>
            <a:ext cx="1417865" cy="2130562"/>
          </a:xfrm>
          <a:prstGeom prst="rect">
            <a:avLst/>
          </a:prstGeom>
          <a:noFill/>
        </p:spPr>
      </p:pic>
      <p:pic>
        <p:nvPicPr>
          <p:cNvPr id="3075" name="Picture 3" descr="C:\Users\Administrator.doma-PC\AppData\Local\Microsoft\Windows\Temporary Internet Files\Content.IE5\5J0HGW57\MC9003618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10457"/>
            <a:ext cx="1595628" cy="1822399"/>
          </a:xfrm>
          <a:prstGeom prst="rect">
            <a:avLst/>
          </a:prstGeom>
          <a:noFill/>
        </p:spPr>
      </p:pic>
      <p:pic>
        <p:nvPicPr>
          <p:cNvPr id="3076" name="Picture 4" descr="C:\Users\Administrator.doma-PC\AppData\Local\Microsoft\Windows\Temporary Internet Files\Content.IE5\IIUWY0E4\MC90029948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2517102"/>
            <a:ext cx="1410005" cy="1848002"/>
          </a:xfrm>
          <a:prstGeom prst="rect">
            <a:avLst/>
          </a:prstGeom>
          <a:noFill/>
        </p:spPr>
      </p:pic>
      <p:pic>
        <p:nvPicPr>
          <p:cNvPr id="3077" name="Picture 5" descr="C:\Users\Administrator.doma-PC\AppData\Local\Microsoft\Windows\Temporary Internet Files\Content.IE5\USBDJ5XT\MP900402834[2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4928944"/>
            <a:ext cx="1879854" cy="1380376"/>
          </a:xfrm>
          <a:prstGeom prst="rect">
            <a:avLst/>
          </a:prstGeom>
          <a:noFill/>
        </p:spPr>
      </p:pic>
      <p:pic>
        <p:nvPicPr>
          <p:cNvPr id="3078" name="Picture 6" descr="C:\Users\Administrator.doma-PC\AppData\Local\Microsoft\Windows\Temporary Internet Files\Content.IE5\N3HLMOSG\MP90040374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5936" y="836712"/>
            <a:ext cx="1697554" cy="2545088"/>
          </a:xfrm>
          <a:prstGeom prst="rect">
            <a:avLst/>
          </a:prstGeom>
          <a:noFill/>
        </p:spPr>
      </p:pic>
      <p:pic>
        <p:nvPicPr>
          <p:cNvPr id="3079" name="Picture 7" descr="C:\Users\Administrator.doma-PC\AppData\Local\Microsoft\Windows\Temporary Internet Files\Content.IE5\HSPBNFFB\MC90015008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03648" y="5013176"/>
            <a:ext cx="1776140" cy="1497004"/>
          </a:xfrm>
          <a:prstGeom prst="rect">
            <a:avLst/>
          </a:prstGeom>
          <a:noFill/>
        </p:spPr>
      </p:pic>
      <p:pic>
        <p:nvPicPr>
          <p:cNvPr id="3080" name="Picture 8" descr="C:\Users\Administrator.doma-PC\AppData\Local\Microsoft\Windows\Temporary Internet Files\Content.IE5\HSPBNFFB\MP90044230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3501008"/>
            <a:ext cx="1907704" cy="14307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</p:spPr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Jaká se jmenuje největší </a:t>
            </a:r>
            <a:r>
              <a:rPr lang="cs-CZ" dirty="0" err="1"/>
              <a:t>řekaJižní</a:t>
            </a:r>
            <a:r>
              <a:rPr lang="cs-CZ" dirty="0"/>
              <a:t> </a:t>
            </a:r>
            <a:r>
              <a:rPr lang="cs-CZ" dirty="0" smtClean="0"/>
              <a:t>Ameriky?</a:t>
            </a:r>
          </a:p>
          <a:p>
            <a:r>
              <a:rPr lang="cs-CZ" dirty="0" smtClean="0"/>
              <a:t> Vyjmenuj alespoň čtyři státy Jižní Ameriky.</a:t>
            </a:r>
          </a:p>
          <a:p>
            <a:r>
              <a:rPr lang="cs-CZ" dirty="0" smtClean="0"/>
              <a:t> Jak se říká tropickým pralesům v povodí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Amazonky?</a:t>
            </a:r>
          </a:p>
          <a:p>
            <a:r>
              <a:rPr lang="cs-CZ" dirty="0" smtClean="0"/>
              <a:t> Jaké plodiny se v této oblasti pěstují?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563888" y="3284984"/>
            <a:ext cx="19442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?</a:t>
            </a:r>
            <a:endParaRPr lang="cs-CZ" sz="25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(Jižní Amerika) NEUVEDENO. </a:t>
            </a:r>
            <a:r>
              <a:rPr lang="cs-CZ" sz="1200" i="1" dirty="0" err="1" smtClean="0"/>
              <a:t>wikipedia.org</a:t>
            </a:r>
            <a:r>
              <a:rPr lang="cs-CZ" sz="1200" dirty="0" smtClean="0"/>
              <a:t> [online]. [cit. 2.9.2012]. Dostupný na WWW: </a:t>
            </a:r>
            <a:r>
              <a:rPr lang="cs-CZ" sz="1200" dirty="0" smtClean="0">
                <a:hlinkClick r:id="rId2"/>
              </a:rPr>
              <a:t>http://cs.wikipedia.org/wiki/</a:t>
            </a:r>
            <a:r>
              <a:rPr lang="cs-CZ" sz="1200" dirty="0" err="1" smtClean="0">
                <a:hlinkClick r:id="rId2"/>
              </a:rPr>
              <a:t>Soubor:South_America_satellite_orthographic.jpg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(Mapa jižní Ameriky) NEUVEDENO. </a:t>
            </a:r>
            <a:r>
              <a:rPr lang="cs-CZ" sz="1200" i="1" dirty="0" err="1" smtClean="0"/>
              <a:t>wikipedia.org</a:t>
            </a:r>
            <a:r>
              <a:rPr lang="cs-CZ" sz="1200" dirty="0" smtClean="0"/>
              <a:t> [online]. [cit. 2.9.2012]. Dostupný na WWW: </a:t>
            </a:r>
            <a:r>
              <a:rPr lang="cs-CZ" sz="1200" dirty="0" smtClean="0">
                <a:hlinkClick r:id="rId3"/>
              </a:rPr>
              <a:t>http://cs.wikipedia.org/wiki/</a:t>
            </a:r>
            <a:r>
              <a:rPr lang="cs-CZ" sz="1200" dirty="0" err="1" smtClean="0">
                <a:hlinkClick r:id="rId3"/>
              </a:rPr>
              <a:t>Soubor:South_america.jpg</a:t>
            </a:r>
            <a:r>
              <a:rPr lang="cs-CZ" sz="1200" dirty="0" smtClean="0"/>
              <a:t>.</a:t>
            </a:r>
          </a:p>
          <a:p>
            <a:r>
              <a:rPr lang="cs-CZ" sz="1200" dirty="0"/>
              <a:t>(Amazonka) NEUVEDENO. wikipedia.org [online]. [cit. 2.9.2012]. Dostupný na WWW: </a:t>
            </a:r>
            <a:r>
              <a:rPr lang="cs-CZ" sz="1200" dirty="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cs.wikipedia.org/wiki/</a:t>
            </a:r>
            <a:r>
              <a:rPr lang="cs-CZ" sz="1200" dirty="0" err="1" smtClean="0">
                <a:hlinkClick r:id="rId4"/>
              </a:rPr>
              <a:t>Soubor:Amazon_river.JPG</a:t>
            </a:r>
            <a:r>
              <a:rPr lang="cs-CZ" sz="1200" dirty="0" smtClean="0"/>
              <a:t>.</a:t>
            </a:r>
            <a:endParaRPr lang="cs-CZ" sz="1200" dirty="0"/>
          </a:p>
          <a:p>
            <a:r>
              <a:rPr lang="cs-CZ" sz="1200" dirty="0"/>
              <a:t>Ostatní obrázky v prezentaci jsou použité z  Klipartu Microsoft Office</a:t>
            </a:r>
          </a:p>
          <a:p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124</TotalTime>
  <Words>541</Words>
  <Application>Microsoft Office PowerPoint</Application>
  <PresentationFormat>Předvádění na obrazovce (4:3)</PresentationFormat>
  <Paragraphs>125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Základní škola a Praktická škola Dvůr králové nad Labem</vt:lpstr>
      <vt:lpstr>Prezentace aplikace PowerPoint</vt:lpstr>
      <vt:lpstr>JIŽNÍ AMERIKA</vt:lpstr>
      <vt:lpstr>Poloha</vt:lpstr>
      <vt:lpstr>Krajina</vt:lpstr>
      <vt:lpstr>KRAJINA</vt:lpstr>
      <vt:lpstr>Vybrané Státy Jižní Ameriky</vt:lpstr>
      <vt:lpstr>Brazílie</vt:lpstr>
      <vt:lpstr>Argentina</vt:lpstr>
      <vt:lpstr>Zemědělství</vt:lpstr>
      <vt:lpstr>Závěrečné opakování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Praktická škola Dvůr králové nad Labem</dc:title>
  <dc:creator>Administrator</dc:creator>
  <cp:lastModifiedBy>OEM</cp:lastModifiedBy>
  <cp:revision>14</cp:revision>
  <dcterms:created xsi:type="dcterms:W3CDTF">2012-08-31T19:03:05Z</dcterms:created>
  <dcterms:modified xsi:type="dcterms:W3CDTF">2013-07-15T12:56:46Z</dcterms:modified>
</cp:coreProperties>
</file>