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33F030E1-2F40-4BAF-A4AD-3F7C3179344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85A94DE7-4373-40A3-8F53-D93B673378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3.jpeg"/><Relationship Id="rId7" Type="http://schemas.openxmlformats.org/officeDocument/2006/relationships/hyperlink" Target="//upload.wikimedia.org/wikipedia/commons/b/b7/Tilia_x_vulgaris_parklind.jpg" TargetMode="External"/><Relationship Id="rId2" Type="http://schemas.openxmlformats.org/officeDocument/2006/relationships/hyperlink" Target="//upload.wikimedia.org/wikipedia/commons/b/b6/Tilia_platyphyllos_Owoce_lipy_65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c/c9/Lime_tree.jpg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png"/><Relationship Id="rId2" Type="http://schemas.openxmlformats.org/officeDocument/2006/relationships/hyperlink" Target="//upload.wikimedia.org/wikipedia/commons/5/52/XN_oak_acorn_4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e/ef/Illustration_Quercus_robur0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1/14/Aesculus_hippocastanum_frui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1/14/Aesculus_hippocastanum_fruit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3.jpeg"/><Relationship Id="rId7" Type="http://schemas.openxmlformats.org/officeDocument/2006/relationships/hyperlink" Target="//upload.wikimedia.org/wikipedia/commons/b/b7/Tilia_x_vulgaris_parklind.jpg" TargetMode="External"/><Relationship Id="rId2" Type="http://schemas.openxmlformats.org/officeDocument/2006/relationships/hyperlink" Target="//upload.wikimedia.org/wikipedia/commons/b/b6/Tilia_platyphyllos_Owoce_lipy_65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c/c9/Lime_tree.jpg" TargetMode="Externa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2549" y="188640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.1B.13</a:t>
            </a:r>
            <a:endParaRPr lang="cs-CZ" dirty="0"/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8640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8950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88640"/>
            <a:ext cx="8595360" cy="6192688"/>
          </a:xfrm>
        </p:spPr>
        <p:txBody>
          <a:bodyPr>
            <a:normAutofit fontScale="25000" lnSpcReduction="20000"/>
          </a:bodyPr>
          <a:lstStyle/>
          <a:p>
            <a:r>
              <a:rPr lang="cs-CZ" sz="3200" b="1" i="1" dirty="0" smtClean="0"/>
              <a:t>Název aktivity</a:t>
            </a:r>
            <a:endParaRPr lang="cs-CZ" sz="3200" dirty="0" smtClean="0"/>
          </a:p>
          <a:p>
            <a:r>
              <a:rPr lang="cs-CZ" sz="3200" b="1" dirty="0" smtClean="0"/>
              <a:t>Listnaté stromy</a:t>
            </a:r>
            <a:endParaRPr lang="cs-CZ" sz="3200" dirty="0" smtClean="0"/>
          </a:p>
          <a:p>
            <a:r>
              <a:rPr lang="cs-CZ" sz="3200" i="1" dirty="0" smtClean="0"/>
              <a:t>Vzdělávací obory (předměty)</a:t>
            </a:r>
            <a:endParaRPr lang="cs-CZ" sz="3200" dirty="0" smtClean="0"/>
          </a:p>
          <a:p>
            <a:r>
              <a:rPr lang="cs-CZ" sz="3200" dirty="0" err="1" smtClean="0"/>
              <a:t>Prv</a:t>
            </a:r>
            <a:endParaRPr lang="cs-CZ" sz="3200" dirty="0" smtClean="0"/>
          </a:p>
          <a:p>
            <a:r>
              <a:rPr lang="cs-CZ" sz="3200" i="1" dirty="0" smtClean="0"/>
              <a:t>Ročník</a:t>
            </a:r>
            <a:r>
              <a:rPr lang="cs-CZ" sz="3200" dirty="0" smtClean="0"/>
              <a:t> 1</a:t>
            </a:r>
            <a:r>
              <a:rPr lang="cs-CZ" sz="3200" dirty="0" smtClean="0"/>
              <a:t>.</a:t>
            </a:r>
          </a:p>
          <a:p>
            <a:r>
              <a:rPr lang="cs-CZ" sz="3200" b="1" i="1" dirty="0" smtClean="0"/>
              <a:t>Metodický </a:t>
            </a:r>
            <a:r>
              <a:rPr lang="cs-CZ" sz="3200" b="1" i="1" dirty="0" smtClean="0"/>
              <a:t>návod</a:t>
            </a:r>
            <a:endParaRPr lang="cs-CZ" sz="3200" dirty="0" smtClean="0"/>
          </a:p>
          <a:p>
            <a:r>
              <a:rPr lang="cs-CZ" sz="3200" dirty="0" smtClean="0"/>
              <a:t>Žáci se za pomocí prezentace seznámí s nejznámějšími druhy listnatých stromů.</a:t>
            </a:r>
          </a:p>
          <a:p>
            <a:r>
              <a:rPr lang="cs-CZ" sz="3200" dirty="0" smtClean="0"/>
              <a:t>V závěru mohou své znalosti ověřit malým poznávacím testem</a:t>
            </a:r>
            <a:r>
              <a:rPr lang="cs-CZ" sz="3200" dirty="0" smtClean="0"/>
              <a:t>.</a:t>
            </a:r>
            <a:endParaRPr lang="cs-CZ" sz="3200" dirty="0" smtClean="0"/>
          </a:p>
          <a:p>
            <a:r>
              <a:rPr lang="cs-CZ" sz="3200" i="1" dirty="0" smtClean="0"/>
              <a:t>Využité formy a metody </a:t>
            </a:r>
            <a:r>
              <a:rPr lang="cs-CZ" sz="3200" i="1" dirty="0" smtClean="0"/>
              <a:t>práce</a:t>
            </a:r>
            <a:r>
              <a:rPr lang="cs-CZ" sz="3200" dirty="0" smtClean="0"/>
              <a:t> rozhovor, frontální </a:t>
            </a:r>
            <a:r>
              <a:rPr lang="cs-CZ" sz="3200" dirty="0" smtClean="0"/>
              <a:t>forma </a:t>
            </a:r>
            <a:r>
              <a:rPr lang="cs-CZ" sz="3200" dirty="0" smtClean="0"/>
              <a:t>výuky, prezentace, </a:t>
            </a:r>
          </a:p>
          <a:p>
            <a:r>
              <a:rPr lang="cs-CZ" sz="3200" i="1" dirty="0" smtClean="0"/>
              <a:t>Pomůcky</a:t>
            </a:r>
            <a:r>
              <a:rPr lang="cs-CZ" sz="3200" dirty="0" smtClean="0"/>
              <a:t> </a:t>
            </a:r>
            <a:r>
              <a:rPr lang="cs-CZ" sz="3200" dirty="0" smtClean="0"/>
              <a:t>Interaktivní tabule</a:t>
            </a:r>
          </a:p>
          <a:p>
            <a:r>
              <a:rPr lang="cs-CZ" sz="3200" i="1" dirty="0" smtClean="0"/>
              <a:t>Zdroj citací, informací, podkladů.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http://cs.wikipedia.org/wiki/Soubor:Lipa_rada.jpg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http://en.wikipedia.org/wiki/File:Tilia_platyphyllos_Owoce_lipy_656.jpg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http://en.wikipedia.org/wiki/File:Lime_tree.jpg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http://cs.wikipedia.org/wiki/Soubor:Tilia_x_vulgaris_parklind.jpg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http://cs.wikipedia.org/wiki/Soubor:Illustration_Quercus_robur0.jpg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http://en.wikipedia.org/wiki/File:Quercus_robur.jpg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http://en.wikipedia.org/wiki/File:Eiche_bei_Sch%C3%B6nderling,_2.jpg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http://cs.wikipedia.org/wiki/Soubor:XN_oak_acorn_400.jpg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http://cs.wikipedia.org/wiki/Soubor:Illustration_Fagus_sylvatica0.jpg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http://cs.wikipedia.org/wiki/Soubor:Buchenwald_1.jpg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http://cs.wikipedia.org/wiki/Soubor:European_Beech.jpg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http://en.wikipedia.org/wiki/File:Maple_leaf_Fcb981.JPG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http://en.wikipedia.org/wiki/File:Helicopter_leaves.jpg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http://en.wikipedia.org/wiki/File:Acer_saccharum.jpg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http://cs.wikipedia.org/wiki/Soubor:Horse-chestnut_800.jpg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http://cs.wikipedia.org/wiki/Soubor:Illustration_Aesculus_hippocastanum0.jpg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http://cs.wikipedia.org/wiki/Soubor:Aesculus_hippocastanum7.jpg</a:t>
            </a:r>
            <a:endParaRPr lang="cs-CZ" sz="3200" dirty="0" smtClean="0"/>
          </a:p>
          <a:p>
            <a:pPr lvl="0"/>
            <a:r>
              <a:rPr lang="cs-CZ" sz="3200" u="sng" dirty="0" smtClean="0"/>
              <a:t>http://</a:t>
            </a:r>
            <a:r>
              <a:rPr lang="cs-CZ" sz="3200" u="sng" dirty="0" smtClean="0"/>
              <a:t>en.wikipedia.org/wiki/File:Aesculus_hippocastanum_fruit.jpg</a:t>
            </a:r>
            <a:endParaRPr lang="cs-CZ" sz="3200" dirty="0" smtClean="0"/>
          </a:p>
          <a:p>
            <a:r>
              <a:rPr lang="cs-CZ" sz="3200" i="1" dirty="0" smtClean="0"/>
              <a:t>Autor</a:t>
            </a:r>
            <a:endParaRPr lang="cs-CZ" sz="3200" dirty="0" smtClean="0"/>
          </a:p>
          <a:p>
            <a:r>
              <a:rPr lang="cs-CZ" sz="3200" b="1" dirty="0" smtClean="0"/>
              <a:t>Mgr. Petra </a:t>
            </a:r>
            <a:r>
              <a:rPr lang="cs-CZ" sz="3200" b="1" dirty="0" err="1" smtClean="0"/>
              <a:t>Vérostová</a:t>
            </a:r>
            <a:endParaRPr lang="cs-CZ" sz="3200" dirty="0" smtClean="0"/>
          </a:p>
          <a:p>
            <a:r>
              <a:rPr lang="cs-CZ" sz="3200" dirty="0" smtClean="0"/>
              <a:t>Metodická pomůcka může být používána pro účely vzdělávání.</a:t>
            </a:r>
          </a:p>
          <a:p>
            <a:r>
              <a:rPr lang="cs-CZ" sz="3200" b="1" dirty="0" smtClean="0"/>
              <a:t>29.9.2013</a:t>
            </a:r>
            <a:endParaRPr lang="cs-CZ" sz="3200" dirty="0" smtClean="0"/>
          </a:p>
          <a:p>
            <a:r>
              <a:rPr lang="cs-CZ" sz="3200" i="1" dirty="0" smtClean="0"/>
              <a:t>Kontakt</a:t>
            </a:r>
            <a:endParaRPr lang="cs-CZ" sz="3200" dirty="0" smtClean="0"/>
          </a:p>
          <a:p>
            <a:r>
              <a:rPr lang="cs-CZ" sz="3200" b="1" dirty="0" smtClean="0"/>
              <a:t>Mgr. Petra </a:t>
            </a:r>
            <a:r>
              <a:rPr lang="cs-CZ" sz="3200" b="1" dirty="0" err="1" smtClean="0"/>
              <a:t>Vérostová</a:t>
            </a:r>
            <a:endParaRPr lang="cs-CZ" sz="3200" dirty="0" smtClean="0"/>
          </a:p>
          <a:p>
            <a:r>
              <a:rPr lang="cs-CZ" sz="3200" dirty="0" smtClean="0"/>
              <a:t>ZŠ </a:t>
            </a:r>
            <a:r>
              <a:rPr lang="cs-CZ" sz="3200" dirty="0" err="1" smtClean="0"/>
              <a:t>Bosonožská</a:t>
            </a:r>
            <a:r>
              <a:rPr lang="cs-CZ" sz="3200" dirty="0" smtClean="0"/>
              <a:t> 9,</a:t>
            </a:r>
          </a:p>
          <a:p>
            <a:r>
              <a:rPr lang="cs-CZ" sz="3200" dirty="0" smtClean="0"/>
              <a:t>62500 Brno</a:t>
            </a:r>
          </a:p>
          <a:p>
            <a:r>
              <a:rPr lang="cs-CZ" sz="3200" dirty="0" err="1" smtClean="0"/>
              <a:t>verostova</a:t>
            </a:r>
            <a:r>
              <a:rPr lang="cs-CZ" sz="3200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Tilia platyphyllos Owoce lipy 65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49711"/>
            <a:ext cx="4040233" cy="29897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680120"/>
          </a:xfrm>
        </p:spPr>
        <p:txBody>
          <a:bodyPr>
            <a:noAutofit/>
          </a:bodyPr>
          <a:lstStyle/>
          <a:p>
            <a:r>
              <a:rPr lang="cs-CZ" sz="4800" dirty="0" smtClean="0"/>
              <a:t>Lípa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8702"/>
            <a:ext cx="4002021" cy="30015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File:Lime tre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87089"/>
            <a:ext cx="4005857" cy="2668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Tilia x vulgaris parklind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898212" cy="41933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738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Soubor:XN oak acorn 4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294795"/>
            <a:ext cx="3384376" cy="23986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608112"/>
          </a:xfrm>
        </p:spPr>
        <p:txBody>
          <a:bodyPr>
            <a:noAutofit/>
          </a:bodyPr>
          <a:lstStyle/>
          <a:p>
            <a:r>
              <a:rPr lang="cs-CZ" sz="4800" dirty="0" smtClean="0"/>
              <a:t>Dub</a:t>
            </a:r>
            <a:endParaRPr lang="cs-CZ" sz="4800" dirty="0"/>
          </a:p>
        </p:txBody>
      </p:sp>
      <p:pic>
        <p:nvPicPr>
          <p:cNvPr id="2050" name="Picture 2" descr="Soubor:Illustration Quercus robur0.jpg">
            <a:hlinkClick r:id="rId4"/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84784"/>
            <a:ext cx="2664296" cy="4278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587" y="1484784"/>
            <a:ext cx="2241181" cy="3030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2656"/>
            <a:ext cx="2763375" cy="368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1714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680120"/>
          </a:xfrm>
        </p:spPr>
        <p:txBody>
          <a:bodyPr>
            <a:noAutofit/>
          </a:bodyPr>
          <a:lstStyle/>
          <a:p>
            <a:r>
              <a:rPr lang="cs-CZ" sz="4800" dirty="0" smtClean="0"/>
              <a:t>Buk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3" y="260649"/>
            <a:ext cx="3211148" cy="51845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33056"/>
            <a:ext cx="3285365" cy="27358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9"/>
            <a:ext cx="2970330" cy="3960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2349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680120"/>
          </a:xfrm>
        </p:spPr>
        <p:txBody>
          <a:bodyPr>
            <a:noAutofit/>
          </a:bodyPr>
          <a:lstStyle/>
          <a:p>
            <a:r>
              <a:rPr lang="cs-CZ" sz="4800" dirty="0" smtClean="0"/>
              <a:t>Javor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3626" y="3717031"/>
            <a:ext cx="4190707" cy="27868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3627" y="411961"/>
            <a:ext cx="4148190" cy="31111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399" y="1703318"/>
            <a:ext cx="3600400" cy="48005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6248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File:Aesculus hippocastanum fru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957" y="3717032"/>
            <a:ext cx="3936995" cy="28311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266" y="215297"/>
            <a:ext cx="2928764" cy="40304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680120"/>
          </a:xfrm>
        </p:spPr>
        <p:txBody>
          <a:bodyPr>
            <a:noAutofit/>
          </a:bodyPr>
          <a:lstStyle/>
          <a:p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Jírovec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5297"/>
            <a:ext cx="2664296" cy="43016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8922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Poznejte následující stromy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Dub</a:t>
            </a:r>
          </a:p>
          <a:p>
            <a:r>
              <a:rPr lang="cs-CZ" dirty="0" smtClean="0"/>
              <a:t>Javor</a:t>
            </a:r>
          </a:p>
          <a:p>
            <a:r>
              <a:rPr lang="cs-CZ" dirty="0" smtClean="0"/>
              <a:t>Jírovec</a:t>
            </a:r>
          </a:p>
          <a:p>
            <a:r>
              <a:rPr lang="cs-CZ" dirty="0" smtClean="0"/>
              <a:t>Buk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2241181" cy="3030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45024"/>
            <a:ext cx="4190707" cy="27868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 descr="File:Aesculus hippocastanum fru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5826"/>
            <a:ext cx="3408658" cy="24512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96031"/>
            <a:ext cx="3285365" cy="27358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9862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Tilia platyphyllos Owoce lipy 65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2888105" cy="21371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680120"/>
          </a:xfrm>
        </p:spPr>
        <p:txBody>
          <a:bodyPr>
            <a:noAutofit/>
          </a:bodyPr>
          <a:lstStyle/>
          <a:p>
            <a:r>
              <a:rPr lang="cs-CZ" sz="4800" dirty="0" smtClean="0"/>
              <a:t>Který strom </a:t>
            </a:r>
            <a:r>
              <a:rPr lang="cs-CZ" sz="4800" smtClean="0"/>
              <a:t>jste nehádali</a:t>
            </a:r>
            <a:r>
              <a:rPr lang="cs-CZ" sz="4800" dirty="0" smtClean="0"/>
              <a:t>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Lípu – náš národní strom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84344"/>
            <a:ext cx="3320850" cy="24906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File:Lime tre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8933"/>
            <a:ext cx="3285777" cy="2189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Tilia x vulgaris parklind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1751" y="3645024"/>
            <a:ext cx="2106124" cy="30472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0525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u="sng" dirty="0">
                <a:solidFill>
                  <a:srgbClr val="002060"/>
                </a:solidFill>
              </a:rPr>
              <a:t>http://cs.wikipedia.org/wiki/Soubor:Lipa_rada.jpg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http://en.wikipedia.org/wiki/File:Tilia_platyphyllos_Owoce_lipy_656.jpg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http://en.wikipedia.org/wiki/File:Lime_tree.jpg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http://cs.wikipedia.org/wiki/Soubor:Tilia_x_vulgaris_parklind.jpg</a:t>
            </a:r>
          </a:p>
          <a:p>
            <a:endParaRPr lang="cs-CZ" u="sng" dirty="0">
              <a:solidFill>
                <a:srgbClr val="002060"/>
              </a:solidFill>
            </a:endParaRP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http://cs.wikipedia.org/wiki/Soubor:Illustration_Quercus_robur0.jpg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http://en.wikipedia.org/wiki/File:Quercus_robur.jpg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http://en.wikipedia.org/wiki/File:Eiche_bei_Sch%C3%B6nderling,_2.jpg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http://cs.wikipedia.org/wiki/Soubor:XN_oak_acorn_400.jpg</a:t>
            </a:r>
          </a:p>
          <a:p>
            <a:endParaRPr lang="cs-CZ" u="sng" dirty="0">
              <a:solidFill>
                <a:srgbClr val="002060"/>
              </a:solidFill>
            </a:endParaRP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http://cs.wikipedia.org/wiki/Soubor:Illustration_Fagus_sylvatica0.jpg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http://cs.wikipedia.org/wiki/Soubor:Buchenwald_1.jpg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http://cs.wikipedia.org/wiki/Soubor:European_Beech.jpg</a:t>
            </a:r>
          </a:p>
          <a:p>
            <a:endParaRPr lang="cs-CZ" u="sng" dirty="0">
              <a:solidFill>
                <a:srgbClr val="002060"/>
              </a:solidFill>
            </a:endParaRP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http://en.wikipedia.org/wiki/File:Maple_leaf_Fcb981.JPG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http://en.wikipedia.org/wiki/File:Helicopter_leaves.jpg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http://en.wikipedia.org/wiki/File:Acer_saccharum.jpg</a:t>
            </a:r>
          </a:p>
          <a:p>
            <a:endParaRPr lang="cs-CZ" u="sng" dirty="0">
              <a:solidFill>
                <a:srgbClr val="002060"/>
              </a:solidFill>
            </a:endParaRP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http://cs.wikipedia.org/wiki/Soubor:Horse-chestnut_800.jpg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http://cs.wikipedia.org/wiki/Soubor:Illustration_Aesculus_hippocastanum0.jpg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http://cs.wikipedia.org/wiki/Soubor:Aesculus_hippocastanum7.jpg</a:t>
            </a:r>
          </a:p>
          <a:p>
            <a:r>
              <a:rPr lang="cs-CZ" u="sng" dirty="0">
                <a:solidFill>
                  <a:srgbClr val="002060"/>
                </a:solidFill>
              </a:rPr>
              <a:t>http://en.wikipedia.org/wiki/File:Aesculus_hippocastanum_fruit.jpg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051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95</TotalTime>
  <Words>103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Soho</vt:lpstr>
      <vt:lpstr> Listnaté Stromy</vt:lpstr>
      <vt:lpstr>Snímek 2</vt:lpstr>
      <vt:lpstr>Lípa</vt:lpstr>
      <vt:lpstr>Dub</vt:lpstr>
      <vt:lpstr>Buk</vt:lpstr>
      <vt:lpstr>Javor</vt:lpstr>
      <vt:lpstr>  Jírovec</vt:lpstr>
      <vt:lpstr>Poznejte následující stromy : </vt:lpstr>
      <vt:lpstr>Který strom jste nehádali?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 na podzim</dc:title>
  <dc:creator>Admin</dc:creator>
  <cp:lastModifiedBy>Danuše</cp:lastModifiedBy>
  <cp:revision>14</cp:revision>
  <dcterms:created xsi:type="dcterms:W3CDTF">2013-10-23T07:51:30Z</dcterms:created>
  <dcterms:modified xsi:type="dcterms:W3CDTF">2013-12-27T22:20:01Z</dcterms:modified>
</cp:coreProperties>
</file>