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FD51BCF-3FEF-4FDF-B2FE-79B3FE53418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5438F4D-3F26-4415-847D-5DB5F802B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warzspecht.jpg" TargetMode="External"/><Relationship Id="rId13" Type="http://schemas.openxmlformats.org/officeDocument/2006/relationships/hyperlink" Target="http://en.wikipedia.org/wiki/File:Reed_warbler_cuckoo.jpg" TargetMode="External"/><Relationship Id="rId3" Type="http://schemas.openxmlformats.org/officeDocument/2006/relationships/hyperlink" Target="http://cs.wikipedia.org/wiki/Soubor:Parus_caeruleus1.jpg" TargetMode="External"/><Relationship Id="rId7" Type="http://schemas.openxmlformats.org/officeDocument/2006/relationships/hyperlink" Target="http://cs.wikipedia.org/wiki/Soubor:House_Sparrow_(Passer_domesticus)-_Female_in_Kolkata_I_IMG_3787.jpg" TargetMode="External"/><Relationship Id="rId12" Type="http://schemas.openxmlformats.org/officeDocument/2006/relationships/hyperlink" Target="http://cs.wikipedia.org/wiki/Soubor:Kuckuck_(Cuculus_canorus)_by_Tim_Peukert.jpg" TargetMode="External"/><Relationship Id="rId17" Type="http://schemas.openxmlformats.org/officeDocument/2006/relationships/hyperlink" Target="http://cs.wikipedia.org/wiki/Soubor:Graylag_geese_(Anser_anser)_in_flight_1700.jpg" TargetMode="External"/><Relationship Id="rId2" Type="http://schemas.openxmlformats.org/officeDocument/2006/relationships/hyperlink" Target="http://cs.wikipedia.org/wiki/Soubor:Parus_major_Luc_Viatour.jpg" TargetMode="External"/><Relationship Id="rId16" Type="http://schemas.openxmlformats.org/officeDocument/2006/relationships/hyperlink" Target="http://cs.wikipedia.org/wiki/Soubor:Greylag-Goo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ouse_sparrowIII.jpg" TargetMode="External"/><Relationship Id="rId11" Type="http://schemas.openxmlformats.org/officeDocument/2006/relationships/hyperlink" Target="http://en.wikipedia.org/wiki/File:Cr%C3%ADasHirundorustica.JPG" TargetMode="External"/><Relationship Id="rId5" Type="http://schemas.openxmlformats.org/officeDocument/2006/relationships/hyperlink" Target="http://cs.wikipedia.org/wiki/Soubor:Kos_cerny.jpg" TargetMode="External"/><Relationship Id="rId15" Type="http://schemas.openxmlformats.org/officeDocument/2006/relationships/hyperlink" Target="http://cs.wikipedia.org/wiki/Soubor:White_Stork_(Ciconia_ciconia).jpg" TargetMode="External"/><Relationship Id="rId10" Type="http://schemas.openxmlformats.org/officeDocument/2006/relationships/hyperlink" Target="http://cs.wikipedia.org/wiki/Soubor:Landsvale.jpg" TargetMode="External"/><Relationship Id="rId4" Type="http://schemas.openxmlformats.org/officeDocument/2006/relationships/hyperlink" Target="http://cs.wikipedia.org/wiki/Soubor:Turdus_merula_050529.jpg" TargetMode="External"/><Relationship Id="rId9" Type="http://schemas.openxmlformats.org/officeDocument/2006/relationships/hyperlink" Target="http://en.wikipedia.org/wiki/File:Pileated_Woodpecker_male.jpg" TargetMode="External"/><Relationship Id="rId14" Type="http://schemas.openxmlformats.org/officeDocument/2006/relationships/hyperlink" Target="http://cs.wikipedia.org/wiki/Soubor:Ooievaar_met_publiek_in_het_Zwi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2/Parus_major_Luc_Viatou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8/88/Parus_caeruleus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c/Kos_cerny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d/House_Sparrow_(Passer_domesticus)-_Female_in_Kolkata_I_IMG_3787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2/Pileated_Woodpecker_male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2/24/Landsva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1/1f/Cr%C3%ADasHirundorustic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4/4f/Kuckuck_(Cuculus_canorus)_by_Tim_Peuker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5/5c/Reed_warbler_cuckoo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5/White_Stork_(Ciconia_ciconia)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c/c5/Greylag-Goos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3/3c/Graylag_geese_(Anser_anser)_in_flight_1700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warzspecht.jpg" TargetMode="External"/><Relationship Id="rId13" Type="http://schemas.openxmlformats.org/officeDocument/2006/relationships/hyperlink" Target="http://en.wikipedia.org/wiki/File:Reed_warbler_cuckoo.jpg" TargetMode="External"/><Relationship Id="rId3" Type="http://schemas.openxmlformats.org/officeDocument/2006/relationships/hyperlink" Target="http://cs.wikipedia.org/wiki/Soubor:Parus_caeruleus1.jpg" TargetMode="External"/><Relationship Id="rId7" Type="http://schemas.openxmlformats.org/officeDocument/2006/relationships/hyperlink" Target="http://cs.wikipedia.org/wiki/Soubor:House_Sparrow_(Passer_domesticus)-_Female_in_Kolkata_I_IMG_3787.jpg" TargetMode="External"/><Relationship Id="rId12" Type="http://schemas.openxmlformats.org/officeDocument/2006/relationships/hyperlink" Target="http://cs.wikipedia.org/wiki/Soubor:Kuckuck_(Cuculus_canorus)_by_Tim_Peukert.jpg" TargetMode="External"/><Relationship Id="rId17" Type="http://schemas.openxmlformats.org/officeDocument/2006/relationships/hyperlink" Target="http://cs.wikipedia.org/wiki/Soubor:Graylag_geese_(Anser_anser)_in_flight_1700.jpg" TargetMode="External"/><Relationship Id="rId2" Type="http://schemas.openxmlformats.org/officeDocument/2006/relationships/hyperlink" Target="http://cs.wikipedia.org/wiki/Soubor:Parus_major_Luc_Viatour.jpg" TargetMode="External"/><Relationship Id="rId16" Type="http://schemas.openxmlformats.org/officeDocument/2006/relationships/hyperlink" Target="http://cs.wikipedia.org/wiki/Soubor:Greylag-Goo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ouse_sparrowIII.jpg" TargetMode="External"/><Relationship Id="rId11" Type="http://schemas.openxmlformats.org/officeDocument/2006/relationships/hyperlink" Target="http://en.wikipedia.org/wiki/File:Cr%C3%ADasHirundorustica.JPG" TargetMode="External"/><Relationship Id="rId5" Type="http://schemas.openxmlformats.org/officeDocument/2006/relationships/hyperlink" Target="http://cs.wikipedia.org/wiki/Soubor:Kos_cerny.jpg" TargetMode="External"/><Relationship Id="rId15" Type="http://schemas.openxmlformats.org/officeDocument/2006/relationships/hyperlink" Target="http://cs.wikipedia.org/wiki/Soubor:White_Stork_(Ciconia_ciconia).jpg" TargetMode="External"/><Relationship Id="rId10" Type="http://schemas.openxmlformats.org/officeDocument/2006/relationships/hyperlink" Target="http://cs.wikipedia.org/wiki/Soubor:Landsvale.jpg" TargetMode="External"/><Relationship Id="rId4" Type="http://schemas.openxmlformats.org/officeDocument/2006/relationships/hyperlink" Target="http://cs.wikipedia.org/wiki/Soubor:Turdus_merula_050529.jpg" TargetMode="External"/><Relationship Id="rId9" Type="http://schemas.openxmlformats.org/officeDocument/2006/relationships/hyperlink" Target="http://en.wikipedia.org/wiki/File:Pileated_Woodpecker_male.jpg" TargetMode="External"/><Relationship Id="rId14" Type="http://schemas.openxmlformats.org/officeDocument/2006/relationships/hyperlink" Target="http://cs.wikipedia.org/wiki/Soubor:Ooievaar_met_publiek_in_het_Zw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 stálí a stěhovaví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8680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548680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VY_32_INOVACE_ </a:t>
            </a:r>
            <a:r>
              <a:rPr lang="cs-CZ" i="1" dirty="0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dirty="0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dirty="0" smtClean="0">
                <a:solidFill>
                  <a:srgbClr val="FF0000"/>
                </a:solidFill>
                <a:latin typeface="Calibri" pitchFamily="34" charset="0"/>
              </a:rPr>
              <a:t>.1B.15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2810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6067000"/>
          </a:xfrm>
        </p:spPr>
        <p:txBody>
          <a:bodyPr>
            <a:normAutofit fontScale="32500" lnSpcReduction="20000"/>
          </a:bodyPr>
          <a:lstStyle/>
          <a:p>
            <a:r>
              <a:rPr lang="cs-CZ" b="1" i="1" dirty="0" smtClean="0"/>
              <a:t>Název aktivity</a:t>
            </a:r>
            <a:endParaRPr lang="cs-CZ" dirty="0" smtClean="0"/>
          </a:p>
          <a:p>
            <a:r>
              <a:rPr lang="cs-CZ" b="1" dirty="0" smtClean="0"/>
              <a:t>Ptáci stálí a stěhovaví</a:t>
            </a:r>
            <a:endParaRPr lang="cs-CZ" dirty="0" smtClean="0"/>
          </a:p>
          <a:p>
            <a:r>
              <a:rPr lang="cs-CZ" i="1" dirty="0" smtClean="0"/>
              <a:t>Vzdělávací obory (předměty) </a:t>
            </a:r>
            <a:r>
              <a:rPr lang="cs-CZ" dirty="0" err="1" smtClean="0"/>
              <a:t>Prv</a:t>
            </a:r>
            <a:endParaRPr lang="cs-CZ" dirty="0" smtClean="0"/>
          </a:p>
          <a:p>
            <a:r>
              <a:rPr lang="cs-CZ" i="1" dirty="0" smtClean="0"/>
              <a:t>Ročník</a:t>
            </a:r>
            <a:r>
              <a:rPr lang="cs-CZ" dirty="0" smtClean="0"/>
              <a:t> 1.</a:t>
            </a:r>
          </a:p>
          <a:p>
            <a:r>
              <a:rPr lang="cs-CZ" b="1" i="1" dirty="0" smtClean="0"/>
              <a:t>Metodický návod</a:t>
            </a:r>
            <a:endParaRPr lang="cs-CZ" dirty="0" smtClean="0"/>
          </a:p>
          <a:p>
            <a:r>
              <a:rPr lang="cs-CZ" dirty="0" smtClean="0"/>
              <a:t>Díky prezentaci se žáci seznámí s nejznámějšími zástupci ptáků stálých a ptáků stěhovavých.</a:t>
            </a:r>
          </a:p>
          <a:p>
            <a:r>
              <a:rPr lang="cs-CZ" i="1" dirty="0" smtClean="0"/>
              <a:t>Využité formy a metody práce</a:t>
            </a:r>
            <a:endParaRPr lang="cs-CZ" dirty="0" smtClean="0"/>
          </a:p>
          <a:p>
            <a:r>
              <a:rPr lang="cs-CZ" dirty="0" smtClean="0"/>
              <a:t>rozhovor</a:t>
            </a:r>
          </a:p>
          <a:p>
            <a:r>
              <a:rPr lang="cs-CZ" dirty="0" smtClean="0"/>
              <a:t>frontální forma výuky </a:t>
            </a:r>
          </a:p>
          <a:p>
            <a:r>
              <a:rPr lang="cs-CZ" dirty="0" smtClean="0"/>
              <a:t>prezentace</a:t>
            </a:r>
          </a:p>
          <a:p>
            <a:r>
              <a:rPr lang="cs-CZ" i="1" dirty="0" smtClean="0"/>
              <a:t>Pomůcky</a:t>
            </a:r>
            <a:endParaRPr lang="cs-CZ" dirty="0" smtClean="0"/>
          </a:p>
          <a:p>
            <a:r>
              <a:rPr lang="cs-CZ" dirty="0" smtClean="0"/>
              <a:t> Interaktivní tabule</a:t>
            </a:r>
          </a:p>
          <a:p>
            <a:r>
              <a:rPr lang="cs-CZ" i="1" dirty="0" smtClean="0"/>
              <a:t>Zdroj citací, informací, podkladů.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http://cs.wikipedia.org/wiki/Soubor:Parus_major_Luc_Viatour.jpg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http://cs.wikipedia.org/wiki/Soubor:Parus_caeruleus1.jpg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http://cs.wikipedia.org/wiki/Soubor:Turdus_merula_050529.jpg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http://cs.wikipedia.org/wiki/Soubor:Kos_cerny.jpg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http://cs.wikipedia.org/wiki/Soubor:House_sparrowIII.jpg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http://cs.wikipedia.org/wiki/Soubor:House_Sparrow_(Passer_domesticus)-_Female_in_Kolkata_I_IMG_3787.jpg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http://cs.wikipedia.org/wiki/Soubor:Schwarzspecht.jpg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http://en.wikipedia.org/wiki/File:Pileated_Woodpecker_male.jpg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http://cs.wikipedia.org/wiki/Soubor:Landsvale.jpg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http://en.wikipedia.org/wiki/File:Cr%C3%ADasHirundorustica.JPG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http://cs.wikipedia.org/wiki/Soubor:Kuckuck_(Cuculus_canorus)_by_Tim_Peukert.jpg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http://en.wikipedia.org/wiki/File:Reed_warbler_cuckoo.jpg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http://cs.wikipedia.org/wiki/Soubor:Ooievaar_met_publiek_in_het_Zwin.JPG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http://cs.wikipedia.org/wiki/Soubor:White_Stork_(Ciconia_ciconia).jpg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http://cs.wikipedia.org/wiki/Soubor:Greylag-Goose.jpg</a:t>
            </a:r>
            <a:endParaRPr lang="cs-CZ" dirty="0" smtClean="0"/>
          </a:p>
          <a:p>
            <a:r>
              <a:rPr lang="cs-CZ" u="sng" dirty="0" smtClean="0">
                <a:hlinkClick r:id="rId17"/>
              </a:rPr>
              <a:t>http://cs.wikipedia.org/wiki/Soubor:Graylag_geese_(Anser_anser)_in_flight_1700.jpg</a:t>
            </a:r>
            <a:endParaRPr lang="cs-CZ" dirty="0" smtClean="0"/>
          </a:p>
          <a:p>
            <a:r>
              <a:rPr lang="cs-CZ" i="1" dirty="0" smtClean="0"/>
              <a:t>Autor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Metodická pomůcka může být používána pro účely vzdělávání.</a:t>
            </a:r>
          </a:p>
          <a:p>
            <a:r>
              <a:rPr lang="cs-CZ" b="1" dirty="0" smtClean="0"/>
              <a:t>6.10.2013</a:t>
            </a:r>
            <a:endParaRPr lang="cs-CZ" dirty="0" smtClean="0"/>
          </a:p>
          <a:p>
            <a:r>
              <a:rPr lang="cs-CZ" i="1" dirty="0" smtClean="0"/>
              <a:t>Kontakt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ZŠ </a:t>
            </a:r>
            <a:r>
              <a:rPr lang="cs-CZ" dirty="0" err="1" smtClean="0"/>
              <a:t>Bosonožská</a:t>
            </a:r>
            <a:r>
              <a:rPr lang="cs-CZ" dirty="0" smtClean="0"/>
              <a:t> 9,</a:t>
            </a:r>
          </a:p>
          <a:p>
            <a:r>
              <a:rPr lang="cs-CZ" dirty="0" smtClean="0"/>
              <a:t>62500 Brno</a:t>
            </a:r>
          </a:p>
          <a:p>
            <a:r>
              <a:rPr lang="cs-CZ" dirty="0" err="1" smtClean="0"/>
              <a:t>verostova</a:t>
            </a:r>
            <a:r>
              <a:rPr lang="cs-CZ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469856"/>
          </a:xfrm>
        </p:spPr>
        <p:txBody>
          <a:bodyPr/>
          <a:lstStyle/>
          <a:p>
            <a:r>
              <a:rPr lang="cs-CZ" dirty="0" smtClean="0"/>
              <a:t>Ptáci stálí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stálí u nás i přes zimu najdou dostatek potravy </a:t>
            </a:r>
          </a:p>
          <a:p>
            <a:endParaRPr lang="cs-CZ" dirty="0" smtClean="0"/>
          </a:p>
          <a:p>
            <a:r>
              <a:rPr lang="cs-CZ" dirty="0" smtClean="0"/>
              <a:t>Sýkora – různé druhy</a:t>
            </a:r>
          </a:p>
          <a:p>
            <a:endParaRPr lang="cs-CZ" dirty="0"/>
          </a:p>
        </p:txBody>
      </p:sp>
      <p:pic>
        <p:nvPicPr>
          <p:cNvPr id="5122" name="Picture 2" descr="Soubor:Parus major Luc Viatou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04138"/>
            <a:ext cx="3603641" cy="24009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Parus caeruleus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8920"/>
            <a:ext cx="3456384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925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469856"/>
          </a:xfrm>
        </p:spPr>
        <p:txBody>
          <a:bodyPr/>
          <a:lstStyle/>
          <a:p>
            <a:r>
              <a:rPr lang="cs-CZ" dirty="0" smtClean="0"/>
              <a:t>Ptáci stálí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stálí u nás i přes zimu najdou dostatek potravy </a:t>
            </a:r>
          </a:p>
          <a:p>
            <a:endParaRPr lang="cs-CZ" dirty="0" smtClean="0"/>
          </a:p>
          <a:p>
            <a:r>
              <a:rPr lang="cs-CZ" dirty="0" smtClean="0"/>
              <a:t>Kos černý</a:t>
            </a:r>
          </a:p>
          <a:p>
            <a:endParaRPr lang="cs-CZ" dirty="0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24186"/>
            <a:ext cx="3617979" cy="2713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 descr="Soubor:Kos cern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3670495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2380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469856"/>
          </a:xfrm>
        </p:spPr>
        <p:txBody>
          <a:bodyPr/>
          <a:lstStyle/>
          <a:p>
            <a:r>
              <a:rPr lang="cs-CZ" dirty="0" smtClean="0"/>
              <a:t>Ptáci stálí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stálí u nás i přes zimu najdou dostatek potravy </a:t>
            </a:r>
          </a:p>
          <a:p>
            <a:endParaRPr lang="cs-CZ" dirty="0"/>
          </a:p>
          <a:p>
            <a:r>
              <a:rPr lang="cs-CZ" dirty="0" smtClean="0"/>
              <a:t>Vrabec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3883577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 descr="Soubor:House Sparrow (Passer domesticus)- Female in Kolkata I IMG 378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3762853" cy="26151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748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378265"/>
            <a:ext cx="8183880" cy="1051560"/>
          </a:xfrm>
        </p:spPr>
        <p:txBody>
          <a:bodyPr/>
          <a:lstStyle/>
          <a:p>
            <a:r>
              <a:rPr lang="cs-CZ" dirty="0" smtClean="0"/>
              <a:t>Ptáci stálí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stálí u nás i přes zimu najdou dostatek potravy </a:t>
            </a:r>
          </a:p>
          <a:p>
            <a:endParaRPr lang="cs-CZ" dirty="0"/>
          </a:p>
          <a:p>
            <a:r>
              <a:rPr lang="cs-CZ" dirty="0" smtClean="0"/>
              <a:t>Datel černý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549655"/>
            <a:ext cx="2088232" cy="31748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File:Pileated Woodpecker ma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2939825" cy="47593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2919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733256"/>
            <a:ext cx="8183880" cy="720080"/>
          </a:xfrm>
        </p:spPr>
        <p:txBody>
          <a:bodyPr/>
          <a:lstStyle/>
          <a:p>
            <a:r>
              <a:rPr lang="cs-CZ" dirty="0" smtClean="0"/>
              <a:t>Ptáci stěhovaví ( tažní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stěhovaví (</a:t>
            </a:r>
            <a:r>
              <a:rPr lang="cs-CZ" dirty="0" smtClean="0"/>
              <a:t>tažní) </a:t>
            </a:r>
            <a:r>
              <a:rPr lang="cs-CZ" dirty="0" smtClean="0"/>
              <a:t>na zimu odlétají do teplých krajin a na jaře se k nám zase vrací.</a:t>
            </a:r>
          </a:p>
          <a:p>
            <a:r>
              <a:rPr lang="cs-CZ" dirty="0" smtClean="0"/>
              <a:t>Vlaštovka</a:t>
            </a:r>
            <a:endParaRPr lang="cs-CZ" dirty="0"/>
          </a:p>
        </p:txBody>
      </p:sp>
      <p:pic>
        <p:nvPicPr>
          <p:cNvPr id="9218" name="Picture 2" descr="Soubor:Landsv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4622011" cy="2958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File:CríasHirundorustic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4125733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632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517232"/>
            <a:ext cx="818388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Ptáci stěhovaví ( tažní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stěhovaví (</a:t>
            </a:r>
            <a:r>
              <a:rPr lang="cs-CZ" dirty="0" smtClean="0"/>
              <a:t>tažní) </a:t>
            </a:r>
            <a:r>
              <a:rPr lang="cs-CZ" dirty="0" smtClean="0"/>
              <a:t>na zimu odlétají do teplých krajin a na jaře se k nám zase vrací.</a:t>
            </a:r>
            <a:endParaRPr lang="cs-CZ" dirty="0"/>
          </a:p>
          <a:p>
            <a:r>
              <a:rPr lang="cs-CZ" dirty="0" smtClean="0"/>
              <a:t>Kukačka</a:t>
            </a:r>
            <a:endParaRPr lang="cs-CZ" dirty="0"/>
          </a:p>
        </p:txBody>
      </p:sp>
      <p:pic>
        <p:nvPicPr>
          <p:cNvPr id="12290" name="Picture 2" descr="Soubor:Kuckuck (Cuculus canorus) by Tim Peuk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4431261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File:Reed warbler cucko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3146748" cy="44320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634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469856"/>
          </a:xfrm>
        </p:spPr>
        <p:txBody>
          <a:bodyPr/>
          <a:lstStyle/>
          <a:p>
            <a:r>
              <a:rPr lang="cs-CZ" dirty="0" smtClean="0"/>
              <a:t>Ptáci stěhovaví ( tažní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stěhovaví (</a:t>
            </a:r>
            <a:r>
              <a:rPr lang="cs-CZ" dirty="0" smtClean="0"/>
              <a:t>tažní) </a:t>
            </a:r>
            <a:r>
              <a:rPr lang="cs-CZ" dirty="0" smtClean="0"/>
              <a:t>na zimu odlétají do teplých krajin a na jaře se k nám zase vrací.</a:t>
            </a:r>
          </a:p>
          <a:p>
            <a:r>
              <a:rPr lang="cs-CZ" dirty="0" smtClean="0"/>
              <a:t>Čáp bílý </a:t>
            </a:r>
            <a:endParaRPr lang="cs-CZ" dirty="0"/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28800"/>
            <a:ext cx="2808312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Soubor:White Stork (Ciconia ciconia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2896"/>
            <a:ext cx="3840427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713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613872"/>
          </a:xfrm>
        </p:spPr>
        <p:txBody>
          <a:bodyPr/>
          <a:lstStyle/>
          <a:p>
            <a:r>
              <a:rPr lang="cs-CZ" dirty="0" smtClean="0"/>
              <a:t>Ptáci stěhovaví ( tažní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stěhovaví (</a:t>
            </a:r>
            <a:r>
              <a:rPr lang="cs-CZ" dirty="0" smtClean="0"/>
              <a:t>tažní) </a:t>
            </a:r>
            <a:r>
              <a:rPr lang="cs-CZ" dirty="0" smtClean="0"/>
              <a:t>na zimu odlétají do teplých krajin a na jaře se k nám zase vrací.</a:t>
            </a:r>
          </a:p>
          <a:p>
            <a:r>
              <a:rPr lang="cs-CZ" dirty="0" smtClean="0"/>
              <a:t>Husa velká</a:t>
            </a:r>
            <a:endParaRPr lang="cs-CZ" dirty="0"/>
          </a:p>
        </p:txBody>
      </p:sp>
      <p:pic>
        <p:nvPicPr>
          <p:cNvPr id="11266" name="Picture 2" descr="Soubor:Greylag-Goos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3816424" cy="38164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oubor:Graylag geese (Anser anser) in flight 170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935" y="2636912"/>
            <a:ext cx="3809999" cy="2624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554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5600" u="sng" dirty="0" smtClean="0">
                <a:solidFill>
                  <a:schemeClr val="accent1"/>
                </a:solidFill>
                <a:hlinkClick r:id="rId2"/>
              </a:rPr>
              <a:t>http://cs.wikipedia.org/wiki/Soubor:Parus_major_Luc_Viatour.jpg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3"/>
              </a:rPr>
              <a:t>http://cs.wikipedia.org/wiki/Soubor:Parus_caeruleus1.jpg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</a:p>
          <a:p>
            <a:r>
              <a:rPr lang="cs-CZ" sz="5600" u="sng" dirty="0" smtClean="0">
                <a:solidFill>
                  <a:schemeClr val="accent1"/>
                </a:solidFill>
                <a:hlinkClick r:id="rId4"/>
              </a:rPr>
              <a:t>http://cs.wikipedia.org/wiki/Soubor:Turdus_merula_050529.jpg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5"/>
              </a:rPr>
              <a:t>http://cs.wikipedia.org/wiki/Soubor:Kos_cerny.jpg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</a:p>
          <a:p>
            <a:r>
              <a:rPr lang="cs-CZ" sz="5600" u="sng" dirty="0" smtClean="0">
                <a:solidFill>
                  <a:schemeClr val="accent1"/>
                </a:solidFill>
                <a:hlinkClick r:id="rId6"/>
              </a:rPr>
              <a:t>http://cs.wikipedia.org/wiki/Soubor:House_sparrowIII.jpg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7"/>
              </a:rPr>
              <a:t>http://cs.wikipedia.org/wiki/Soubor:House_Sparrow_(Passer_domesticus)-_Female_in_Kolkata_I_IMG_3787.jpg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</a:p>
          <a:p>
            <a:r>
              <a:rPr lang="cs-CZ" sz="5600" u="sng" dirty="0" smtClean="0">
                <a:solidFill>
                  <a:schemeClr val="accent1"/>
                </a:solidFill>
                <a:hlinkClick r:id="rId8"/>
              </a:rPr>
              <a:t>http://cs.wikipedia.org/wiki/Soubor:Schwarzspecht.jpg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9"/>
              </a:rPr>
              <a:t>http://en.wikipedia.org/wiki/File:Pileated_Woodpecker_male.jpg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smtClean="0">
                <a:solidFill>
                  <a:schemeClr val="accent1"/>
                </a:solidFill>
              </a:rPr>
              <a:t> ř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10"/>
              </a:rPr>
              <a:t>http://cs.wikipedia.org/wiki/Soubor:Landsvale.jpg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11"/>
              </a:rPr>
              <a:t>http://en.wikipedia.org/wiki/File:Cr%C3%ADasHirundorustica.JPG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</a:p>
          <a:p>
            <a:r>
              <a:rPr lang="cs-CZ" sz="5600" u="sng" dirty="0" smtClean="0">
                <a:solidFill>
                  <a:schemeClr val="accent1"/>
                </a:solidFill>
                <a:hlinkClick r:id="rId12"/>
              </a:rPr>
              <a:t>http://cs.wikipedia.org/wiki/Soubor:Kuckuck_(Cuculus_canorus)_by_Tim_Peukert.jpg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13"/>
              </a:rPr>
              <a:t>http://en.wikipedia.org/wiki/File:Reed_warbler_cuckoo.jpg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</a:p>
          <a:p>
            <a:r>
              <a:rPr lang="cs-CZ" sz="5600" u="sng" dirty="0" smtClean="0">
                <a:solidFill>
                  <a:schemeClr val="accent1"/>
                </a:solidFill>
                <a:hlinkClick r:id="rId14"/>
              </a:rPr>
              <a:t>http://cs.wikipedia.org/wiki/Soubor:Ooievaar_met_publiek_in_het_Zwin.JPG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15"/>
              </a:rPr>
              <a:t>http://cs.wikipedia.org/wiki/Soubor:White_Stork_(Ciconia_ciconia).jpg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</a:p>
          <a:p>
            <a:r>
              <a:rPr lang="cs-CZ" sz="5600" u="sng" dirty="0" smtClean="0">
                <a:solidFill>
                  <a:schemeClr val="accent1"/>
                </a:solidFill>
                <a:hlinkClick r:id="rId16"/>
              </a:rPr>
              <a:t>http://cs.wikipedia.org/wiki/Soubor:Greylag-Goose.jpg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u="sng" dirty="0" smtClean="0">
                <a:solidFill>
                  <a:schemeClr val="accent1"/>
                </a:solidFill>
                <a:hlinkClick r:id="rId17"/>
              </a:rPr>
              <a:t>http://cs.wikipedia.org/wiki/Soubor:Graylag_geese_(Anser_anser)_in_flight_1700.jpg</a:t>
            </a:r>
            <a:endParaRPr lang="cs-CZ" sz="5600" dirty="0" smtClean="0">
              <a:solidFill>
                <a:schemeClr val="accent1"/>
              </a:solidFill>
            </a:endParaRPr>
          </a:p>
          <a:p>
            <a:r>
              <a:rPr lang="cs-CZ" sz="5600" dirty="0" smtClean="0">
                <a:solidFill>
                  <a:schemeClr val="accent1"/>
                </a:solidFill>
              </a:rPr>
              <a:t> 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</TotalTime>
  <Words>199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Ptáci stálí a stěhovaví</vt:lpstr>
      <vt:lpstr>Snímek 2</vt:lpstr>
      <vt:lpstr>Ptáci stálí</vt:lpstr>
      <vt:lpstr>Ptáci stálí</vt:lpstr>
      <vt:lpstr>Ptáci stálí</vt:lpstr>
      <vt:lpstr>Ptáci stálí</vt:lpstr>
      <vt:lpstr>Ptáci stěhovaví ( tažní )</vt:lpstr>
      <vt:lpstr>Ptáci stěhovaví ( tažní )</vt:lpstr>
      <vt:lpstr>Ptáci stěhovaví ( tažní )</vt:lpstr>
      <vt:lpstr>Ptáci stěhovaví ( tažní )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stálí a stěhovaví</dc:title>
  <dc:creator>Admin</dc:creator>
  <cp:lastModifiedBy>Dum</cp:lastModifiedBy>
  <cp:revision>8</cp:revision>
  <dcterms:created xsi:type="dcterms:W3CDTF">2013-10-24T14:52:34Z</dcterms:created>
  <dcterms:modified xsi:type="dcterms:W3CDTF">2013-12-28T11:08:38Z</dcterms:modified>
</cp:coreProperties>
</file>