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72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D654B4E-E5A0-4007-BFA1-00822797A780}" type="datetimeFigureOut">
              <a:rPr lang="cs-CZ"/>
              <a:pPr>
                <a:defRPr/>
              </a:pPr>
              <a:t>28.12.2013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63F055F-F200-4B63-ACBD-34919E8D3D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Obr.-kniha  fyzika v praxi</a:t>
            </a:r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73401F-BF38-4B61-B619-5827E9257AD7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Obrázky použity z knihy fyzika kolem nás</a:t>
            </a:r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25E774-BE5C-4CD3-9138-D34128D5D122}" type="slidenum">
              <a:rPr lang="cs-CZ" smtClean="0"/>
              <a:pPr/>
              <a:t>13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D9AF-D700-4B3E-9233-3193F46E45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6317-9399-41BE-BBEB-95D2FE1738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417D9-6C93-434A-BF1C-6547AA67DB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9522E-5C13-4C22-B69F-0D3B49A255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EEF86-01D8-46D9-B992-766EA80C37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250EB-5DEB-470A-BCA2-EA412668AC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6F10-DE22-426B-86DE-31B8A779B8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0C10C-787D-4D23-94B5-C82E504A87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54BF-794B-4761-A2BF-4D36CE3723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A8BD9-073A-4B75-A610-F1E0234F91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F85EB-D33E-4F99-8FB3-0AC6127F7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1BF8C-F90E-42F1-B7FF-2E9E9E9DA4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AB89795F-572E-4657-A41D-A7B075B2D4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7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3" grpId="0" build="p" bldLvl="2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nverter.misto.cz/_MAIL_/j_delka.htm" TargetMode="External"/><Relationship Id="rId2" Type="http://schemas.openxmlformats.org/officeDocument/2006/relationships/hyperlink" Target="http://www.labo.cz/mft/jedjine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converter.cz/h_metr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6663" y="398463"/>
            <a:ext cx="6615112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147888" y="2060575"/>
            <a:ext cx="4835525" cy="520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1200" dirty="0">
                <a:solidFill>
                  <a:schemeClr val="bg1"/>
                </a:solidFill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  <a:defRPr/>
            </a:pPr>
            <a:r>
              <a:rPr lang="cs-CZ" sz="1200" dirty="0">
                <a:solidFill>
                  <a:schemeClr val="bg1"/>
                </a:solidFill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62263" y="4437112"/>
          <a:ext cx="3419475" cy="145738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19751"/>
                <a:gridCol w="1799724"/>
              </a:tblGrid>
              <a:tr h="259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4205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Fyzikální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veličiny v praxi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VY_52_INOVACE_243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804988" y="2924944"/>
            <a:ext cx="55340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2800" b="1" dirty="0">
                <a:solidFill>
                  <a:schemeClr val="bg1"/>
                </a:solidFill>
              </a:rPr>
              <a:t>Název vzdělávacího materiálu</a:t>
            </a:r>
            <a:endParaRPr lang="cs-CZ" sz="28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cs-CZ" sz="2800" cap="small" dirty="0">
                <a:solidFill>
                  <a:schemeClr val="bg1"/>
                </a:solidFill>
              </a:rPr>
              <a:t>Délka v historii a v současnosti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091" name="TextovéPole 9"/>
          <p:cNvSpPr txBox="1">
            <a:spLocks noChangeArrowheads="1"/>
          </p:cNvSpPr>
          <p:nvPr/>
        </p:nvSpPr>
        <p:spPr bwMode="auto">
          <a:xfrm>
            <a:off x="881063" y="5805488"/>
            <a:ext cx="14081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</a:rPr>
              <a:t>Mgr. Jiří </a:t>
            </a:r>
            <a:r>
              <a:rPr lang="cs-CZ" sz="1400" dirty="0" smtClean="0">
                <a:solidFill>
                  <a:schemeClr val="bg1"/>
                </a:solidFill>
              </a:rPr>
              <a:t>Nerad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3092" name="TextovéPole 10"/>
          <p:cNvSpPr txBox="1">
            <a:spLocks noChangeArrowheads="1"/>
          </p:cNvSpPr>
          <p:nvPr/>
        </p:nvSpPr>
        <p:spPr bwMode="auto">
          <a:xfrm>
            <a:off x="7308850" y="5805488"/>
            <a:ext cx="1165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>
                <a:solidFill>
                  <a:schemeClr val="bg1"/>
                </a:solidFill>
              </a:rPr>
              <a:t>10. 10. 2011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Měření délky</a:t>
            </a:r>
          </a:p>
        </p:txBody>
      </p:sp>
      <p:pic>
        <p:nvPicPr>
          <p:cNvPr id="4099" name="Picture 4" descr="C:\Documents and Settings\jirinerad.ZSTELC\Local Settings\Temporary Internet Files\Content.IE5\4TE7SBRD\MC9002817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3419" y="2204864"/>
            <a:ext cx="3497163" cy="2576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První jednotky délky - doplňte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7338"/>
            <a:ext cx="6697663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Délka – jedna z prvních jednotek, kterou lidstvo potřebovalo měřit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První odvozování bylo z rozměrů lidského těla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FF0000"/>
                </a:solidFill>
              </a:rPr>
              <a:t>S_  _  _ a </a:t>
            </a:r>
            <a:r>
              <a:rPr lang="cs-CZ" dirty="0" smtClean="0"/>
              <a:t>– asi 30 cm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FF0000"/>
                </a:solidFill>
              </a:rPr>
              <a:t>P_  _  _ c</a:t>
            </a:r>
            <a:r>
              <a:rPr lang="cs-CZ" dirty="0" smtClean="0"/>
              <a:t> – asi 2,5 cm 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FF0000"/>
                </a:solidFill>
              </a:rPr>
              <a:t>L_  _  _ t</a:t>
            </a:r>
            <a:r>
              <a:rPr lang="cs-CZ" dirty="0" smtClean="0"/>
              <a:t> (vídeňský) – asi 0,75 m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FF0000"/>
                </a:solidFill>
              </a:rPr>
              <a:t>krok</a:t>
            </a:r>
            <a:r>
              <a:rPr lang="cs-CZ" dirty="0" smtClean="0"/>
              <a:t> (stará česká jednotka) 1 krok = přibližně 60 cm 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sáh, píď</a:t>
            </a:r>
            <a:r>
              <a:rPr lang="cs-CZ" dirty="0" smtClean="0"/>
              <a:t>,….  </a:t>
            </a:r>
            <a:r>
              <a:rPr lang="cs-CZ" dirty="0" smtClean="0">
                <a:hlinkClick r:id="rId2"/>
              </a:rPr>
              <a:t>další</a:t>
            </a:r>
            <a:r>
              <a:rPr lang="cs-CZ" dirty="0" smtClean="0"/>
              <a:t> jednotky v historii i dnes , </a:t>
            </a:r>
            <a:r>
              <a:rPr lang="cs-CZ" dirty="0" smtClean="0">
                <a:hlinkClick r:id="rId3"/>
              </a:rPr>
              <a:t>převody</a:t>
            </a:r>
            <a:r>
              <a:rPr lang="cs-CZ" dirty="0" smtClean="0"/>
              <a:t> těchto jednotek</a:t>
            </a:r>
          </a:p>
          <a:p>
            <a:pPr lvl="1" eaLnBrk="1" hangingPunct="1">
              <a:lnSpc>
                <a:spcPct val="90000"/>
              </a:lnSpc>
            </a:pPr>
            <a:endParaRPr lang="cs-CZ" dirty="0" smtClean="0"/>
          </a:p>
          <a:p>
            <a:pPr lvl="1" eaLnBrk="1" hangingPunct="1">
              <a:lnSpc>
                <a:spcPct val="90000"/>
              </a:lnSpc>
            </a:pPr>
            <a:endParaRPr lang="cs-CZ" dirty="0" smtClean="0"/>
          </a:p>
        </p:txBody>
      </p:sp>
      <p:pic>
        <p:nvPicPr>
          <p:cNvPr id="5124" name="Picture 6" descr="C:\Documents and Settings\jirinerad.ZSTELC\Local Settings\Temporary Internet Files\Content.IE5\Q9IKEWDZ\MC90044132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636912"/>
            <a:ext cx="2088877" cy="2088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7" descr="C:\Documents and Settings\jirinerad.ZSTELC\Local Settings\Temporary Internet Files\Content.IE5\X0UXN7RY\MP90028948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1484784"/>
            <a:ext cx="1871488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8" descr="C:\Documents and Settings\jirinerad.ZSTELC\Local Settings\Temporary Internet Files\Content.IE5\4TE7SBRD\MP90042645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869160"/>
            <a:ext cx="136815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M - </a:t>
            </a:r>
            <a:r>
              <a:rPr lang="cs-CZ" dirty="0" smtClean="0"/>
              <a:t>- </a:t>
            </a:r>
            <a:r>
              <a:rPr lang="cs-CZ" dirty="0" smtClean="0"/>
              <a:t>r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Předchozí jednotky – nejednotné, nutnost zavedení jednotné míry</a:t>
            </a:r>
          </a:p>
          <a:p>
            <a:pPr eaLnBrk="1" hangingPunct="1"/>
            <a:r>
              <a:rPr lang="cs-CZ" dirty="0" smtClean="0"/>
              <a:t>Jednotka METR - definice</a:t>
            </a:r>
          </a:p>
          <a:p>
            <a:pPr lvl="1" eaLnBrk="1" hangingPunct="1"/>
            <a:r>
              <a:rPr lang="cs-CZ" dirty="0" smtClean="0"/>
              <a:t> původně odvozena z rozměrů Země (v 18. století)</a:t>
            </a:r>
          </a:p>
          <a:p>
            <a:pPr lvl="1" eaLnBrk="1" hangingPunct="1"/>
            <a:r>
              <a:rPr lang="cs-CZ" dirty="0" smtClean="0"/>
              <a:t>vzdálenost rysek na </a:t>
            </a:r>
            <a:r>
              <a:rPr lang="cs-CZ" dirty="0" err="1" smtClean="0"/>
              <a:t>platinoiridiové</a:t>
            </a:r>
            <a:r>
              <a:rPr lang="cs-CZ" dirty="0" smtClean="0"/>
              <a:t> tyči</a:t>
            </a:r>
          </a:p>
          <a:p>
            <a:pPr lvl="1" eaLnBrk="1" hangingPunct="1"/>
            <a:r>
              <a:rPr lang="cs-CZ" dirty="0" smtClean="0"/>
              <a:t>dnes – odvození od r y - - - - -i   </a:t>
            </a:r>
            <a:r>
              <a:rPr lang="cs-CZ" dirty="0" err="1" smtClean="0"/>
              <a:t>sv</a:t>
            </a:r>
            <a:r>
              <a:rPr lang="cs-CZ" dirty="0" smtClean="0"/>
              <a:t> - - la</a:t>
            </a:r>
          </a:p>
          <a:p>
            <a:pPr lvl="1" eaLnBrk="1" hangingPunct="1"/>
            <a:endParaRPr lang="cs-CZ" dirty="0" smtClean="0"/>
          </a:p>
          <a:p>
            <a:pPr lvl="1" eaLnBrk="1" hangingPunct="1"/>
            <a:endParaRPr lang="cs-CZ" dirty="0" smtClean="0"/>
          </a:p>
        </p:txBody>
      </p:sp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899592" y="5229200"/>
            <a:ext cx="2330971" cy="34163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</a:pPr>
            <a:r>
              <a:rPr lang="cs-CZ" dirty="0">
                <a:hlinkClick r:id="rId2"/>
              </a:rPr>
              <a:t>Definice metru</a:t>
            </a:r>
            <a:endParaRPr lang="cs-CZ" dirty="0"/>
          </a:p>
        </p:txBody>
      </p:sp>
      <p:pic>
        <p:nvPicPr>
          <p:cNvPr id="6149" name="Picture 7" descr="C:\Documents and Settings\jirinerad.ZSTELC\Local Settings\Temporary Internet Files\Content.IE5\Q9IKEWDZ\MP9001779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5157788"/>
            <a:ext cx="2447925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Měření délky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2260600"/>
          </a:xfrm>
        </p:spPr>
        <p:txBody>
          <a:bodyPr/>
          <a:lstStyle/>
          <a:p>
            <a:pPr eaLnBrk="1" hangingPunct="1"/>
            <a:r>
              <a:rPr lang="cs-CZ" smtClean="0"/>
              <a:t>Měřit = znamená zjisti počet jednotek</a:t>
            </a:r>
          </a:p>
          <a:p>
            <a:pPr eaLnBrk="1" hangingPunct="1"/>
            <a:r>
              <a:rPr lang="cs-CZ" smtClean="0"/>
              <a:t>Používáme měřidla</a:t>
            </a:r>
          </a:p>
          <a:p>
            <a:pPr lvl="1" eaLnBrk="1" hangingPunct="1"/>
            <a:r>
              <a:rPr lang="cs-CZ" smtClean="0"/>
              <a:t>se    s - u – n - - í</a:t>
            </a:r>
          </a:p>
          <a:p>
            <a:pPr lvl="1" eaLnBrk="1" hangingPunct="1"/>
            <a:r>
              <a:rPr lang="cs-CZ" smtClean="0"/>
              <a:t>d – g – t - - - í (číslicová)</a:t>
            </a:r>
          </a:p>
        </p:txBody>
      </p:sp>
      <p:pic>
        <p:nvPicPr>
          <p:cNvPr id="7172" name="Picture 6" descr="C:\Documents and Settings\jirinerad.ZSTELC\Local Settings\Temporary Internet Files\Content.IE5\4TE7SBRD\MC900281722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4652963"/>
            <a:ext cx="1808162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C:\Documents and Settings\jirinerad.ZSTELC\Local Settings\Temporary Internet Files\Content.IE5\Q9IKEWDZ\MP9003867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3933825"/>
            <a:ext cx="3657600" cy="260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 descr="C:\Documents and Settings\jirinerad.ZSTELC\Local Settings\Temporary Internet Files\Content.IE5\4TE7SBRD\MC9000823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365625"/>
            <a:ext cx="1720850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Měřidla se stupnicí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187450" y="3500438"/>
            <a:ext cx="21336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k - - - - - - - -ý  metr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5508625" y="3213100"/>
            <a:ext cx="13017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p -  -  - o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0" y="5589588"/>
            <a:ext cx="17827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6038850" y="5516563"/>
            <a:ext cx="2492375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 - - - - - é  m - - - - - o 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3348038" y="6308725"/>
            <a:ext cx="21463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s - - - - - - í    m - - r</a:t>
            </a:r>
          </a:p>
        </p:txBody>
      </p:sp>
      <p:pic>
        <p:nvPicPr>
          <p:cNvPr id="8200" name="Picture 13" descr="C:\Documents and Settings\jirinerad.ZSTELC\Local Settings\Temporary Internet Files\Content.IE5\60ZQ2JEQ\MC90043384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77323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5" descr="C:\Documents and Settings\jirinerad.ZSTELC\Local Settings\Temporary Internet Files\Content.IE5\X0UXN7RY\MC9003614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2060575"/>
            <a:ext cx="167005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24" descr="C:\Documents and Settings\jirinerad.ZSTELC\Local Settings\Temporary Internet Files\Content.IE5\60ZQ2JEQ\MC90029605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5013325"/>
            <a:ext cx="2078037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25" descr="C:\Documents and Settings\jirinerad.ZSTELC\Local Settings\Temporary Internet Files\Content.IE5\X0UXN7RY\MP90038677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938" y="4149725"/>
            <a:ext cx="22447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9" grpId="0" animBg="1"/>
      <p:bldP spid="7180" grpId="0" animBg="1"/>
      <p:bldP spid="7181" grpId="0"/>
      <p:bldP spid="7182" grpId="0" animBg="1"/>
      <p:bldP spid="718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Způsob měření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Přiložíme  měřidlo  n - - -u  na  začátek měřeného  úseku  tělesa</a:t>
            </a:r>
          </a:p>
          <a:p>
            <a:pPr eaLnBrk="1" hangingPunct="1"/>
            <a:r>
              <a:rPr lang="cs-CZ" smtClean="0"/>
              <a:t>Měřidlo se předmětu dotýká po celé d - - -e</a:t>
            </a:r>
          </a:p>
          <a:p>
            <a:pPr eaLnBrk="1" hangingPunct="1"/>
            <a:r>
              <a:rPr lang="cs-CZ" smtClean="0"/>
              <a:t>Uvědomíme si j - - - - - - y</a:t>
            </a:r>
          </a:p>
          <a:p>
            <a:pPr eaLnBrk="1" hangingPunct="1"/>
            <a:r>
              <a:rPr lang="cs-CZ" smtClean="0"/>
              <a:t>Zjistíme  údaj na s - - - - - - i, který je na konci tělesa – díváme se ko - - o</a:t>
            </a:r>
          </a:p>
          <a:p>
            <a:pPr eaLnBrk="1" hangingPunct="1"/>
            <a:r>
              <a:rPr lang="cs-CZ" smtClean="0"/>
              <a:t>Přečteme na stupnici nej - - - -ší  d-l-k 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D - g - t - l - í    měřidla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mtClean="0"/>
              <a:t>Čtení na stupnici některých měřidel je obtížné (m - - - - - - - r, p - - - - - é  měřidlo)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cs-CZ" smtClean="0"/>
              <a:t>měřidla se vybavují elektronickým obvodem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cs-CZ" smtClean="0"/>
              <a:t>údaje se zobrazí na displeji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cs-CZ" smtClean="0"/>
              <a:t>zvýšení přesnosti měření (s-t-ny  i  t-s-c-ny milimetru)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smtClean="0"/>
          </a:p>
        </p:txBody>
      </p:sp>
      <p:pic>
        <p:nvPicPr>
          <p:cNvPr id="10244" name="Picture 6" descr="C:\Documents and Settings\jirinerad.ZSTELC\Local Settings\Temporary Internet Files\Content.IE5\4TE7SBRD\MP9003156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933056"/>
            <a:ext cx="36576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7" descr="C:\Documents and Settings\jirinerad.ZSTELC\Local Settings\Temporary Internet Files\Content.IE5\60ZQ2JEQ\MC9000550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573016"/>
            <a:ext cx="1325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Určení s-i-l-ho směru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978400" cy="4525963"/>
          </a:xfrm>
        </p:spPr>
        <p:txBody>
          <a:bodyPr/>
          <a:lstStyle/>
          <a:p>
            <a:pPr eaLnBrk="1" hangingPunct="1"/>
            <a:r>
              <a:rPr lang="cs-CZ" smtClean="0"/>
              <a:t>O - - - - - - E</a:t>
            </a:r>
          </a:p>
          <a:p>
            <a:pPr lvl="1" eaLnBrk="1" hangingPunct="1"/>
            <a:r>
              <a:rPr lang="cs-CZ" smtClean="0"/>
              <a:t>těžký kovový válec zavěšený na provázku</a:t>
            </a:r>
          </a:p>
          <a:p>
            <a:pPr lvl="1" eaLnBrk="1" hangingPunct="1"/>
            <a:r>
              <a:rPr lang="cs-CZ" smtClean="0"/>
              <a:t>na dolním konci je špička, kterou je možné udělat značku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pic>
        <p:nvPicPr>
          <p:cNvPr id="11268" name="Picture 6" descr="C:\Documents and Settings\jirinerad.ZSTELC\Local Settings\Temporary Internet Files\Content.IE5\4TE7SBRD\MC9002352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2276475"/>
            <a:ext cx="1352550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Určení vo - - rov – é - o směru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835525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V - - - - - - A = l - - - - a</a:t>
            </a:r>
          </a:p>
          <a:p>
            <a:pPr lvl="1" eaLnBrk="1" hangingPunct="1">
              <a:lnSpc>
                <a:spcPct val="90000"/>
              </a:lnSpc>
            </a:pPr>
            <a:r>
              <a:rPr lang="cs-CZ" smtClean="0"/>
              <a:t>ve dřevěném či kovovém hranolu – uzavřená skleněná trubička s kapalinou</a:t>
            </a:r>
          </a:p>
          <a:p>
            <a:pPr lvl="1" eaLnBrk="1" hangingPunct="1">
              <a:lnSpc>
                <a:spcPct val="90000"/>
              </a:lnSpc>
            </a:pPr>
            <a:r>
              <a:rPr lang="cs-CZ" smtClean="0"/>
              <a:t>v kapalině – bublina vzduchu</a:t>
            </a:r>
          </a:p>
          <a:p>
            <a:pPr lvl="1" eaLnBrk="1" hangingPunct="1">
              <a:lnSpc>
                <a:spcPct val="90000"/>
              </a:lnSpc>
            </a:pPr>
            <a:r>
              <a:rPr lang="cs-CZ" smtClean="0"/>
              <a:t>je-li bublina mezi ryskami – vodorovný směr</a:t>
            </a:r>
          </a:p>
          <a:p>
            <a:pPr eaLnBrk="1" hangingPunct="1">
              <a:lnSpc>
                <a:spcPct val="90000"/>
              </a:lnSpc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endParaRPr lang="cs-CZ" smtClean="0"/>
          </a:p>
        </p:txBody>
      </p:sp>
      <p:pic>
        <p:nvPicPr>
          <p:cNvPr id="12292" name="Picture 6" descr="C:\Documents and Settings\jirinerad.ZSTELC\Local Settings\Temporary Internet Files\Content.IE5\Q9IKEWDZ\MP9003866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844675"/>
            <a:ext cx="36576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Zápis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jednotka délky – metr – je dnes odvozena od rychlosti světla ve vakuu.</a:t>
            </a:r>
          </a:p>
          <a:p>
            <a:pPr eaLnBrk="1" hangingPunct="1"/>
            <a:r>
              <a:rPr lang="cs-CZ" smtClean="0"/>
              <a:t>Pro běžná měření délky se používá pravítko, posuvné měřidlo, mikrometr, skládací metr a krejčovský metr.</a:t>
            </a:r>
          </a:p>
          <a:p>
            <a:pPr eaLnBrk="1" hangingPunct="1"/>
            <a:r>
              <a:rPr lang="cs-CZ" smtClean="0"/>
              <a:t>Moderní zařízení k měření délky bývají vybavena číslicovým zobrazením měřené délky – digitální měřidla. </a:t>
            </a:r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Otázky a úkoly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12875"/>
            <a:ext cx="8229600" cy="37004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Změř krejčovským metrem obvod hrudníku, hlavy, pasu.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Změř pásmem délku a šířku učebny.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Změř pravítkem rozměry předmětů na lavici.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Proč atleti při běhu na 400 metrů nestartují z jedné čáry?</a:t>
            </a:r>
          </a:p>
        </p:txBody>
      </p:sp>
      <p:pic>
        <p:nvPicPr>
          <p:cNvPr id="14340" name="Picture 6" descr="C:\Documents and Settings\jirinerad.ZSTELC\Local Settings\Temporary Internet Files\Content.IE5\4TE7SBRD\MC9003470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509120"/>
            <a:ext cx="183197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C:\Documents and Settings\jirinerad.ZSTELC\Local Settings\Temporary Internet Files\Content.IE5\Q9IKEWDZ\MC9000568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437112"/>
            <a:ext cx="1314450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Řešení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2549525"/>
          </a:xfrm>
        </p:spPr>
        <p:txBody>
          <a:bodyPr/>
          <a:lstStyle/>
          <a:p>
            <a:pPr eaLnBrk="1" hangingPunct="1"/>
            <a:r>
              <a:rPr lang="cs-CZ" smtClean="0"/>
              <a:t>Závodníci běží v drahách. </a:t>
            </a:r>
          </a:p>
          <a:p>
            <a:pPr lvl="1" eaLnBrk="1" hangingPunct="1"/>
            <a:r>
              <a:rPr lang="cs-CZ" smtClean="0"/>
              <a:t>délka celého oválu se pro jednotlivé dráhy mění, 400 metrů má pouze vnitřní dráha</a:t>
            </a:r>
          </a:p>
          <a:p>
            <a:pPr lvl="1" eaLnBrk="1" hangingPunct="1"/>
            <a:r>
              <a:rPr lang="cs-CZ" smtClean="0"/>
              <a:t>vnější dráhy jsou stále delší, proto je start posunutý o příslušnou vzdálenost</a:t>
            </a:r>
          </a:p>
          <a:p>
            <a:pPr lvl="1" eaLnBrk="1" hangingPunct="1"/>
            <a:endParaRPr lang="cs-CZ" smtClean="0"/>
          </a:p>
        </p:txBody>
      </p:sp>
      <p:pic>
        <p:nvPicPr>
          <p:cNvPr id="15364" name="Picture 5" descr="C:\Documents and Settings\jirinerad.ZSTELC\Local Settings\Temporary Internet Files\Content.IE5\4TE7SBRD\MC9002159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365104"/>
            <a:ext cx="1282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C:\Documents and Settings\jirinerad.ZSTELC\Local Settings\Temporary Internet Files\Content.IE5\60ZQ2JEQ\MC9003982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221088"/>
            <a:ext cx="1671638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68388" y="1268413"/>
          <a:ext cx="7007225" cy="252095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287588"/>
                <a:gridCol w="3719637"/>
              </a:tblGrid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bg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2010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(.</a:t>
                      </a:r>
                      <a:r>
                        <a:rPr lang="cs-CZ" sz="1400" b="0" dirty="0" err="1">
                          <a:solidFill>
                            <a:schemeClr val="bg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/>
                          <a:ea typeface="Arial Unicode MS"/>
                        </a:rPr>
                        <a:t>Otázky a úkoly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obrazovek: 12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Samostatná práce, práce ve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skupinkách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tabule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</a:tbl>
          </a:graphicData>
        </a:graphic>
      </p:graphicFrame>
      <p:sp>
        <p:nvSpPr>
          <p:cNvPr id="16399" name="Rectangle 1"/>
          <p:cNvSpPr>
            <a:spLocks noChangeArrowheads="1"/>
          </p:cNvSpPr>
          <p:nvPr/>
        </p:nvSpPr>
        <p:spPr bwMode="auto">
          <a:xfrm>
            <a:off x="3811588" y="476250"/>
            <a:ext cx="1520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solidFill>
                  <a:schemeClr val="bg1"/>
                </a:solidFill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lang="cs-CZ" sz="1200">
              <a:solidFill>
                <a:schemeClr val="bg1"/>
              </a:solidFill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16400" name="Rectangle 1"/>
          <p:cNvSpPr>
            <a:spLocks noChangeArrowheads="1"/>
          </p:cNvSpPr>
          <p:nvPr/>
        </p:nvSpPr>
        <p:spPr bwMode="auto">
          <a:xfrm>
            <a:off x="3938588" y="4117975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solidFill>
                  <a:schemeClr val="bg1"/>
                </a:solidFill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16401" name="TextovéPole 6"/>
          <p:cNvSpPr txBox="1">
            <a:spLocks noChangeArrowheads="1"/>
          </p:cNvSpPr>
          <p:nvPr/>
        </p:nvSpPr>
        <p:spPr bwMode="auto">
          <a:xfrm>
            <a:off x="1116013" y="4652963"/>
            <a:ext cx="6985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dirty="0">
                <a:solidFill>
                  <a:schemeClr val="bg1"/>
                </a:solidFill>
              </a:rPr>
              <a:t> Zdroje textů a </a:t>
            </a:r>
            <a:r>
              <a:rPr lang="cs-CZ" dirty="0" smtClean="0">
                <a:solidFill>
                  <a:schemeClr val="bg1"/>
                </a:solidFill>
              </a:rPr>
              <a:t>obrázků - </a:t>
            </a:r>
            <a:r>
              <a:rPr lang="cs-CZ" dirty="0" smtClean="0">
                <a:solidFill>
                  <a:schemeClr val="bg1"/>
                </a:solidFill>
              </a:rPr>
              <a:t>klipart – www.office.</a:t>
            </a:r>
            <a:r>
              <a:rPr lang="cs-CZ" dirty="0" err="1" smtClean="0">
                <a:solidFill>
                  <a:schemeClr val="bg1"/>
                </a:solidFill>
              </a:rPr>
              <a:t>microsoft.com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198</TotalTime>
  <Words>616</Words>
  <Application>Microsoft Office PowerPoint</Application>
  <PresentationFormat>Předvádění na obrazovce (4:3)</PresentationFormat>
  <Paragraphs>94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Snímek 1</vt:lpstr>
      <vt:lpstr>Měření délky</vt:lpstr>
      <vt:lpstr>První jednotky délky - doplňte</vt:lpstr>
      <vt:lpstr>M - - r</vt:lpstr>
      <vt:lpstr>Měření délky</vt:lpstr>
      <vt:lpstr>Měřidla se stupnicí</vt:lpstr>
      <vt:lpstr>Způsob měření</vt:lpstr>
      <vt:lpstr>D - g - t - l - í    měřidla</vt:lpstr>
      <vt:lpstr>Určení s-i-l-ho směru</vt:lpstr>
      <vt:lpstr>Určení vo - - rov – é - o směru</vt:lpstr>
      <vt:lpstr>Zápis</vt:lpstr>
      <vt:lpstr>Otázky a úkoly </vt:lpstr>
      <vt:lpstr>Řešení </vt:lpstr>
      <vt:lpstr>Snímek 14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délky</dc:title>
  <dc:creator>Liba</dc:creator>
  <cp:lastModifiedBy>Dum</cp:lastModifiedBy>
  <cp:revision>37</cp:revision>
  <dcterms:created xsi:type="dcterms:W3CDTF">2006-12-04T18:14:37Z</dcterms:created>
  <dcterms:modified xsi:type="dcterms:W3CDTF">2013-12-28T14:18:40Z</dcterms:modified>
</cp:coreProperties>
</file>