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F366E73-D6EA-4939-9D27-715689E26730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4C9B238-77F6-47D7-B848-5080AB71E4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366E73-D6EA-4939-9D27-715689E26730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C9B238-77F6-47D7-B848-5080AB71E4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F366E73-D6EA-4939-9D27-715689E26730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4C9B238-77F6-47D7-B848-5080AB71E4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366E73-D6EA-4939-9D27-715689E26730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4C9B238-77F6-47D7-B848-5080AB71E4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366E73-D6EA-4939-9D27-715689E26730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4C9B238-77F6-47D7-B848-5080AB71E4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366E73-D6EA-4939-9D27-715689E26730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C9B238-77F6-47D7-B848-5080AB71E4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366E73-D6EA-4939-9D27-715689E26730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C9B238-77F6-47D7-B848-5080AB71E4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F366E73-D6EA-4939-9D27-715689E26730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4C9B238-77F6-47D7-B848-5080AB71E4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F366E73-D6EA-4939-9D27-715689E26730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4C9B238-77F6-47D7-B848-5080AB71E4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366E73-D6EA-4939-9D27-715689E26730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C9B238-77F6-47D7-B848-5080AB71E4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366E73-D6EA-4939-9D27-715689E26730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C9B238-77F6-47D7-B848-5080AB71E4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F366E73-D6EA-4939-9D27-715689E26730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4C9B238-77F6-47D7-B848-5080AB71E4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Srvzs01\DOCKANTOR\tomasmarek\Dokumenty\_PRACOVNÍ SLOŽKA\__EU Peníze školám OPVK 1.4\Publicita\Logolink_ZŠ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5188" y="404664"/>
            <a:ext cx="6613625" cy="1260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153999" y="2060848"/>
            <a:ext cx="4836003" cy="519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200" dirty="0">
                <a:solidFill>
                  <a:schemeClr val="bg1"/>
                </a:solidFill>
                <a:latin typeface="Cambria" pitchFamily="18" charset="0"/>
              </a:rPr>
              <a:t>Název projektu: Individuální výukou k lepším výsledkům</a:t>
            </a:r>
          </a:p>
          <a:p>
            <a:pPr algn="ctr">
              <a:lnSpc>
                <a:spcPct val="150000"/>
              </a:lnSpc>
            </a:pPr>
            <a:r>
              <a:rPr lang="cs-CZ" sz="1200" dirty="0">
                <a:solidFill>
                  <a:schemeClr val="bg1"/>
                </a:solidFill>
                <a:latin typeface="Cambria" pitchFamily="18" charset="0"/>
              </a:rPr>
              <a:t>Příjemce: Základní škola Telč, Masarykova 141, příspěvková organizace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351642"/>
              </p:ext>
            </p:extLst>
          </p:nvPr>
        </p:nvGraphicFramePr>
        <p:xfrm>
          <a:off x="2861810" y="4869160"/>
          <a:ext cx="3420380" cy="129614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20180"/>
                <a:gridCol w="1800200"/>
              </a:tblGrid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Vzdělávací oblast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Člověk a příroda</a:t>
                      </a:r>
                      <a:endParaRPr lang="cs-CZ" sz="120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Předmět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Century Gothic" pitchFamily="34" charset="0"/>
                          <a:ea typeface="+mn-ea"/>
                        </a:rPr>
                        <a:t>Fyzika</a:t>
                      </a:r>
                      <a:endParaRPr lang="cs-CZ" sz="120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Téma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Century Gothic" pitchFamily="34" charset="0"/>
                          <a:ea typeface="+mn-ea"/>
                        </a:rPr>
                        <a:t>Světelné</a:t>
                      </a:r>
                      <a:r>
                        <a:rPr lang="cs-CZ" sz="1200" baseline="0" dirty="0" smtClean="0">
                          <a:solidFill>
                            <a:schemeClr val="bg1"/>
                          </a:solidFill>
                          <a:latin typeface="Century Gothic" pitchFamily="34" charset="0"/>
                          <a:ea typeface="+mn-ea"/>
                        </a:rPr>
                        <a:t> jevy</a:t>
                      </a:r>
                      <a:endParaRPr lang="cs-CZ" sz="120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Určeno pro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7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. 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ročník</a:t>
                      </a:r>
                      <a:endParaRPr lang="cs-CZ" sz="120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Archivační kód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VY_52_INOVACE_247</a:t>
                      </a:r>
                      <a:endParaRPr lang="cs-CZ" sz="1200" dirty="0">
                        <a:solidFill>
                          <a:schemeClr val="tx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1835696" y="3212976"/>
            <a:ext cx="5486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Century Gothic" pitchFamily="34" charset="0"/>
              </a:rPr>
              <a:t>Název vzdělávacího materiálu</a:t>
            </a:r>
            <a:endParaRPr lang="cs-CZ" sz="2800" dirty="0">
              <a:solidFill>
                <a:schemeClr val="bg1"/>
              </a:solidFill>
              <a:latin typeface="Century Gothic" pitchFamily="34" charset="0"/>
            </a:endParaRPr>
          </a:p>
          <a:p>
            <a:pPr algn="ctr"/>
            <a:r>
              <a:rPr lang="cs-CZ" sz="2800" cap="small" dirty="0" smtClean="0">
                <a:solidFill>
                  <a:schemeClr val="bg1"/>
                </a:solidFill>
                <a:latin typeface="Century Gothic" pitchFamily="34" charset="0"/>
              </a:rPr>
              <a:t>Fáze  Měsíce</a:t>
            </a:r>
            <a:endParaRPr lang="cs-CZ" sz="28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67211" y="5805264"/>
            <a:ext cx="14366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>
                <a:solidFill>
                  <a:schemeClr val="bg1"/>
                </a:solidFill>
                <a:latin typeface="Century Gothic" pitchFamily="34" charset="0"/>
              </a:rPr>
              <a:t>Mgr. </a:t>
            </a:r>
            <a:r>
              <a:rPr lang="cs-CZ" sz="1400" dirty="0" smtClean="0">
                <a:solidFill>
                  <a:schemeClr val="bg1"/>
                </a:solidFill>
                <a:latin typeface="Century Gothic" pitchFamily="34" charset="0"/>
              </a:rPr>
              <a:t>Jiří Nerad</a:t>
            </a:r>
            <a:endParaRPr lang="cs-CZ" sz="14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308304" y="5805264"/>
            <a:ext cx="10791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chemeClr val="bg1"/>
                </a:solidFill>
                <a:latin typeface="Century Gothic" pitchFamily="34" charset="0"/>
              </a:rPr>
              <a:t>30. </a:t>
            </a:r>
            <a:r>
              <a:rPr lang="cs-CZ" sz="1400" dirty="0">
                <a:solidFill>
                  <a:schemeClr val="bg1"/>
                </a:solidFill>
                <a:latin typeface="Century Gothic" pitchFamily="34" charset="0"/>
              </a:rPr>
              <a:t>3</a:t>
            </a:r>
            <a:r>
              <a:rPr lang="cs-CZ" sz="1400" dirty="0" smtClean="0">
                <a:solidFill>
                  <a:schemeClr val="bg1"/>
                </a:solidFill>
                <a:latin typeface="Century Gothic" pitchFamily="34" charset="0"/>
              </a:rPr>
              <a:t>. 2012</a:t>
            </a:r>
          </a:p>
        </p:txBody>
      </p:sp>
    </p:spTree>
    <p:extLst>
      <p:ext uri="{BB962C8B-B14F-4D97-AF65-F5344CB8AC3E}">
        <p14:creationId xmlns="" xmlns:p14="http://schemas.microsoft.com/office/powerpoint/2010/main" val="216860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Century Gothic" pitchFamily="34" charset="0"/>
              </a:rPr>
              <a:t>   </a:t>
            </a:r>
            <a:r>
              <a:rPr lang="cs-CZ" dirty="0" smtClean="0">
                <a:solidFill>
                  <a:srgbClr val="FFFF00"/>
                </a:solidFill>
                <a:latin typeface="Century Gothic" pitchFamily="34" charset="0"/>
              </a:rPr>
              <a:t>O - - - - A      </a:t>
            </a:r>
            <a:r>
              <a:rPr lang="cs-CZ" dirty="0" smtClean="0">
                <a:latin typeface="Century Gothic" pitchFamily="34" charset="0"/>
              </a:rPr>
              <a:t>Světelné jevy</a:t>
            </a:r>
            <a:endParaRPr lang="cs-CZ" dirty="0">
              <a:latin typeface="Century Gothic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2924944"/>
            <a:ext cx="3257738" cy="1752600"/>
          </a:xfrm>
        </p:spPr>
        <p:txBody>
          <a:bodyPr/>
          <a:lstStyle/>
          <a:p>
            <a:r>
              <a:rPr lang="cs-CZ" dirty="0" smtClean="0">
                <a:latin typeface="Century Gothic" pitchFamily="34" charset="0"/>
              </a:rPr>
              <a:t>1. fáze měsíce</a:t>
            </a:r>
          </a:p>
          <a:p>
            <a:r>
              <a:rPr lang="cs-CZ" dirty="0" smtClean="0">
                <a:solidFill>
                  <a:srgbClr val="FFFF00"/>
                </a:solidFill>
                <a:latin typeface="Century Gothic" pitchFamily="34" charset="0"/>
              </a:rPr>
              <a:t>D - - - - - - - Í</a:t>
            </a:r>
            <a:endParaRPr lang="cs-CZ" dirty="0">
              <a:solidFill>
                <a:srgbClr val="FFFF00"/>
              </a:solidFill>
              <a:latin typeface="Century Gothic" pitchFamily="34" charset="0"/>
            </a:endParaRPr>
          </a:p>
        </p:txBody>
      </p:sp>
      <p:pic>
        <p:nvPicPr>
          <p:cNvPr id="1026" name="Picture 2" descr="C:\Users\jirinerad\AppData\Local\Microsoft\Windows\Temporary Internet Files\Content.IE5\P9QISXBU\MC9000831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284984"/>
            <a:ext cx="1819275" cy="17843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irinerad\AppData\Local\Microsoft\Windows\Temporary Internet Files\Content.IE5\MGAOWZGT\MM900178210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293096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14157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>
                <a:latin typeface="Century Gothic" pitchFamily="34" charset="0"/>
              </a:rPr>
              <a:t>2. fáze měsíce        </a:t>
            </a:r>
            <a:r>
              <a:rPr lang="cs-CZ" dirty="0" smtClean="0">
                <a:solidFill>
                  <a:srgbClr val="FFFF00"/>
                </a:solidFill>
                <a:latin typeface="Century Gothic" pitchFamily="34" charset="0"/>
              </a:rPr>
              <a:t>C - - - - - Í</a:t>
            </a:r>
            <a:endParaRPr lang="cs-CZ" dirty="0">
              <a:solidFill>
                <a:srgbClr val="FFFF00"/>
              </a:solidFill>
              <a:latin typeface="Century Gothic" pitchFamily="34" charset="0"/>
            </a:endParaRPr>
          </a:p>
        </p:txBody>
      </p:sp>
      <p:pic>
        <p:nvPicPr>
          <p:cNvPr id="2050" name="Picture 2" descr="C:\Users\jirinerad\AppData\Local\Microsoft\Windows\Temporary Internet Files\Content.IE5\73CJ47K8\MC900083179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988840"/>
            <a:ext cx="2448272" cy="24015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irinerad\AppData\Local\Microsoft\Windows\Temporary Internet Files\Content.IE5\RFSY565G\MM900178209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44824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59914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Century Gothic" pitchFamily="34" charset="0"/>
              </a:rPr>
              <a:t>3. fáze měsíce                   </a:t>
            </a:r>
            <a:r>
              <a:rPr lang="cs-CZ" dirty="0" smtClean="0">
                <a:solidFill>
                  <a:srgbClr val="FFFF00"/>
                </a:solidFill>
                <a:latin typeface="Century Gothic" pitchFamily="34" charset="0"/>
              </a:rPr>
              <a:t>N - V</a:t>
            </a:r>
            <a:endParaRPr lang="cs-CZ" dirty="0">
              <a:solidFill>
                <a:srgbClr val="FFFF00"/>
              </a:solidFill>
              <a:latin typeface="Century Gothic" pitchFamily="34" charset="0"/>
            </a:endParaRPr>
          </a:p>
        </p:txBody>
      </p:sp>
      <p:pic>
        <p:nvPicPr>
          <p:cNvPr id="3074" name="Picture 2" descr="C:\Users\jirinerad\AppData\Local\Microsoft\Windows\Temporary Internet Files\Content.IE5\MGAOWZGT\MC900083177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060847"/>
            <a:ext cx="2251704" cy="22075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43708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Century Gothic" pitchFamily="34" charset="0"/>
              </a:rPr>
              <a:t>4. </a:t>
            </a:r>
            <a:r>
              <a:rPr lang="cs-CZ" dirty="0">
                <a:latin typeface="Century Gothic" pitchFamily="34" charset="0"/>
              </a:rPr>
              <a:t>f</a:t>
            </a:r>
            <a:r>
              <a:rPr lang="cs-CZ" dirty="0" smtClean="0">
                <a:latin typeface="Century Gothic" pitchFamily="34" charset="0"/>
              </a:rPr>
              <a:t>áze měsíce             </a:t>
            </a:r>
            <a:r>
              <a:rPr lang="cs-CZ" dirty="0" smtClean="0">
                <a:solidFill>
                  <a:srgbClr val="FFFF00"/>
                </a:solidFill>
                <a:latin typeface="Century Gothic" pitchFamily="34" charset="0"/>
              </a:rPr>
              <a:t>Ú - - - - K   </a:t>
            </a:r>
            <a:endParaRPr lang="cs-CZ" dirty="0">
              <a:solidFill>
                <a:srgbClr val="FFFF00"/>
              </a:solidFill>
              <a:latin typeface="Century Gothic" pitchFamily="34" charset="0"/>
            </a:endParaRPr>
          </a:p>
        </p:txBody>
      </p:sp>
      <p:pic>
        <p:nvPicPr>
          <p:cNvPr id="4098" name="Picture 2" descr="C:\Users\jirinerad\AppData\Local\Microsoft\Windows\Temporary Internet Files\Content.IE5\RFSY565G\MP900442298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756" y="1646238"/>
            <a:ext cx="3280488" cy="45259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270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entury Gothic" pitchFamily="34" charset="0"/>
              </a:rPr>
              <a:t>Jak se nazývá tento jev?             </a:t>
            </a:r>
            <a:endParaRPr lang="cs-CZ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entury Gothic" pitchFamily="34" charset="0"/>
              </a:rPr>
              <a:t> Posouvá-li se Měsíc do stínu Země?</a:t>
            </a:r>
          </a:p>
          <a:p>
            <a:endParaRPr lang="cs-CZ" dirty="0">
              <a:latin typeface="Century Gothic" pitchFamily="34" charset="0"/>
            </a:endParaRPr>
          </a:p>
          <a:p>
            <a:r>
              <a:rPr lang="cs-CZ" dirty="0" smtClean="0">
                <a:solidFill>
                  <a:srgbClr val="FFFF00"/>
                </a:solidFill>
                <a:latin typeface="Century Gothic" pitchFamily="34" charset="0"/>
              </a:rPr>
              <a:t> č - - - - - - é   z - - - - - í   Měsíce</a:t>
            </a:r>
            <a:endParaRPr lang="cs-CZ" dirty="0">
              <a:solidFill>
                <a:srgbClr val="FFFF00"/>
              </a:solidFill>
              <a:latin typeface="Century Gothic" pitchFamily="34" charset="0"/>
            </a:endParaRPr>
          </a:p>
        </p:txBody>
      </p:sp>
      <p:pic>
        <p:nvPicPr>
          <p:cNvPr id="5122" name="Picture 2" descr="C:\Users\jirinerad\AppData\Local\Microsoft\Windows\Temporary Internet Files\Content.IE5\P9QISXBU\MP90043307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86" y="3284984"/>
            <a:ext cx="3203390" cy="30243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62653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39552" y="260648"/>
            <a:ext cx="8229600" cy="2454275"/>
          </a:xfrm>
        </p:spPr>
        <p:txBody>
          <a:bodyPr>
            <a:noAutofit/>
          </a:bodyPr>
          <a:lstStyle/>
          <a:p>
            <a:pPr algn="ctr"/>
            <a:r>
              <a:rPr lang="cs-CZ" sz="3600" dirty="0" smtClean="0">
                <a:latin typeface="Century Gothic" pitchFamily="34" charset="0"/>
              </a:rPr>
              <a:t>Změny osvětlení viditelné části Měsíce způsobené změnami  vzájemné polohy  Slunce, Země, Měsíce nazýváme </a:t>
            </a:r>
            <a:endParaRPr lang="cs-CZ" sz="3600" dirty="0">
              <a:latin typeface="Century Gothic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55776" y="2949238"/>
            <a:ext cx="4065537" cy="39087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Century Gothic" pitchFamily="34" charset="0"/>
              </a:rPr>
              <a:t>F  -  -  E  M  -  -  -  -  E</a:t>
            </a:r>
          </a:p>
          <a:p>
            <a:endParaRPr lang="cs-CZ" sz="2400" dirty="0" smtClean="0">
              <a:solidFill>
                <a:srgbClr val="FFFF00"/>
              </a:solidFill>
              <a:latin typeface="Century Gothic" pitchFamily="34" charset="0"/>
            </a:endParaRPr>
          </a:p>
          <a:p>
            <a:r>
              <a:rPr lang="cs-CZ" sz="2400" dirty="0" smtClean="0">
                <a:solidFill>
                  <a:srgbClr val="00B050"/>
                </a:solidFill>
                <a:latin typeface="Century Gothic" pitchFamily="34" charset="0"/>
              </a:rPr>
              <a:t>Střídají se za      </a:t>
            </a:r>
          </a:p>
          <a:p>
            <a:endParaRPr lang="cs-CZ" sz="2400" dirty="0" smtClean="0">
              <a:solidFill>
                <a:srgbClr val="00B050"/>
              </a:solidFill>
              <a:latin typeface="Century Gothic" pitchFamily="34" charset="0"/>
            </a:endParaRPr>
          </a:p>
          <a:p>
            <a:pPr marL="914400" lvl="1" indent="-457200">
              <a:buSzPct val="90000"/>
              <a:buFont typeface="+mj-lt"/>
              <a:buAutoNum type="alphaLcParenR"/>
            </a:pPr>
            <a:r>
              <a:rPr lang="cs-CZ" sz="2400" dirty="0" smtClean="0">
                <a:solidFill>
                  <a:srgbClr val="00B050"/>
                </a:solidFill>
                <a:latin typeface="Century Gothic" pitchFamily="34" charset="0"/>
              </a:rPr>
              <a:t>7 dní</a:t>
            </a:r>
          </a:p>
          <a:p>
            <a:pPr marL="914400" lvl="1" indent="-457200">
              <a:buSzPct val="90000"/>
              <a:buFont typeface="+mj-lt"/>
              <a:buAutoNum type="alphaLcParenR"/>
            </a:pPr>
            <a:r>
              <a:rPr lang="cs-CZ" sz="2400" dirty="0" smtClean="0">
                <a:solidFill>
                  <a:srgbClr val="00B050"/>
                </a:solidFill>
                <a:latin typeface="Century Gothic" pitchFamily="34" charset="0"/>
              </a:rPr>
              <a:t>14 dní</a:t>
            </a:r>
          </a:p>
          <a:p>
            <a:pPr marL="914400" lvl="1" indent="-457200">
              <a:buSzPct val="90000"/>
              <a:buFont typeface="+mj-lt"/>
              <a:buAutoNum type="alphaLcParenR"/>
            </a:pPr>
            <a:r>
              <a:rPr lang="cs-CZ" sz="2400" dirty="0" smtClean="0">
                <a:solidFill>
                  <a:srgbClr val="00B050"/>
                </a:solidFill>
                <a:latin typeface="Century Gothic" pitchFamily="34" charset="0"/>
              </a:rPr>
              <a:t>29,5 dne</a:t>
            </a:r>
          </a:p>
          <a:p>
            <a:pPr marL="914400" lvl="1" indent="-457200">
              <a:buSzPct val="90000"/>
              <a:buFont typeface="+mj-lt"/>
              <a:buAutoNum type="alphaLcParenR"/>
            </a:pPr>
            <a:r>
              <a:rPr lang="cs-CZ" sz="2400" dirty="0" smtClean="0">
                <a:solidFill>
                  <a:srgbClr val="00B050"/>
                </a:solidFill>
                <a:latin typeface="Century Gothic" pitchFamily="34" charset="0"/>
              </a:rPr>
              <a:t>31 dní</a:t>
            </a:r>
          </a:p>
          <a:p>
            <a:pPr marL="914400" lvl="1" indent="-457200">
              <a:buSzPct val="90000"/>
              <a:buFont typeface="+mj-lt"/>
              <a:buAutoNum type="alphaLcParenR"/>
            </a:pPr>
            <a:r>
              <a:rPr lang="cs-CZ" sz="2400" dirty="0" smtClean="0">
                <a:solidFill>
                  <a:srgbClr val="00B050"/>
                </a:solidFill>
                <a:latin typeface="Century Gothic" pitchFamily="34" charset="0"/>
              </a:rPr>
              <a:t>1 rok</a:t>
            </a:r>
            <a:endParaRPr lang="cs-CZ" sz="2400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3232103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>
                <a:latin typeface="Century Gothic" pitchFamily="34" charset="0"/>
              </a:rPr>
              <a:t>NOV A ÚPLNÉ ZATMĚNÍ MĚSÍCE  JSOU ODLIŠNÉ JEVY   </a:t>
            </a:r>
            <a:endParaRPr lang="cs-CZ" sz="3600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2718867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Při </a:t>
            </a:r>
            <a:r>
              <a:rPr lang="cs-CZ" dirty="0" smtClean="0">
                <a:solidFill>
                  <a:srgbClr val="FFFF00"/>
                </a:solidFill>
                <a:latin typeface="Century Gothic" pitchFamily="34" charset="0"/>
              </a:rPr>
              <a:t>NOVU </a:t>
            </a:r>
            <a:r>
              <a:rPr lang="cs-CZ" dirty="0" smtClean="0">
                <a:latin typeface="Century Gothic" pitchFamily="34" charset="0"/>
              </a:rPr>
              <a:t>je osvětlena o - - - - - - - á</a:t>
            </a: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č - - t  M - - - - </a:t>
            </a:r>
            <a:r>
              <a:rPr lang="cs-CZ" dirty="0" err="1" smtClean="0">
                <a:latin typeface="Century Gothic" pitchFamily="34" charset="0"/>
              </a:rPr>
              <a:t>e</a:t>
            </a:r>
            <a:r>
              <a:rPr lang="cs-CZ" dirty="0" smtClean="0">
                <a:latin typeface="Century Gothic" pitchFamily="34" charset="0"/>
              </a:rPr>
              <a:t>.</a:t>
            </a:r>
          </a:p>
          <a:p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Při </a:t>
            </a:r>
            <a:r>
              <a:rPr lang="cs-CZ" dirty="0" smtClean="0">
                <a:solidFill>
                  <a:srgbClr val="FFFF00"/>
                </a:solidFill>
                <a:latin typeface="Century Gothic" pitchFamily="34" charset="0"/>
              </a:rPr>
              <a:t>úplném  zatmění  Měsíce </a:t>
            </a:r>
            <a:r>
              <a:rPr lang="cs-CZ" dirty="0" smtClean="0">
                <a:latin typeface="Century Gothic" pitchFamily="34" charset="0"/>
              </a:rPr>
              <a:t>není ž - - - á</a:t>
            </a: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č - - t povrchu Měsíce osvětlena. </a:t>
            </a:r>
          </a:p>
          <a:p>
            <a:pPr marL="0" indent="0">
              <a:buNone/>
            </a:pPr>
            <a:r>
              <a:rPr lang="cs-CZ" dirty="0">
                <a:latin typeface="Century Gothic" pitchFamily="34" charset="0"/>
              </a:rPr>
              <a:t> </a:t>
            </a:r>
            <a:r>
              <a:rPr lang="cs-CZ" dirty="0" smtClean="0">
                <a:latin typeface="Century Gothic" pitchFamily="34" charset="0"/>
              </a:rPr>
              <a:t> </a:t>
            </a:r>
            <a:endParaRPr lang="cs-CZ" dirty="0">
              <a:latin typeface="Century Gothic" pitchFamily="34" charset="0"/>
            </a:endParaRPr>
          </a:p>
        </p:txBody>
      </p:sp>
      <p:pic>
        <p:nvPicPr>
          <p:cNvPr id="6146" name="Picture 2" descr="C:\Users\jirinerad\AppData\Local\Microsoft\Windows\Temporary Internet Files\Content.IE5\RFSY565G\MC9002875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038" y="4293096"/>
            <a:ext cx="3060700" cy="2260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50802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Century Gothic" pitchFamily="34" charset="0"/>
              </a:rPr>
              <a:t>Při </a:t>
            </a:r>
            <a:r>
              <a:rPr lang="cs-CZ" dirty="0" smtClean="0">
                <a:solidFill>
                  <a:srgbClr val="FFFF00"/>
                </a:solidFill>
                <a:latin typeface="Century Gothic" pitchFamily="34" charset="0"/>
              </a:rPr>
              <a:t>NOVU</a:t>
            </a:r>
            <a:r>
              <a:rPr lang="cs-CZ" dirty="0" smtClean="0">
                <a:latin typeface="Century Gothic" pitchFamily="34" charset="0"/>
              </a:rPr>
              <a:t> je pořadí těles </a:t>
            </a:r>
            <a:endParaRPr lang="cs-CZ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3006899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1. Slunce – Měsíc – Země</a:t>
            </a:r>
          </a:p>
          <a:p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2. Měsíc – Slunce – Země</a:t>
            </a:r>
          </a:p>
          <a:p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3. Země – Slunce – Měsíc</a:t>
            </a:r>
            <a:endParaRPr lang="cs-CZ" dirty="0">
              <a:latin typeface="Century Gothic" pitchFamily="34" charset="0"/>
            </a:endParaRPr>
          </a:p>
        </p:txBody>
      </p:sp>
      <p:pic>
        <p:nvPicPr>
          <p:cNvPr id="7171" name="Picture 3" descr="C:\Users\jirinerad\AppData\Local\Microsoft\Windows\Temporary Internet Files\Content.IE5\RFSY565G\MP9002892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437112"/>
            <a:ext cx="3297560" cy="2115934"/>
          </a:xfrm>
          <a:prstGeom prst="round2Diag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56717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>
                <a:latin typeface="Century Gothic" pitchFamily="34" charset="0"/>
              </a:rPr>
              <a:t>Při </a:t>
            </a:r>
            <a:r>
              <a:rPr lang="cs-CZ" sz="3600" dirty="0" smtClean="0">
                <a:solidFill>
                  <a:srgbClr val="FFFF00"/>
                </a:solidFill>
                <a:latin typeface="Century Gothic" pitchFamily="34" charset="0"/>
              </a:rPr>
              <a:t>ÚPLNÉM ZATMĚNÍ Měsíce</a:t>
            </a:r>
            <a:br>
              <a:rPr lang="cs-CZ" sz="3600" dirty="0" smtClean="0">
                <a:solidFill>
                  <a:srgbClr val="FFFF00"/>
                </a:solidFill>
                <a:latin typeface="Century Gothic" pitchFamily="34" charset="0"/>
              </a:rPr>
            </a:br>
            <a:r>
              <a:rPr lang="cs-CZ" sz="3600" dirty="0" smtClean="0">
                <a:solidFill>
                  <a:schemeClr val="tx1">
                    <a:lumMod val="75000"/>
                  </a:schemeClr>
                </a:solidFill>
                <a:latin typeface="Century Gothic" pitchFamily="34" charset="0"/>
              </a:rPr>
              <a:t>je pořadí těles </a:t>
            </a:r>
            <a:endParaRPr lang="cs-CZ" sz="3600" dirty="0">
              <a:solidFill>
                <a:schemeClr val="tx1">
                  <a:lumMod val="7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2934891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1. Slunce – Země – Měsíc</a:t>
            </a:r>
          </a:p>
          <a:p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2. Slunce – Měsíc – Země</a:t>
            </a:r>
          </a:p>
          <a:p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3. Země – Slunce - Měsíc</a:t>
            </a:r>
            <a:endParaRPr lang="cs-CZ" dirty="0">
              <a:latin typeface="Century Gothic" pitchFamily="34" charset="0"/>
            </a:endParaRPr>
          </a:p>
        </p:txBody>
      </p:sp>
      <p:pic>
        <p:nvPicPr>
          <p:cNvPr id="8194" name="Picture 2" descr="C:\Users\jirinerad\AppData\Local\Microsoft\Windows\Temporary Internet Files\Content.IE5\P9QISXBU\MP9004340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068960"/>
            <a:ext cx="3312368" cy="3456384"/>
          </a:xfrm>
          <a:prstGeom prst="round2Diag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9333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17266681"/>
              </p:ext>
            </p:extLst>
          </p:nvPr>
        </p:nvGraphicFramePr>
        <p:xfrm>
          <a:off x="1067780" y="1268760"/>
          <a:ext cx="7008440" cy="2520280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3432212"/>
                <a:gridCol w="3576228"/>
              </a:tblGrid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Formát výukového materiálu v digitální podobě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err="1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Power</a:t>
                      </a:r>
                      <a:r>
                        <a:rPr lang="cs-CZ" sz="1400" b="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 Point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2010 </a:t>
                      </a:r>
                      <a:r>
                        <a:rPr lang="cs-CZ" sz="1400" b="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(.</a:t>
                      </a:r>
                      <a:r>
                        <a:rPr lang="cs-CZ" sz="1400" b="0" dirty="0" err="1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pptx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)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Obsah vzdělávacího materiálu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Vysvětlení, </a:t>
                      </a:r>
                      <a:r>
                        <a:rPr lang="cs-CZ" sz="1400" b="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popis,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odpovědi žáků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Rozsah vzdělávacího materiálu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Počet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obrazovek:</a:t>
                      </a:r>
                      <a:r>
                        <a:rPr lang="cs-CZ" sz="1400" b="0" baseline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 9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Způsob práce žáků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Spolupráce </a:t>
                      </a:r>
                      <a:r>
                        <a:rPr lang="cs-CZ" sz="1400" b="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s vyučujícím, výklad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vyučujícího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Další poznámky autora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  <a:ea typeface="+mn-ea"/>
                        </a:rPr>
                        <a:t>Interaktivní</a:t>
                      </a:r>
                      <a:r>
                        <a:rPr lang="cs-CZ" sz="1400" b="0" baseline="0" dirty="0" smtClean="0">
                          <a:solidFill>
                            <a:schemeClr val="bg1"/>
                          </a:solidFill>
                          <a:latin typeface="Century Gothic" pitchFamily="34" charset="0"/>
                          <a:ea typeface="+mn-ea"/>
                        </a:rPr>
                        <a:t> tabule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723049" y="476672"/>
            <a:ext cx="16979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entury Gothic" pitchFamily="34" charset="0"/>
                <a:ea typeface="Arial Unicode MS" pitchFamily="34" charset="-128"/>
                <a:cs typeface="Times New Roman" pitchFamily="18" charset="0"/>
              </a:rPr>
              <a:t>Anotace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entury Gothic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938076" y="4118303"/>
            <a:ext cx="1267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entury Gothic" pitchFamily="34" charset="0"/>
                <a:ea typeface="Arial Unicode MS" pitchFamily="34" charset="-128"/>
                <a:cs typeface="Times New Roman" pitchFamily="18" charset="0"/>
              </a:rPr>
              <a:t>Zdroje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115616" y="4653136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 Zdroje textů a obrázků </a:t>
            </a: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– klipart: www.office,</a:t>
            </a:r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microsoft.com</a:t>
            </a:r>
            <a:endParaRPr lang="cs-CZ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017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183</TotalTime>
  <Words>310</Words>
  <Application>Microsoft Office PowerPoint</Application>
  <PresentationFormat>Předvádění na obrazovce (4:3)</PresentationFormat>
  <Paragraphs>68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Lití písma</vt:lpstr>
      <vt:lpstr>Snímek 1</vt:lpstr>
      <vt:lpstr>   O - - - - A      Světelné jevy</vt:lpstr>
      <vt:lpstr>2. fáze měsíce        C - - - - - Í</vt:lpstr>
      <vt:lpstr>3. fáze měsíce                   N - V</vt:lpstr>
      <vt:lpstr>4. fáze měsíce             Ú - - - - K   </vt:lpstr>
      <vt:lpstr>Jak se nazývá tento jev?             </vt:lpstr>
      <vt:lpstr>Změny osvětlení viditelné části Měsíce způsobené změnami  vzájemné polohy  Slunce, Země, Měsíce nazýváme </vt:lpstr>
      <vt:lpstr>NOV A ÚPLNÉ ZATMĚNÍ MĚSÍCE  JSOU ODLIŠNÉ JEVY   </vt:lpstr>
      <vt:lpstr>Při NOVU je pořadí těles </vt:lpstr>
      <vt:lpstr>Při ÚPLNÉM ZATMĚNÍ Měsíce je pořadí těles 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Nerad Jiří</dc:creator>
  <cp:lastModifiedBy>Dum</cp:lastModifiedBy>
  <cp:revision>13</cp:revision>
  <dcterms:created xsi:type="dcterms:W3CDTF">2012-12-10T14:23:09Z</dcterms:created>
  <dcterms:modified xsi:type="dcterms:W3CDTF">2013-12-28T12:55:37Z</dcterms:modified>
</cp:coreProperties>
</file>