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10"/>
  </p:notesMasterIdLst>
  <p:sldIdLst>
    <p:sldId id="265" r:id="rId2"/>
    <p:sldId id="264" r:id="rId3"/>
    <p:sldId id="257" r:id="rId4"/>
    <p:sldId id="258" r:id="rId5"/>
    <p:sldId id="259" r:id="rId6"/>
    <p:sldId id="260" r:id="rId7"/>
    <p:sldId id="262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33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744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1EA096-4487-4390-A70C-BB2C305A173E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00148F-8A7C-458F-8C11-4F507F6369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20808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0750-9A61-4D45-8835-8E672B9BF8A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14BF-BED2-4769-AC8A-DF5C825C270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0750-9A61-4D45-8835-8E672B9BF8A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14BF-BED2-4769-AC8A-DF5C825C27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0750-9A61-4D45-8835-8E672B9BF8A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14BF-BED2-4769-AC8A-DF5C825C27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0750-9A61-4D45-8835-8E672B9BF8A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14BF-BED2-4769-AC8A-DF5C825C27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0750-9A61-4D45-8835-8E672B9BF8A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14BF-BED2-4769-AC8A-DF5C825C27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0750-9A61-4D45-8835-8E672B9BF8A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14BF-BED2-4769-AC8A-DF5C825C27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0750-9A61-4D45-8835-8E672B9BF8A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14BF-BED2-4769-AC8A-DF5C825C27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0750-9A61-4D45-8835-8E672B9BF8A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14BF-BED2-4769-AC8A-DF5C825C270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0750-9A61-4D45-8835-8E672B9BF8A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14BF-BED2-4769-AC8A-DF5C825C270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0750-9A61-4D45-8835-8E672B9BF8A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14BF-BED2-4769-AC8A-DF5C825C27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0750-9A61-4D45-8835-8E672B9BF8A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B14BF-BED2-4769-AC8A-DF5C825C27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9370750-9A61-4D45-8835-8E672B9BF8A5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9CB14BF-BED2-4769-AC8A-DF5C825C270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upload.wikimedia.org/wikipedia/commons/b/bd/Kommutator_universalmotor_stab.jpg" TargetMode="Externa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Srvzs01\DOCKANTOR\tomasmarek\Dokumenty\_PRACOVNÍ SLOŽKA\__EU Peníze školám OPVK 1.4\Publicita\Logolink_Z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5188" y="404664"/>
            <a:ext cx="6613625" cy="1260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0" y="2132856"/>
            <a:ext cx="4932040" cy="4841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100" dirty="0">
                <a:solidFill>
                  <a:schemeClr val="bg1"/>
                </a:solidFill>
                <a:latin typeface="Cambria" pitchFamily="18" charset="0"/>
              </a:rPr>
              <a:t>Název projektu: Individuální výukou k lepším výsledkům</a:t>
            </a:r>
          </a:p>
          <a:p>
            <a:pPr algn="ctr">
              <a:lnSpc>
                <a:spcPct val="150000"/>
              </a:lnSpc>
            </a:pPr>
            <a:r>
              <a:rPr lang="cs-CZ" sz="1100" dirty="0">
                <a:solidFill>
                  <a:schemeClr val="bg1"/>
                </a:solidFill>
                <a:latin typeface="Cambria" pitchFamily="18" charset="0"/>
              </a:rPr>
              <a:t>Příjemce: Základní škola Telč, Masarykova 141, příspěvková organizace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00694322"/>
              </p:ext>
            </p:extLst>
          </p:nvPr>
        </p:nvGraphicFramePr>
        <p:xfrm>
          <a:off x="5220072" y="3717032"/>
          <a:ext cx="3420380" cy="129614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20180"/>
                <a:gridCol w="1800200"/>
              </a:tblGrid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Vzdělávací oblast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Člověk a příroda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Předmět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Fyzika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Téma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 Elektřina  v  praxi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Určeno pro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. </a:t>
                      </a: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ročník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2592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Archivační kód</a:t>
                      </a:r>
                      <a:endParaRPr lang="cs-CZ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VY_52_INOVACE-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</a:rPr>
                        <a:t> 220</a:t>
                      </a:r>
                      <a:endParaRPr lang="cs-CZ" sz="1200" dirty="0">
                        <a:solidFill>
                          <a:schemeClr val="tx1"/>
                        </a:solidFill>
                        <a:latin typeface="Cambria" pitchFamily="18" charset="0"/>
                        <a:ea typeface="Arial Unicode MS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0" y="3140968"/>
            <a:ext cx="478802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Název vzdělávacího </a:t>
            </a:r>
            <a:r>
              <a:rPr lang="cs-CZ" sz="2800" b="1" dirty="0">
                <a:solidFill>
                  <a:schemeClr val="bg1"/>
                </a:solidFill>
              </a:rPr>
              <a:t>materiálu</a:t>
            </a:r>
            <a:endParaRPr lang="cs-CZ" sz="2800" dirty="0">
              <a:solidFill>
                <a:schemeClr val="bg1"/>
              </a:solidFill>
            </a:endParaRPr>
          </a:p>
          <a:p>
            <a:pPr algn="ctr"/>
            <a:endParaRPr lang="cs-CZ" sz="1200" dirty="0" smtClean="0">
              <a:solidFill>
                <a:schemeClr val="bg1"/>
              </a:solidFill>
            </a:endParaRPr>
          </a:p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Generátory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19244" y="5805264"/>
            <a:ext cx="13325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/>
              <a:t>Mgr. Jiří Nerad</a:t>
            </a:r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5805264"/>
            <a:ext cx="9525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/>
              <a:t>2</a:t>
            </a:r>
            <a:r>
              <a:rPr lang="cs-CZ" sz="1400" dirty="0" smtClean="0"/>
              <a:t>. </a:t>
            </a:r>
            <a:r>
              <a:rPr lang="cs-CZ" sz="1400" dirty="0"/>
              <a:t>5</a:t>
            </a:r>
            <a:r>
              <a:rPr lang="cs-CZ" sz="1400" dirty="0" smtClean="0"/>
              <a:t>. 2012</a:t>
            </a:r>
          </a:p>
        </p:txBody>
      </p:sp>
    </p:spTree>
    <p:extLst>
      <p:ext uri="{BB962C8B-B14F-4D97-AF65-F5344CB8AC3E}">
        <p14:creationId xmlns="" xmlns:p14="http://schemas.microsoft.com/office/powerpoint/2010/main" val="115634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 rot="916173">
            <a:off x="505933" y="1662873"/>
            <a:ext cx="4275846" cy="1411530"/>
          </a:xfrm>
          <a:ln>
            <a:noFill/>
          </a:ln>
        </p:spPr>
        <p:txBody>
          <a:bodyPr>
            <a:noAutofit/>
          </a:bodyPr>
          <a:lstStyle/>
          <a:p>
            <a:r>
              <a:rPr lang="cs-CZ" sz="9600" b="1" i="1" dirty="0" smtClean="0">
                <a:ln w="13335" cmpd="sng">
                  <a:noFill/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Dynamo</a:t>
            </a:r>
            <a:endParaRPr lang="cs-CZ" sz="9600" b="1" i="1" dirty="0">
              <a:ln w="13335" cmpd="sng">
                <a:noFill/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0" y="2708920"/>
            <a:ext cx="9144000" cy="3312368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je  t _ _ _ _ ý elektrický stroj, přeměňující </a:t>
            </a:r>
            <a:br>
              <a:rPr lang="cs-CZ" sz="3200" b="1" dirty="0" smtClean="0">
                <a:solidFill>
                  <a:srgbClr val="FF0000"/>
                </a:solidFill>
              </a:rPr>
            </a:br>
            <a:r>
              <a:rPr lang="cs-CZ" sz="3200" b="1" dirty="0" smtClean="0">
                <a:solidFill>
                  <a:srgbClr val="FF0000"/>
                </a:solidFill>
              </a:rPr>
              <a:t>m_ _ _ _ _ _ _ _u energii z rotoru hnacího stroje </a:t>
            </a:r>
            <a:br>
              <a:rPr lang="cs-CZ" sz="3200" b="1" dirty="0" smtClean="0">
                <a:solidFill>
                  <a:srgbClr val="FF0000"/>
                </a:solidFill>
              </a:rPr>
            </a:br>
            <a:r>
              <a:rPr lang="cs-CZ" sz="3200" b="1" dirty="0" smtClean="0">
                <a:solidFill>
                  <a:srgbClr val="FF0000"/>
                </a:solidFill>
              </a:rPr>
              <a:t>na e_ _ _ _ _ _ _ _ _u energii ve formě stejnosměrného elektrického proudu. </a:t>
            </a:r>
          </a:p>
          <a:p>
            <a:r>
              <a:rPr lang="cs-CZ" sz="3200" b="1" dirty="0" smtClean="0">
                <a:solidFill>
                  <a:srgbClr val="00B050"/>
                </a:solidFill>
              </a:rPr>
              <a:t>Jedná se o stejnosměrný g_ _ _ _ _ _ _r elektrické energie.  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191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Kommutator universalmotor stab.jpg">
            <a:hlinkClick r:id="rId2"/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/>
          <a:srcRect l="17138" r="17138"/>
          <a:stretch>
            <a:fillRect/>
          </a:stretch>
        </p:blipFill>
        <p:spPr bwMode="auto"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988840"/>
            <a:ext cx="2377440" cy="855712"/>
          </a:xfrm>
        </p:spPr>
        <p:txBody>
          <a:bodyPr>
            <a:normAutofit fontScale="90000"/>
          </a:bodyPr>
          <a:lstStyle/>
          <a:p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Rotor dynama s komutátorem </a:t>
            </a:r>
            <a:endParaRPr lang="cs-CZ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b="1" dirty="0" smtClean="0"/>
              <a:t>DYNAMO </a:t>
            </a:r>
            <a:r>
              <a:rPr lang="cs-CZ" dirty="0" smtClean="0"/>
              <a:t>– obrázek </a:t>
            </a:r>
          </a:p>
          <a:p>
            <a:endParaRPr lang="cs-CZ" sz="1400" dirty="0" smtClean="0"/>
          </a:p>
          <a:p>
            <a:r>
              <a:rPr lang="cs-CZ" sz="1400" dirty="0" smtClean="0"/>
              <a:t>(Vlastní fotografie  dynama – nafoceno autorem)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500062"/>
            <a:ext cx="8892480" cy="5665241"/>
          </a:xfrm>
        </p:spPr>
        <p:txBody>
          <a:bodyPr>
            <a:noAutofit/>
          </a:bodyPr>
          <a:lstStyle/>
          <a:p>
            <a:r>
              <a:rPr lang="cs-CZ" sz="4400" b="1" i="1" dirty="0" smtClean="0">
                <a:solidFill>
                  <a:srgbClr val="FF0000"/>
                </a:solidFill>
              </a:rPr>
              <a:t>Dynamo</a:t>
            </a:r>
            <a:r>
              <a:rPr lang="cs-CZ" sz="4400" b="1" i="1" dirty="0" smtClean="0"/>
              <a:t> se skládá ze </a:t>
            </a:r>
            <a:r>
              <a:rPr lang="cs-CZ" sz="4400" b="1" i="1" dirty="0" smtClean="0"/>
              <a:t>                           </a:t>
            </a:r>
            <a:r>
              <a:rPr lang="cs-CZ" sz="4400" b="1" i="1" dirty="0" smtClean="0">
                <a:solidFill>
                  <a:srgbClr val="FF0000"/>
                </a:solidFill>
              </a:rPr>
              <a:t>1.</a:t>
            </a:r>
            <a:r>
              <a:rPr lang="cs-CZ" sz="4400" b="1" i="1" dirty="0" smtClean="0"/>
              <a:t> </a:t>
            </a:r>
            <a:r>
              <a:rPr lang="cs-CZ" sz="4400" b="1" i="1" dirty="0" smtClean="0">
                <a:solidFill>
                  <a:srgbClr val="00B050"/>
                </a:solidFill>
              </a:rPr>
              <a:t>s</a:t>
            </a:r>
            <a:r>
              <a:rPr lang="cs-CZ" sz="4400" b="1" i="1" dirty="0" smtClean="0">
                <a:solidFill>
                  <a:srgbClr val="00B050"/>
                </a:solidFill>
              </a:rPr>
              <a:t>_ _ _ _ _u </a:t>
            </a:r>
            <a:r>
              <a:rPr lang="cs-CZ" sz="4400" b="1" i="1" dirty="0" smtClean="0"/>
              <a:t>tvořeného magnetem nebo  elektromagnetem a </a:t>
            </a:r>
            <a:r>
              <a:rPr lang="cs-CZ" sz="4400" b="1" i="1" dirty="0" smtClean="0">
                <a:solidFill>
                  <a:srgbClr val="FF0000"/>
                </a:solidFill>
              </a:rPr>
              <a:t>2. </a:t>
            </a:r>
            <a:r>
              <a:rPr lang="cs-CZ" sz="4400" b="1" i="1" dirty="0" smtClean="0">
                <a:solidFill>
                  <a:srgbClr val="00B050"/>
                </a:solidFill>
              </a:rPr>
              <a:t>r_ _ _ _u</a:t>
            </a:r>
            <a:r>
              <a:rPr lang="cs-CZ" sz="4400" b="1" i="1" dirty="0" smtClean="0"/>
              <a:t> s  vinutím a komutátorem.  Konstrukčně se v podstatě jedná o </a:t>
            </a:r>
            <a:r>
              <a:rPr lang="cs-CZ" sz="4400" b="1" i="1" dirty="0" smtClean="0">
                <a:solidFill>
                  <a:srgbClr val="00B050"/>
                </a:solidFill>
              </a:rPr>
              <a:t>stejnosměrný e_ _ _ _ _ _ _ _ _ _r </a:t>
            </a:r>
            <a:r>
              <a:rPr lang="cs-CZ" sz="4400" b="1" i="1" dirty="0" smtClean="0"/>
              <a:t> používaný k opačnému účelu</a:t>
            </a:r>
            <a:r>
              <a:rPr lang="cs-CZ" sz="4800" b="1" i="1" dirty="0" smtClean="0"/>
              <a:t>.</a:t>
            </a:r>
            <a:endParaRPr lang="cs-CZ" sz="48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85786" y="642919"/>
            <a:ext cx="778674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Až do nástupu p _ _ _ _ _ _ _ _ _ _ _ ch usměrňovačů bylo </a:t>
            </a:r>
            <a:r>
              <a:rPr lang="cs-CZ" sz="3200" b="1" dirty="0" smtClean="0">
                <a:solidFill>
                  <a:srgbClr val="FF0000"/>
                </a:solidFill>
              </a:rPr>
              <a:t>dynamo </a:t>
            </a:r>
            <a:r>
              <a:rPr lang="cs-CZ" sz="3200" b="1" dirty="0" smtClean="0">
                <a:solidFill>
                  <a:srgbClr val="00B050"/>
                </a:solidFill>
              </a:rPr>
              <a:t>nejvýznamnějším zdrojem elektrické energie (ve formě stejnosměrného proudu) v průmyslu i dopravě.                                                     Dnes jsou </a:t>
            </a:r>
            <a:r>
              <a:rPr lang="cs-CZ" sz="3200" b="1" dirty="0" smtClean="0">
                <a:solidFill>
                  <a:srgbClr val="FF0000"/>
                </a:solidFill>
              </a:rPr>
              <a:t>dynama</a:t>
            </a:r>
            <a:r>
              <a:rPr lang="cs-CZ" sz="3200" b="1" dirty="0" smtClean="0">
                <a:solidFill>
                  <a:srgbClr val="00B050"/>
                </a:solidFill>
              </a:rPr>
              <a:t> vytlačována spolehlivějšími a konstrukčně jednoduššími </a:t>
            </a:r>
            <a:r>
              <a:rPr lang="cs-CZ" sz="3200" b="1" dirty="0" smtClean="0">
                <a:solidFill>
                  <a:srgbClr val="FF0000"/>
                </a:solidFill>
              </a:rPr>
              <a:t>a _ _ _ _ _ _ _ _ _ y</a:t>
            </a:r>
            <a:r>
              <a:rPr lang="cs-CZ" sz="3200" b="1" dirty="0" smtClean="0">
                <a:solidFill>
                  <a:srgbClr val="00B050"/>
                </a:solidFill>
              </a:rPr>
              <a:t> a zařízeními pro následné usměrnění vyrobeného </a:t>
            </a:r>
            <a:r>
              <a:rPr lang="cs-CZ" sz="3200" b="1" dirty="0" smtClean="0">
                <a:solidFill>
                  <a:srgbClr val="00B0F0"/>
                </a:solidFill>
              </a:rPr>
              <a:t>střídavého proudu </a:t>
            </a:r>
            <a:r>
              <a:rPr lang="cs-CZ" sz="3200" b="1" dirty="0" smtClean="0">
                <a:solidFill>
                  <a:srgbClr val="00B050"/>
                </a:solidFill>
              </a:rPr>
              <a:t>na </a:t>
            </a:r>
            <a:r>
              <a:rPr lang="cs-CZ" sz="3200" b="1" dirty="0" smtClean="0">
                <a:solidFill>
                  <a:srgbClr val="00B0F0"/>
                </a:solidFill>
              </a:rPr>
              <a:t>proud s _ _ _ _ _ _ _ _ _ _ ý </a:t>
            </a:r>
            <a:endParaRPr lang="cs-CZ" sz="32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20471542">
            <a:off x="321700" y="795973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smtClean="0"/>
              <a:t>ALTERNÁTOR</a:t>
            </a:r>
            <a:endParaRPr lang="cs-CZ" sz="8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852936"/>
            <a:ext cx="8229600" cy="348298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4800" b="1" dirty="0" smtClean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cs-CZ" sz="4400" b="1" dirty="0" smtClean="0">
                <a:solidFill>
                  <a:schemeClr val="bg1">
                    <a:lumMod val="50000"/>
                  </a:schemeClr>
                </a:solidFill>
              </a:rPr>
              <a:t>je točivý elektrický stroj sloužící k přeměně rotační kinetické energie resp. </a:t>
            </a:r>
            <a:r>
              <a:rPr lang="cs-CZ" sz="4400" b="1" dirty="0">
                <a:solidFill>
                  <a:srgbClr val="FF0000"/>
                </a:solidFill>
              </a:rPr>
              <a:t>m</a:t>
            </a:r>
            <a:r>
              <a:rPr lang="cs-CZ" sz="4400" b="1" dirty="0" smtClean="0">
                <a:solidFill>
                  <a:srgbClr val="FF0000"/>
                </a:solidFill>
              </a:rPr>
              <a:t> _ _ _ _ _ _ _ é </a:t>
            </a:r>
            <a:r>
              <a:rPr lang="cs-CZ" sz="4400" b="1" dirty="0" smtClean="0">
                <a:solidFill>
                  <a:schemeClr val="bg1">
                    <a:lumMod val="50000"/>
                  </a:schemeClr>
                </a:solidFill>
              </a:rPr>
              <a:t>energie na energii </a:t>
            </a:r>
            <a:r>
              <a:rPr lang="cs-CZ" sz="4400" b="1" dirty="0" smtClean="0">
                <a:solidFill>
                  <a:srgbClr val="FF0000"/>
                </a:solidFill>
              </a:rPr>
              <a:t>e_ _ _ _ _ _ _ _ _ u.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76672"/>
            <a:ext cx="785818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200" b="1" i="1" dirty="0" smtClean="0">
                <a:solidFill>
                  <a:srgbClr val="FF0000"/>
                </a:solidFill>
              </a:rPr>
              <a:t>Alternátory</a:t>
            </a:r>
            <a:r>
              <a:rPr lang="cs-CZ" sz="4200" b="1" i="1" dirty="0" smtClean="0">
                <a:solidFill>
                  <a:srgbClr val="3399FF"/>
                </a:solidFill>
              </a:rPr>
              <a:t> přeměňují mechanickou  energii z rotačního pohybu hnacího stroje na elektrickou energii ve formě </a:t>
            </a:r>
            <a:r>
              <a:rPr lang="cs-CZ" sz="4200" b="1" i="1" dirty="0" smtClean="0">
                <a:solidFill>
                  <a:srgbClr val="FF0000"/>
                </a:solidFill>
              </a:rPr>
              <a:t>s_ _ _ _ _ _ _ _o</a:t>
            </a:r>
            <a:r>
              <a:rPr lang="cs-CZ" sz="4200" b="1" i="1" dirty="0" smtClean="0">
                <a:solidFill>
                  <a:srgbClr val="3399FF"/>
                </a:solidFill>
              </a:rPr>
              <a:t> proudu vyváděného do zařízení elektrického rozvodu. </a:t>
            </a:r>
          </a:p>
          <a:p>
            <a:r>
              <a:rPr lang="cs-CZ" sz="4200" b="1" i="1" dirty="0" smtClean="0">
                <a:solidFill>
                  <a:srgbClr val="FF0000"/>
                </a:solidFill>
              </a:rPr>
              <a:t>Jsou to generátory </a:t>
            </a:r>
          </a:p>
          <a:p>
            <a:r>
              <a:rPr lang="cs-CZ" sz="4200" b="1" i="1" dirty="0" smtClean="0">
                <a:solidFill>
                  <a:srgbClr val="FF0000"/>
                </a:solidFill>
              </a:rPr>
              <a:t>elektrické  e_ _ _ _ _ e.</a:t>
            </a:r>
            <a:endParaRPr lang="cs-CZ" sz="42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40230561"/>
              </p:ext>
            </p:extLst>
          </p:nvPr>
        </p:nvGraphicFramePr>
        <p:xfrm>
          <a:off x="1067780" y="1268760"/>
          <a:ext cx="7008440" cy="2520280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2496406"/>
                <a:gridCol w="4512034"/>
              </a:tblGrid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Formát výukového materiálu v digitální podobě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err="1">
                          <a:solidFill>
                            <a:schemeClr val="bg1"/>
                          </a:solidFill>
                        </a:rPr>
                        <a:t>Power</a:t>
                      </a:r>
                      <a:r>
                        <a:rPr lang="cs-CZ" sz="1400" b="0" dirty="0">
                          <a:solidFill>
                            <a:schemeClr val="bg1"/>
                          </a:solidFill>
                        </a:rPr>
                        <a:t> Point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</a:rPr>
                        <a:t>2007 </a:t>
                      </a:r>
                      <a:r>
                        <a:rPr lang="cs-CZ" sz="1400" b="0" dirty="0">
                          <a:solidFill>
                            <a:schemeClr val="bg1"/>
                          </a:solidFill>
                        </a:rPr>
                        <a:t>(.</a:t>
                      </a:r>
                      <a:r>
                        <a:rPr lang="cs-CZ" sz="1400" b="0" dirty="0" err="1">
                          <a:solidFill>
                            <a:schemeClr val="bg1"/>
                          </a:solidFill>
                        </a:rPr>
                        <a:t>pptx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Obsah vzdělávacího materiálu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Práce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 s textem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Rozsah vzdělávacího materiálu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bg1"/>
                          </a:solidFill>
                        </a:rPr>
                        <a:t>Počet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</a:rPr>
                        <a:t>obrazovek: 8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Způsob práce žáků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>
                          <a:solidFill>
                            <a:schemeClr val="bg1"/>
                          </a:solidFill>
                        </a:rPr>
                        <a:t>Samostatná práce, práce ve 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</a:rPr>
                        <a:t>skupinách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</a:rPr>
                        <a:t>Další poznámky autora</a:t>
                      </a:r>
                      <a:endParaRPr lang="cs-CZ" sz="1400" b="1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b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Interaktivní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 tabule – doplňování textu</a:t>
                      </a:r>
                      <a:endParaRPr lang="cs-CZ" sz="1400" b="0" dirty="0">
                        <a:solidFill>
                          <a:schemeClr val="bg1"/>
                        </a:solidFill>
                        <a:latin typeface="Times New Roman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811567" y="476672"/>
            <a:ext cx="15208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mbria" pitchFamily="18" charset="0"/>
                <a:ea typeface="Arial Unicode MS" pitchFamily="34" charset="-128"/>
                <a:cs typeface="Times New Roman" pitchFamily="18" charset="0"/>
              </a:rPr>
              <a:t>Anotace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938076" y="4118303"/>
            <a:ext cx="1267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mbria" pitchFamily="18" charset="0"/>
                <a:ea typeface="Arial Unicode MS" pitchFamily="34" charset="-128"/>
                <a:cs typeface="Times New Roman" pitchFamily="18" charset="0"/>
              </a:rPr>
              <a:t>Zdroje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115616" y="4653136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</a:rPr>
              <a:t> Zdroje textů a obrázků – klipart, vlastní fotografie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945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111</TotalTime>
  <Words>293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Snímek 1</vt:lpstr>
      <vt:lpstr>Dynamo</vt:lpstr>
      <vt:lpstr>Rotor dynama s komutátorem </vt:lpstr>
      <vt:lpstr>Snímek 4</vt:lpstr>
      <vt:lpstr>Snímek 5</vt:lpstr>
      <vt:lpstr>ALTERNÁTOR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DYNAMO</dc:title>
  <dc:creator>Mat</dc:creator>
  <cp:lastModifiedBy>Dum</cp:lastModifiedBy>
  <cp:revision>24</cp:revision>
  <dcterms:created xsi:type="dcterms:W3CDTF">2011-01-13T20:22:23Z</dcterms:created>
  <dcterms:modified xsi:type="dcterms:W3CDTF">2013-12-28T14:09:29Z</dcterms:modified>
</cp:coreProperties>
</file>