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9" r:id="rId3"/>
    <p:sldId id="256" r:id="rId4"/>
    <p:sldId id="258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6B8058CC-A5C1-4680-BFAF-BC5732E7EEA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9797CD76-48B8-4CCC-880A-8523E38AF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Srvzs01\DOCKANTOR\tomasmarek\Dokumenty\_PRACOVNÍ SLOŽKA\__EU Peníze školám OPVK 1.4\Publicita\Logolink_Z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5188" y="404664"/>
            <a:ext cx="6613625" cy="1260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838720" y="1988840"/>
            <a:ext cx="546656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200" dirty="0">
                <a:solidFill>
                  <a:schemeClr val="bg1"/>
                </a:solidFill>
                <a:latin typeface="Century Gothic" pitchFamily="34" charset="0"/>
              </a:rPr>
              <a:t>Název projektu: Individuální výukou k lepším výsledkům</a:t>
            </a:r>
          </a:p>
          <a:p>
            <a:pPr algn="ctr">
              <a:lnSpc>
                <a:spcPct val="150000"/>
              </a:lnSpc>
            </a:pPr>
            <a:r>
              <a:rPr lang="cs-CZ" sz="1200" dirty="0">
                <a:solidFill>
                  <a:schemeClr val="bg1"/>
                </a:solidFill>
                <a:latin typeface="Century Gothic" pitchFamily="34" charset="0"/>
              </a:rPr>
              <a:t>Příjemce: Základní škola Telč, Masarykova 141, příspěvková organizace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8382755"/>
              </p:ext>
            </p:extLst>
          </p:nvPr>
        </p:nvGraphicFramePr>
        <p:xfrm>
          <a:off x="2843808" y="4509120"/>
          <a:ext cx="3420380" cy="129614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20180"/>
                <a:gridCol w="1800200"/>
              </a:tblGrid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Vzdělávací oblast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Člověk a příroda</a:t>
                      </a:r>
                      <a:endParaRPr lang="cs-CZ" sz="120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Předmět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Fyzika</a:t>
                      </a:r>
                      <a:endParaRPr lang="cs-CZ" sz="120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Téma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Zábavná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 fyzika</a:t>
                      </a:r>
                      <a:endParaRPr lang="cs-CZ" sz="120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Určeno pro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7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. 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ročník</a:t>
                      </a:r>
                      <a:endParaRPr lang="cs-CZ" sz="120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Archivační kód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VY_52_INOVACE_248</a:t>
                      </a:r>
                      <a:endParaRPr lang="cs-CZ" sz="1200" dirty="0">
                        <a:solidFill>
                          <a:schemeClr val="tx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1828557" y="3140968"/>
            <a:ext cx="54868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Century Gothic" pitchFamily="34" charset="0"/>
              </a:rPr>
              <a:t>Název vzdělávacího materiálu</a:t>
            </a:r>
            <a:endParaRPr lang="cs-CZ" sz="2800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/>
            <a:r>
              <a:rPr lang="cs-CZ" sz="2800" cap="small" dirty="0" smtClean="0">
                <a:solidFill>
                  <a:schemeClr val="bg1"/>
                </a:solidFill>
                <a:latin typeface="Century Gothic" pitchFamily="34" charset="0"/>
              </a:rPr>
              <a:t>Křížovka s tajenkou</a:t>
            </a:r>
            <a:endParaRPr lang="cs-CZ" sz="28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42364" y="5805264"/>
            <a:ext cx="14863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>
                <a:solidFill>
                  <a:schemeClr val="bg1"/>
                </a:solidFill>
                <a:latin typeface="Century Gothic" pitchFamily="34" charset="0"/>
              </a:rPr>
              <a:t>Mgr. </a:t>
            </a:r>
            <a:r>
              <a:rPr lang="cs-CZ" sz="1400" dirty="0" smtClean="0">
                <a:solidFill>
                  <a:schemeClr val="bg1"/>
                </a:solidFill>
                <a:latin typeface="Century Gothic" pitchFamily="34" charset="0"/>
              </a:rPr>
              <a:t>Jiří Nerad</a:t>
            </a:r>
            <a:endParaRPr lang="cs-CZ" sz="14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5805264"/>
            <a:ext cx="10791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  <a:latin typeface="Century Gothic" pitchFamily="34" charset="0"/>
              </a:rPr>
              <a:t>25. </a:t>
            </a:r>
            <a:r>
              <a:rPr lang="cs-CZ" sz="1400" dirty="0">
                <a:solidFill>
                  <a:schemeClr val="bg1"/>
                </a:solidFill>
                <a:latin typeface="Century Gothic" pitchFamily="34" charset="0"/>
              </a:rPr>
              <a:t>4</a:t>
            </a:r>
            <a:r>
              <a:rPr lang="cs-CZ" sz="1400" dirty="0" smtClean="0">
                <a:solidFill>
                  <a:schemeClr val="bg1"/>
                </a:solidFill>
                <a:latin typeface="Century Gothic" pitchFamily="34" charset="0"/>
              </a:rPr>
              <a:t>. 2012</a:t>
            </a:r>
          </a:p>
        </p:txBody>
      </p:sp>
    </p:spTree>
    <p:extLst>
      <p:ext uri="{BB962C8B-B14F-4D97-AF65-F5344CB8AC3E}">
        <p14:creationId xmlns="" xmlns:p14="http://schemas.microsoft.com/office/powerpoint/2010/main" val="254546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44016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Century Gothic" pitchFamily="34" charset="0"/>
              </a:rPr>
              <a:t>Červená</a:t>
            </a:r>
            <a:r>
              <a:rPr lang="cs-CZ" dirty="0" smtClean="0">
                <a:latin typeface="Century Gothic" pitchFamily="34" charset="0"/>
              </a:rPr>
              <a:t> písmena postupně vytvoří  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TAJENKU</a:t>
            </a:r>
            <a:endParaRPr lang="cs-CZ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92895"/>
            <a:ext cx="8229600" cy="3679621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  <a:latin typeface="Century Gothic" pitchFamily="34" charset="0"/>
              </a:rPr>
              <a:t>                -     -     -     -     -      -      -</a:t>
            </a:r>
            <a:endParaRPr lang="cs-CZ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pic>
        <p:nvPicPr>
          <p:cNvPr id="3074" name="Picture 2" descr="C:\Users\jirinerad\AppData\Local\Microsoft\Windows\Temporary Internet Files\Content.IE5\MGAOWZGT\MC900436917[2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65760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85932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S </a:t>
            </a:r>
            <a:r>
              <a:rPr lang="cs-CZ" dirty="0" smtClean="0">
                <a:solidFill>
                  <a:srgbClr val="FF0000"/>
                </a:solidFill>
                <a:latin typeface="Century Gothic" pitchFamily="34" charset="0"/>
              </a:rPr>
              <a:t>-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 - J - - É        N - D - -Y    </a:t>
            </a:r>
            <a:endParaRPr lang="cs-CZ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852936"/>
            <a:ext cx="7578218" cy="1752600"/>
          </a:xfrm>
        </p:spPr>
        <p:txBody>
          <a:bodyPr>
            <a:normAutofit/>
          </a:bodyPr>
          <a:lstStyle/>
          <a:p>
            <a:pPr marL="457200" indent="-457200" algn="l"/>
            <a:r>
              <a:rPr lang="cs-CZ" dirty="0" smtClean="0">
                <a:latin typeface="Century Gothic" pitchFamily="34" charset="0"/>
              </a:rPr>
              <a:t>Hladina kapaliny ve s - - - - - -ch </a:t>
            </a:r>
          </a:p>
          <a:p>
            <a:pPr marL="457200" indent="-457200" algn="l"/>
            <a:r>
              <a:rPr lang="cs-CZ" dirty="0" smtClean="0">
                <a:latin typeface="Century Gothic" pitchFamily="34" charset="0"/>
              </a:rPr>
              <a:t>n - - - - - ch se ustálí ve stejné </a:t>
            </a:r>
            <a:r>
              <a:rPr lang="cs-CZ" dirty="0" smtClean="0">
                <a:solidFill>
                  <a:srgbClr val="FFFF00"/>
                </a:solidFill>
                <a:latin typeface="Century Gothic" pitchFamily="34" charset="0"/>
              </a:rPr>
              <a:t>v - - - e </a:t>
            </a:r>
            <a:endParaRPr lang="cs-CZ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pic>
        <p:nvPicPr>
          <p:cNvPr id="1026" name="Picture 2" descr="C:\Users\jirinerad\AppData\Local\Microsoft\Windows\Temporary Internet Files\Content.IE5\MGAOWZGT\MC9000303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78094"/>
            <a:ext cx="1625803" cy="18690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irinerad\AppData\Local\Microsoft\Windows\Temporary Internet Files\Content.IE5\RFSY565G\MC9002958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221088"/>
            <a:ext cx="1973655" cy="17820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irinerad\AppData\Local\Microsoft\Windows\Temporary Internet Files\Content.IE5\73CJ47K8\MP9004032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65104"/>
            <a:ext cx="2081784" cy="19189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94628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solidFill>
                  <a:srgbClr val="FFFF00"/>
                </a:solidFill>
                <a:latin typeface="Century Gothic" pitchFamily="34" charset="0"/>
              </a:rPr>
              <a:t>Tlak v kapalinách</a:t>
            </a:r>
            <a:r>
              <a:rPr lang="cs-CZ" sz="3600" dirty="0" smtClean="0">
                <a:latin typeface="Century Gothic" pitchFamily="34" charset="0"/>
              </a:rPr>
              <a:t> způsobený  tíhovou silou se nazývá / </a:t>
            </a:r>
            <a:r>
              <a:rPr lang="cs-CZ" sz="3600" dirty="0" smtClean="0">
                <a:solidFill>
                  <a:srgbClr val="FF0000"/>
                </a:solidFill>
                <a:latin typeface="Century Gothic" pitchFamily="34" charset="0"/>
              </a:rPr>
              <a:t>4 </a:t>
            </a:r>
            <a:r>
              <a:rPr lang="cs-CZ" sz="3600" dirty="0" smtClean="0">
                <a:latin typeface="Century Gothic" pitchFamily="34" charset="0"/>
              </a:rPr>
              <a:t>/ 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4042792" cy="4526280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A – statický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B – hydrostatický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C – gravitační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D – vodní 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2051" name="Picture 3" descr="C:\Users\jirinerad\AppData\Local\Microsoft\Windows\Temporary Internet Files\Content.IE5\73CJ47K8\MP9004372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764" y="1772816"/>
            <a:ext cx="3947045" cy="4528592"/>
          </a:xfrm>
          <a:prstGeom prst="round2Diag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61695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2636912"/>
            <a:ext cx="5076056" cy="3390900"/>
          </a:xfrm>
        </p:spPr>
        <p:txBody>
          <a:bodyPr/>
          <a:lstStyle/>
          <a:p>
            <a:endParaRPr lang="cs-CZ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A – Pascalův zákon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B – Ohmův zákon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C – Archimédův zákon</a:t>
            </a:r>
            <a:endParaRPr lang="cs-CZ" dirty="0">
              <a:latin typeface="Century Gothic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404664"/>
            <a:ext cx="8568952" cy="180044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entury Gothic" pitchFamily="34" charset="0"/>
              </a:rPr>
              <a:t>Stlačujeme-li kapalinu v uzavřené nádobě, vzniká  uvnitř ve všech místech kapaliny </a:t>
            </a:r>
            <a:r>
              <a:rPr lang="cs-CZ" sz="3600" dirty="0" smtClean="0">
                <a:solidFill>
                  <a:srgbClr val="FFFF00"/>
                </a:solidFill>
                <a:latin typeface="Century Gothic" pitchFamily="34" charset="0"/>
              </a:rPr>
              <a:t>STEJNÝ TLAK </a:t>
            </a:r>
            <a:r>
              <a:rPr lang="cs-CZ" sz="3600" dirty="0" smtClean="0">
                <a:latin typeface="Century Gothic" pitchFamily="34" charset="0"/>
              </a:rPr>
              <a:t>/ </a:t>
            </a:r>
            <a:r>
              <a:rPr lang="cs-CZ" sz="3600" dirty="0" smtClean="0">
                <a:solidFill>
                  <a:srgbClr val="FF0000"/>
                </a:solidFill>
                <a:latin typeface="Century Gothic" pitchFamily="34" charset="0"/>
              </a:rPr>
              <a:t>12</a:t>
            </a:r>
            <a:r>
              <a:rPr lang="cs-CZ" sz="3600" dirty="0" smtClean="0">
                <a:latin typeface="Century Gothic" pitchFamily="34" charset="0"/>
              </a:rPr>
              <a:t> / </a:t>
            </a:r>
            <a:endParaRPr lang="cs-CZ" sz="3600" dirty="0">
              <a:latin typeface="Century Gothic" pitchFamily="34" charset="0"/>
            </a:endParaRPr>
          </a:p>
        </p:txBody>
      </p:sp>
      <p:pic>
        <p:nvPicPr>
          <p:cNvPr id="4098" name="Picture 2" descr="C:\Users\jirinerad\AppData\Local\Microsoft\Windows\Temporary Internet Files\Content.IE5\RFSY565G\MC900371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40968"/>
            <a:ext cx="2088232" cy="23050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13898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latin typeface="Century Gothic" pitchFamily="34" charset="0"/>
              </a:rPr>
              <a:t>Síla</a:t>
            </a:r>
            <a:r>
              <a:rPr lang="cs-CZ" sz="3200" dirty="0" smtClean="0">
                <a:latin typeface="Century Gothic" pitchFamily="34" charset="0"/>
              </a:rPr>
              <a:t>, která brání posouvání těles</a:t>
            </a:r>
            <a:br>
              <a:rPr lang="cs-CZ" sz="3200" dirty="0" smtClean="0">
                <a:latin typeface="Century Gothic" pitchFamily="34" charset="0"/>
              </a:rPr>
            </a:br>
            <a:r>
              <a:rPr lang="cs-CZ" sz="3200" dirty="0" smtClean="0">
                <a:latin typeface="Century Gothic" pitchFamily="34" charset="0"/>
              </a:rPr>
              <a:t>se nazývá / </a:t>
            </a:r>
            <a:r>
              <a:rPr lang="cs-CZ" sz="3200" dirty="0" smtClean="0">
                <a:solidFill>
                  <a:srgbClr val="FF0000"/>
                </a:solidFill>
                <a:latin typeface="Century Gothic" pitchFamily="34" charset="0"/>
              </a:rPr>
              <a:t>1</a:t>
            </a:r>
            <a:r>
              <a:rPr lang="cs-CZ" sz="3200" dirty="0" smtClean="0">
                <a:latin typeface="Century Gothic" pitchFamily="34" charset="0"/>
              </a:rPr>
              <a:t> /</a:t>
            </a:r>
            <a:endParaRPr lang="cs-CZ" sz="32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844824"/>
            <a:ext cx="3898776" cy="4526280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A – gravitační</a:t>
            </a:r>
          </a:p>
          <a:p>
            <a:pPr>
              <a:buNone/>
            </a:pPr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B – elektrická</a:t>
            </a:r>
          </a:p>
          <a:p>
            <a:pPr>
              <a:buNone/>
            </a:pPr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>
                <a:latin typeface="Century Gothic" pitchFamily="34" charset="0"/>
              </a:rPr>
              <a:t>C</a:t>
            </a:r>
            <a:r>
              <a:rPr lang="cs-CZ" dirty="0" smtClean="0">
                <a:latin typeface="Century Gothic" pitchFamily="34" charset="0"/>
              </a:rPr>
              <a:t> – třecí</a:t>
            </a:r>
          </a:p>
          <a:p>
            <a:pPr>
              <a:buNone/>
            </a:pPr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>
                <a:latin typeface="Century Gothic" pitchFamily="34" charset="0"/>
              </a:rPr>
              <a:t>D</a:t>
            </a:r>
            <a:r>
              <a:rPr lang="cs-CZ" dirty="0" smtClean="0">
                <a:latin typeface="Century Gothic" pitchFamily="34" charset="0"/>
              </a:rPr>
              <a:t> – odstředivá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5122" name="Picture 2" descr="C:\Users\jirinerad\AppData\Local\Microsoft\Windows\Temporary Internet Files\Content.IE5\MGAOWZGT\MP9004224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76872"/>
            <a:ext cx="2520280" cy="3888432"/>
          </a:xfrm>
          <a:prstGeom prst="round2Diag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0164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entury Gothic" pitchFamily="34" charset="0"/>
              </a:rPr>
              <a:t>Ve </a:t>
            </a:r>
            <a:r>
              <a:rPr lang="cs-CZ" sz="3600" dirty="0" smtClean="0">
                <a:solidFill>
                  <a:srgbClr val="FFFF00"/>
                </a:solidFill>
                <a:latin typeface="Century Gothic" pitchFamily="34" charset="0"/>
              </a:rPr>
              <a:t>stratosféře </a:t>
            </a:r>
            <a:r>
              <a:rPr lang="cs-CZ" sz="3600" dirty="0" smtClean="0">
                <a:latin typeface="Century Gothic" pitchFamily="34" charset="0"/>
              </a:rPr>
              <a:t>ve výšce 25 - 30 km se vyskytuje </a:t>
            </a:r>
            <a:r>
              <a:rPr lang="cs-CZ" sz="3600" dirty="0" smtClean="0">
                <a:solidFill>
                  <a:schemeClr val="tx1"/>
                </a:solidFill>
                <a:latin typeface="Century Gothic" pitchFamily="34" charset="0"/>
              </a:rPr>
              <a:t>/</a:t>
            </a:r>
            <a:r>
              <a:rPr lang="cs-CZ" sz="3600" dirty="0" smtClean="0">
                <a:solidFill>
                  <a:srgbClr val="FF0000"/>
                </a:solidFill>
                <a:latin typeface="Century Gothic" pitchFamily="34" charset="0"/>
              </a:rPr>
              <a:t> 3 </a:t>
            </a:r>
            <a:r>
              <a:rPr lang="cs-CZ" sz="3600" dirty="0" smtClean="0">
                <a:latin typeface="Century Gothic" pitchFamily="34" charset="0"/>
              </a:rPr>
              <a:t>/ </a:t>
            </a:r>
            <a:endParaRPr lang="cs-CZ" sz="36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5482952" cy="4526280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A  - atmosférická vrstva</a:t>
            </a:r>
          </a:p>
          <a:p>
            <a:pPr>
              <a:buNone/>
            </a:pPr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B – ozonová vrstva</a:t>
            </a:r>
          </a:p>
          <a:p>
            <a:pPr>
              <a:buNone/>
            </a:pPr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C – elektrostatická vrstva</a:t>
            </a:r>
          </a:p>
          <a:p>
            <a:pPr>
              <a:buNone/>
            </a:pPr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D – gravitační vrstva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6147" name="Picture 3" descr="C:\Users\jirinerad\AppData\Local\Microsoft\Windows\Temporary Internet Files\Content.IE5\73CJ47K8\MC9000301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068960"/>
            <a:ext cx="2304256" cy="24927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86911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6712" y="476672"/>
            <a:ext cx="8507288" cy="2160240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>
                <a:latin typeface="Century Gothic" pitchFamily="34" charset="0"/>
              </a:rPr>
              <a:t>K dosažení </a:t>
            </a:r>
            <a:r>
              <a:rPr lang="cs-CZ" sz="3200" dirty="0" smtClean="0">
                <a:solidFill>
                  <a:srgbClr val="FFFF00"/>
                </a:solidFill>
                <a:latin typeface="Century Gothic" pitchFamily="34" charset="0"/>
              </a:rPr>
              <a:t>přetlaku </a:t>
            </a:r>
            <a:r>
              <a:rPr lang="cs-CZ" sz="3200" dirty="0" smtClean="0">
                <a:latin typeface="Century Gothic" pitchFamily="34" charset="0"/>
              </a:rPr>
              <a:t>se používá například kompresor, hustilka, ventilátor. </a:t>
            </a:r>
            <a:br>
              <a:rPr lang="cs-CZ" sz="3200" dirty="0" smtClean="0">
                <a:latin typeface="Century Gothic" pitchFamily="34" charset="0"/>
              </a:rPr>
            </a:br>
            <a:r>
              <a:rPr lang="cs-CZ" sz="1600" dirty="0" smtClean="0">
                <a:latin typeface="Century Gothic" pitchFamily="34" charset="0"/>
              </a:rPr>
              <a:t/>
            </a:r>
            <a:br>
              <a:rPr lang="cs-CZ" sz="1600" dirty="0" smtClean="0">
                <a:latin typeface="Century Gothic" pitchFamily="34" charset="0"/>
              </a:rPr>
            </a:br>
            <a:r>
              <a:rPr lang="cs-CZ" sz="3200" dirty="0" smtClean="0">
                <a:latin typeface="Century Gothic" pitchFamily="34" charset="0"/>
              </a:rPr>
              <a:t>K</a:t>
            </a:r>
            <a:r>
              <a:rPr lang="cs-CZ" sz="3200" dirty="0" smtClean="0">
                <a:solidFill>
                  <a:srgbClr val="FFFF00"/>
                </a:solidFill>
                <a:latin typeface="Century Gothic" pitchFamily="34" charset="0"/>
              </a:rPr>
              <a:t> měření přetlaku </a:t>
            </a:r>
            <a:r>
              <a:rPr lang="cs-CZ" sz="3200" dirty="0" smtClean="0">
                <a:latin typeface="Century Gothic" pitchFamily="34" charset="0"/>
              </a:rPr>
              <a:t>se </a:t>
            </a:r>
            <a:r>
              <a:rPr lang="cs-CZ" sz="3200" dirty="0" smtClean="0">
                <a:solidFill>
                  <a:srgbClr val="FFFF00"/>
                </a:solidFill>
                <a:latin typeface="Century Gothic" pitchFamily="34" charset="0"/>
              </a:rPr>
              <a:t>používají / </a:t>
            </a:r>
            <a:r>
              <a:rPr lang="cs-CZ" sz="3200" dirty="0" smtClean="0">
                <a:solidFill>
                  <a:srgbClr val="FF0000"/>
                </a:solidFill>
                <a:latin typeface="Century Gothic" pitchFamily="34" charset="0"/>
              </a:rPr>
              <a:t>3</a:t>
            </a:r>
            <a:r>
              <a:rPr lang="cs-CZ" sz="3200" dirty="0" smtClean="0">
                <a:solidFill>
                  <a:srgbClr val="FFFF00"/>
                </a:solidFill>
                <a:latin typeface="Century Gothic" pitchFamily="34" charset="0"/>
              </a:rPr>
              <a:t> /</a:t>
            </a:r>
            <a:br>
              <a:rPr lang="cs-CZ" sz="3200" dirty="0" smtClean="0">
                <a:solidFill>
                  <a:srgbClr val="FFFF00"/>
                </a:solidFill>
                <a:latin typeface="Century Gothic" pitchFamily="34" charset="0"/>
              </a:rPr>
            </a:br>
            <a:endParaRPr lang="cs-CZ" sz="3200" dirty="0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780928"/>
            <a:ext cx="3898776" cy="3175565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A – manometry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B – aneroidy</a:t>
            </a:r>
          </a:p>
          <a:p>
            <a:endParaRPr lang="cs-CZ" dirty="0"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latin typeface="Century Gothic" pitchFamily="34" charset="0"/>
              </a:rPr>
              <a:t>C – výškoměry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7170" name="Picture 2" descr="C:\Users\jirinerad\AppData\Local\Microsoft\Windows\Temporary Internet Files\Content.IE5\MGAOWZGT\MC9002505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24944"/>
            <a:ext cx="2804026" cy="26642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5881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Century Gothic" pitchFamily="34" charset="0"/>
              </a:rPr>
              <a:t>K názornému zobrazení </a:t>
            </a:r>
            <a:r>
              <a:rPr lang="cs-CZ" sz="2800" dirty="0" smtClean="0">
                <a:solidFill>
                  <a:srgbClr val="FFFF00"/>
                </a:solidFill>
                <a:latin typeface="Century Gothic" pitchFamily="34" charset="0"/>
              </a:rPr>
              <a:t>závislosti fyzikálních veličin </a:t>
            </a:r>
            <a:r>
              <a:rPr lang="cs-CZ" sz="2800" dirty="0" smtClean="0">
                <a:latin typeface="Century Gothic" pitchFamily="34" charset="0"/>
              </a:rPr>
              <a:t>používáme ve fyzice / </a:t>
            </a:r>
            <a:r>
              <a:rPr lang="cs-CZ" sz="2800" dirty="0" smtClean="0">
                <a:solidFill>
                  <a:srgbClr val="FF0000"/>
                </a:solidFill>
                <a:latin typeface="Century Gothic" pitchFamily="34" charset="0"/>
              </a:rPr>
              <a:t>5</a:t>
            </a:r>
            <a:r>
              <a:rPr lang="cs-CZ" sz="2800" dirty="0" smtClean="0">
                <a:latin typeface="Century Gothic" pitchFamily="34" charset="0"/>
              </a:rPr>
              <a:t> /</a:t>
            </a:r>
            <a:endParaRPr lang="cs-CZ" sz="2800" dirty="0"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204864"/>
            <a:ext cx="4546848" cy="3751629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</a:schemeClr>
                </a:solidFill>
                <a:latin typeface="Century Gothic" pitchFamily="34" charset="0"/>
              </a:rPr>
              <a:t>A – mapky</a:t>
            </a:r>
          </a:p>
          <a:p>
            <a:pPr>
              <a:buNone/>
            </a:pPr>
            <a:endParaRPr lang="cs-CZ" dirty="0">
              <a:solidFill>
                <a:schemeClr val="tx1">
                  <a:lumMod val="95000"/>
                </a:schemeClr>
              </a:solidFill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</a:schemeClr>
                </a:solidFill>
                <a:latin typeface="Century Gothic" pitchFamily="34" charset="0"/>
              </a:rPr>
              <a:t>B – kružnice</a:t>
            </a:r>
          </a:p>
          <a:p>
            <a:pPr>
              <a:buNone/>
            </a:pPr>
            <a:endParaRPr lang="cs-CZ" dirty="0" smtClean="0">
              <a:solidFill>
                <a:schemeClr val="tx1">
                  <a:lumMod val="95000"/>
                </a:schemeClr>
              </a:solidFill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</a:schemeClr>
                </a:solidFill>
                <a:latin typeface="Century Gothic" pitchFamily="34" charset="0"/>
              </a:rPr>
              <a:t>C – GPS souřadnice</a:t>
            </a:r>
          </a:p>
          <a:p>
            <a:pPr>
              <a:buNone/>
            </a:pPr>
            <a:endParaRPr lang="cs-CZ" dirty="0">
              <a:solidFill>
                <a:schemeClr val="tx1">
                  <a:lumMod val="95000"/>
                </a:schemeClr>
              </a:solidFill>
              <a:latin typeface="Century Gothic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</a:schemeClr>
                </a:solidFill>
                <a:latin typeface="Century Gothic" pitchFamily="34" charset="0"/>
              </a:rPr>
              <a:t>D – grafy</a:t>
            </a:r>
          </a:p>
        </p:txBody>
      </p:sp>
      <p:pic>
        <p:nvPicPr>
          <p:cNvPr id="8194" name="Picture 2" descr="C:\Users\jirinerad\AppData\Local\Microsoft\Windows\Temporary Internet Files\Content.IE5\73CJ47K8\MC9002346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12976"/>
            <a:ext cx="2408510" cy="2500555"/>
          </a:xfrm>
          <a:prstGeom prst="round2Diag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10488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35736784"/>
              </p:ext>
            </p:extLst>
          </p:nvPr>
        </p:nvGraphicFramePr>
        <p:xfrm>
          <a:off x="1067780" y="1268760"/>
          <a:ext cx="7008440" cy="252028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3144180"/>
                <a:gridCol w="3864260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Formát výukového materiálu v digitální podobě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err="1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Power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 Point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2010 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(.</a:t>
                      </a:r>
                      <a:r>
                        <a:rPr lang="cs-CZ" sz="1400" b="0" dirty="0" err="1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pptx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)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Obsah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Křížovka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 s tajenkou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Rozsah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Počet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obrazovek: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 8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Způsob práce žáků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Samostatná práce, práce ve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skupinkách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Další poznámky autora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Interaktivní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Century Gothic" pitchFamily="34" charset="0"/>
                          <a:ea typeface="+mn-ea"/>
                        </a:rPr>
                        <a:t> tabule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Century Gothic" pitchFamily="34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723049" y="476672"/>
            <a:ext cx="16979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Gothic" pitchFamily="34" charset="0"/>
                <a:ea typeface="Arial Unicode MS" pitchFamily="34" charset="-128"/>
                <a:cs typeface="Times New Roman" pitchFamily="18" charset="0"/>
              </a:rPr>
              <a:t>Anotace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entury Gothic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938076" y="4118303"/>
            <a:ext cx="1267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Gothic" pitchFamily="34" charset="0"/>
                <a:ea typeface="Arial Unicode MS" pitchFamily="34" charset="-128"/>
                <a:cs typeface="Times New Roman" pitchFamily="18" charset="0"/>
              </a:rPr>
              <a:t>Zdroje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15616" y="465313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Zdroje textů a obrázků - </a:t>
            </a:r>
            <a:r>
              <a:rPr lang="cs-CZ" dirty="0" smtClean="0"/>
              <a:t>klipart - www.office.</a:t>
            </a:r>
            <a:r>
              <a:rPr lang="cs-CZ" smtClean="0"/>
              <a:t>microsoft.com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060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118</TotalTime>
  <Words>285</Words>
  <Application>Microsoft Office PowerPoint</Application>
  <PresentationFormat>Předvádění na obrazovce (4:3)</PresentationFormat>
  <Paragraphs>79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Lití písma</vt:lpstr>
      <vt:lpstr>Snímek 1</vt:lpstr>
      <vt:lpstr>Červená písmena postupně vytvoří  TAJENKU</vt:lpstr>
      <vt:lpstr>S - - J - - É        N - D - -Y    </vt:lpstr>
      <vt:lpstr>Tlak v kapalinách způsobený  tíhovou silou se nazývá / 4 / </vt:lpstr>
      <vt:lpstr>Stlačujeme-li kapalinu v uzavřené nádobě, vzniká  uvnitř ve všech místech kapaliny STEJNÝ TLAK / 12 / </vt:lpstr>
      <vt:lpstr>Síla, která brání posouvání těles se nazývá / 1 /</vt:lpstr>
      <vt:lpstr>Ve stratosféře ve výšce 25 - 30 km se vyskytuje / 3 / </vt:lpstr>
      <vt:lpstr>K dosažení přetlaku se používá například kompresor, hustilka, ventilátor.   K měření přetlaku se používají / 3 / </vt:lpstr>
      <vt:lpstr>K názornému zobrazení závislosti fyzikálních veličin používáme ve fyzice / 5 /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Nerad Jiří</dc:creator>
  <cp:lastModifiedBy>Dum</cp:lastModifiedBy>
  <cp:revision>14</cp:revision>
  <dcterms:created xsi:type="dcterms:W3CDTF">2012-12-10T16:08:42Z</dcterms:created>
  <dcterms:modified xsi:type="dcterms:W3CDTF">2013-12-28T13:48:41Z</dcterms:modified>
</cp:coreProperties>
</file>