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257" r:id="rId2"/>
    <p:sldId id="258" r:id="rId3"/>
    <p:sldId id="260" r:id="rId4"/>
    <p:sldId id="261" r:id="rId5"/>
    <p:sldId id="262" r:id="rId6"/>
    <p:sldId id="263" r:id="rId7"/>
    <p:sldId id="264" r:id="rId8"/>
    <p:sldId id="265" r:id="rId9"/>
    <p:sldId id="266" r:id="rId10"/>
    <p:sldId id="268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="" xmlns:p14="http://schemas.microsoft.com/office/powerpoint/2010/main">
        <p14:section name="Výchozí oddíl" id="{E22991AB-1526-43CC-BA3E-A6D400FC6B6E}">
          <p14:sldIdLst>
            <p14:sldId id="257"/>
            <p14:sldId id="258"/>
            <p14:sldId id="259"/>
            <p14:sldId id="260"/>
            <p14:sldId id="261"/>
            <p14:sldId id="262"/>
            <p14:sldId id="263"/>
            <p14:sldId id="264"/>
            <p14:sldId id="265"/>
            <p14:sldId id="266"/>
            <p14:sldId id="268"/>
          </p14:sldIdLst>
        </p14:section>
      </p14:section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294" y="-17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0"/>
            <a:ext cx="9144000" cy="29337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8" name="Straight Connector 17"/>
          <p:cNvCxnSpPr/>
          <p:nvPr/>
        </p:nvCxnSpPr>
        <p:spPr>
          <a:xfrm>
            <a:off x="0" y="2925286"/>
            <a:ext cx="9144000" cy="1588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Rectangle 12"/>
          <p:cNvSpPr/>
          <p:nvPr/>
        </p:nvSpPr>
        <p:spPr>
          <a:xfrm>
            <a:off x="2514600" y="2362200"/>
            <a:ext cx="4114800" cy="1127760"/>
          </a:xfrm>
          <a:prstGeom prst="rect">
            <a:avLst/>
          </a:prstGeom>
          <a:solidFill>
            <a:schemeClr val="tx1"/>
          </a:solidFill>
          <a:ln w="76200" cmpd="thinThick">
            <a:solidFill>
              <a:schemeClr val="tx1"/>
            </a:solidFill>
            <a:miter lim="800000"/>
          </a:ln>
        </p:spPr>
        <p:txBody>
          <a:bodyPr vert="horz" lIns="91440" tIns="45720" rIns="91440" bIns="45720" rtlCol="0" anchor="ctr" anchorCtr="0">
            <a:normAutofit/>
          </a:bodyPr>
          <a:lstStyle/>
          <a:p>
            <a:pPr algn="ctr" defTabSz="914400" rtl="0" eaLnBrk="1" latinLnBrk="0" hangingPunct="1">
              <a:spcBef>
                <a:spcPts val="400"/>
              </a:spcBef>
              <a:buNone/>
            </a:pPr>
            <a:endParaRPr lang="en-US" sz="1800" b="1" kern="1200" cap="all" spc="0" baseline="0" smtClean="0">
              <a:solidFill>
                <a:schemeClr val="bg1"/>
              </a:solidFill>
              <a:latin typeface="+mj-lt"/>
              <a:ea typeface="+mj-ea"/>
              <a:cs typeface="Tunga" pitchFamily="2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65400" y="3045460"/>
            <a:ext cx="4013200" cy="428625"/>
          </a:xfrm>
        </p:spPr>
        <p:txBody>
          <a:bodyPr tIns="0" anchor="t">
            <a:noAutofit/>
          </a:bodyPr>
          <a:lstStyle>
            <a:lvl1pPr marL="0" indent="0" algn="ctr">
              <a:buNone/>
              <a:defRPr sz="1600" b="0" i="0" cap="none" spc="0" baseline="0">
                <a:solidFill>
                  <a:schemeClr val="bg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>
          <a:xfrm>
            <a:off x="2565400" y="2397760"/>
            <a:ext cx="4013200" cy="599440"/>
          </a:xfrm>
          <a:noFill/>
          <a:ln>
            <a:noFill/>
          </a:ln>
        </p:spPr>
        <p:txBody>
          <a:bodyPr bIns="0" anchor="b"/>
          <a:lstStyle>
            <a:lvl1pPr>
              <a:defRPr>
                <a:effectLst>
                  <a:glow rad="88900">
                    <a:schemeClr val="tx1">
                      <a:alpha val="60000"/>
                    </a:schemeClr>
                  </a:glo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1" name="Date Placeholder 10"/>
          <p:cNvSpPr>
            <a:spLocks noGrp="1"/>
          </p:cNvSpPr>
          <p:nvPr>
            <p:ph type="dt" sz="half" idx="10"/>
          </p:nvPr>
        </p:nvSpPr>
        <p:spPr bwMode="black"/>
        <p:txBody>
          <a:bodyPr/>
          <a:lstStyle/>
          <a:p>
            <a:fld id="{62AD6E26-8B62-43C5-921C-5615DFE3CBED}" type="datetimeFigureOut">
              <a:rPr lang="cs-CZ" smtClean="0"/>
              <a:pPr/>
              <a:t>25.2.2013</a:t>
            </a:fld>
            <a:endParaRPr lang="cs-CZ"/>
          </a:p>
        </p:txBody>
      </p:sp>
      <p:sp>
        <p:nvSpPr>
          <p:cNvPr id="17" name="Slide Number Placeholder 16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653A320F-D9CC-45AE-9B3D-6178DC50353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Content Placeholder 30"/>
          <p:cNvSpPr>
            <a:spLocks noGrp="1"/>
          </p:cNvSpPr>
          <p:nvPr>
            <p:ph sz="quarter" idx="13"/>
          </p:nvPr>
        </p:nvSpPr>
        <p:spPr>
          <a:xfrm>
            <a:off x="457200" y="2020824"/>
            <a:ext cx="8229600" cy="4075176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9" name="Title 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1" name="Date Placeholder 10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62AD6E26-8B62-43C5-921C-5615DFE3CBED}" type="datetimeFigureOut">
              <a:rPr lang="cs-CZ" smtClean="0"/>
              <a:pPr/>
              <a:t>25.2.2013</a:t>
            </a:fld>
            <a:endParaRPr lang="cs-CZ"/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653A320F-D9CC-45AE-9B3D-6178DC50353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3" name="Footer Placeholder 12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922776"/>
            <a:ext cx="9144000" cy="293522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1" name="Straight Connector 10"/>
          <p:cNvCxnSpPr/>
          <p:nvPr/>
        </p:nvCxnSpPr>
        <p:spPr>
          <a:xfrm>
            <a:off x="0" y="3921760"/>
            <a:ext cx="9144000" cy="1588"/>
          </a:xfrm>
          <a:prstGeom prst="line">
            <a:avLst/>
          </a:prstGeom>
          <a:ln w="12700">
            <a:solidFill>
              <a:schemeClr val="tx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Rectangle 11"/>
          <p:cNvSpPr/>
          <p:nvPr/>
        </p:nvSpPr>
        <p:spPr>
          <a:xfrm>
            <a:off x="2514600" y="3368040"/>
            <a:ext cx="4114800" cy="1127760"/>
          </a:xfrm>
          <a:prstGeom prst="rect">
            <a:avLst/>
          </a:prstGeom>
          <a:solidFill>
            <a:schemeClr val="tx1"/>
          </a:solidFill>
          <a:ln w="76200" cmpd="thinThick">
            <a:solidFill>
              <a:schemeClr val="tx1"/>
            </a:solidFill>
            <a:miter lim="800000"/>
          </a:ln>
        </p:spPr>
        <p:txBody>
          <a:bodyPr vert="horz" lIns="91440" tIns="45720" rIns="91440" bIns="45720" rtlCol="0" anchor="ctr" anchorCtr="0">
            <a:normAutofit/>
          </a:bodyPr>
          <a:lstStyle/>
          <a:p>
            <a:pPr algn="ctr" defTabSz="914400" rtl="0" eaLnBrk="1" latinLnBrk="0" hangingPunct="1">
              <a:spcBef>
                <a:spcPts val="400"/>
              </a:spcBef>
              <a:buNone/>
            </a:pPr>
            <a:endParaRPr lang="en-US" sz="1800" b="1" kern="1200" cap="all" spc="0" baseline="0" smtClean="0">
              <a:solidFill>
                <a:schemeClr val="bg1"/>
              </a:solidFill>
              <a:latin typeface="+mj-lt"/>
              <a:ea typeface="+mj-ea"/>
              <a:cs typeface="Tunga" pitchFamily="2"/>
            </a:endParaRPr>
          </a:p>
        </p:txBody>
      </p:sp>
      <p:sp>
        <p:nvSpPr>
          <p:cNvPr id="9" name="Title Placeholder 1"/>
          <p:cNvSpPr>
            <a:spLocks noGrp="1"/>
          </p:cNvSpPr>
          <p:nvPr>
            <p:ph type="title"/>
          </p:nvPr>
        </p:nvSpPr>
        <p:spPr bwMode="black">
          <a:xfrm>
            <a:off x="2529052" y="3367246"/>
            <a:ext cx="4085897" cy="706821"/>
          </a:xfrm>
          <a:prstGeom prst="rect">
            <a:avLst/>
          </a:prstGeom>
          <a:noFill/>
          <a:ln w="98425" cmpd="thinThick">
            <a:noFill/>
            <a:miter lim="800000"/>
          </a:ln>
        </p:spPr>
        <p:txBody>
          <a:bodyPr vert="horz" lIns="91440" tIns="45720" rIns="91440" bIns="0" rtlCol="0" anchor="b" anchorCtr="0">
            <a:normAutofit/>
          </a:bodyPr>
          <a:lstStyle>
            <a:lvl1pPr>
              <a:defRPr kumimoji="0" lang="en-US" sz="1800" b="1" i="0" u="none" strike="noStrike" kern="1200" cap="all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Tunga" pitchFamily="2"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0" name="Subtitle 2"/>
          <p:cNvSpPr>
            <a:spLocks noGrp="1"/>
          </p:cNvSpPr>
          <p:nvPr>
            <p:ph type="subTitle" idx="1"/>
          </p:nvPr>
        </p:nvSpPr>
        <p:spPr bwMode="black">
          <a:xfrm>
            <a:off x="2518542" y="4084577"/>
            <a:ext cx="4106917" cy="397094"/>
          </a:xfrm>
        </p:spPr>
        <p:txBody>
          <a:bodyPr tIns="0" anchor="t" anchorCtr="0">
            <a:normAutofit/>
          </a:bodyPr>
          <a:lstStyle>
            <a:lvl1pPr marL="0" indent="0" algn="ctr">
              <a:buNone/>
              <a:def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Tahoma" pitchFamily="34" charset="0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13" name="Date Placeholder 1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AD6E26-8B62-43C5-921C-5615DFE3CBED}" type="datetimeFigureOut">
              <a:rPr lang="cs-CZ" smtClean="0"/>
              <a:pPr/>
              <a:t>25.2.2013</a:t>
            </a:fld>
            <a:endParaRPr lang="cs-CZ"/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653A320F-D9CC-45AE-9B3D-6178DC50353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5" name="Footer Placeholder 14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Content Placeholder 30"/>
          <p:cNvSpPr>
            <a:spLocks noGrp="1"/>
          </p:cNvSpPr>
          <p:nvPr>
            <p:ph sz="quarter" idx="13"/>
          </p:nvPr>
        </p:nvSpPr>
        <p:spPr>
          <a:xfrm>
            <a:off x="457201" y="2020824"/>
            <a:ext cx="4023360" cy="4005072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5" name="Content Placeholder 30"/>
          <p:cNvSpPr>
            <a:spLocks noGrp="1"/>
          </p:cNvSpPr>
          <p:nvPr>
            <p:ph sz="quarter" idx="14"/>
          </p:nvPr>
        </p:nvSpPr>
        <p:spPr>
          <a:xfrm>
            <a:off x="4663440" y="2020824"/>
            <a:ext cx="4023360" cy="4005072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5"/>
          </p:nvPr>
        </p:nvSpPr>
        <p:spPr/>
        <p:txBody>
          <a:bodyPr/>
          <a:lstStyle/>
          <a:p>
            <a:fld id="{62AD6E26-8B62-43C5-921C-5615DFE3CBED}" type="datetimeFigureOut">
              <a:rPr lang="cs-CZ" smtClean="0"/>
              <a:pPr/>
              <a:t>25.2.2013</a:t>
            </a:fld>
            <a:endParaRPr lang="cs-CZ"/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653A320F-D9CC-45AE-9B3D-6178DC50353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3" name="Footer Placeholder 12"/>
          <p:cNvSpPr>
            <a:spLocks noGrp="1"/>
          </p:cNvSpPr>
          <p:nvPr>
            <p:ph type="ftr" sz="quarter" idx="17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6" name="Title 1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Content Placeholder 30"/>
          <p:cNvSpPr>
            <a:spLocks noGrp="1"/>
          </p:cNvSpPr>
          <p:nvPr>
            <p:ph sz="quarter" idx="13"/>
          </p:nvPr>
        </p:nvSpPr>
        <p:spPr>
          <a:xfrm>
            <a:off x="457201" y="2819400"/>
            <a:ext cx="4023360" cy="3209544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24" name="Content Placeholder 30"/>
          <p:cNvSpPr>
            <a:spLocks noGrp="1"/>
          </p:cNvSpPr>
          <p:nvPr>
            <p:ph sz="quarter" idx="14"/>
          </p:nvPr>
        </p:nvSpPr>
        <p:spPr>
          <a:xfrm>
            <a:off x="4663440" y="2816352"/>
            <a:ext cx="4023360" cy="3209544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020824"/>
            <a:ext cx="4023360" cy="704088"/>
          </a:xfrm>
          <a:noFill/>
          <a:ln w="98425" cmpd="thinThick">
            <a:noFill/>
            <a:miter lim="800000"/>
          </a:ln>
        </p:spPr>
        <p:txBody>
          <a:bodyPr vert="horz" lIns="91440" tIns="45720" rIns="91440" bIns="45720" rtlCol="0" anchor="ctr" anchorCtr="0">
            <a:normAutofit/>
          </a:bodyPr>
          <a:lstStyle>
            <a:lvl1pPr marL="0" indent="0" algn="ctr" defTabSz="914400" rtl="0" eaLnBrk="1" latinLnBrk="0" hangingPunct="1">
              <a:spcBef>
                <a:spcPts val="400"/>
              </a:spcBef>
              <a:buNone/>
              <a:defRPr lang="en-US" sz="1800" b="1" kern="1200" cap="none" spc="200" baseline="0" smtClean="0">
                <a:solidFill>
                  <a:schemeClr val="tx1"/>
                </a:solidFill>
                <a:latin typeface="+mj-lt"/>
                <a:ea typeface="+mj-ea"/>
                <a:cs typeface="Tunga" pitchFamily="2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5"/>
          </p:nvPr>
        </p:nvSpPr>
        <p:spPr>
          <a:xfrm>
            <a:off x="4663440" y="2020824"/>
            <a:ext cx="4023360" cy="704088"/>
          </a:xfrm>
          <a:noFill/>
          <a:ln w="98425" cmpd="thinThick">
            <a:noFill/>
            <a:miter lim="800000"/>
          </a:ln>
        </p:spPr>
        <p:txBody>
          <a:bodyPr vert="horz" lIns="91440" tIns="45720" rIns="91440" bIns="45720" rtlCol="0" anchor="ctr" anchorCtr="0">
            <a:normAutofit/>
          </a:bodyPr>
          <a:lstStyle>
            <a:lvl1pPr marL="0" indent="0" algn="ctr" defTabSz="914400" rtl="0" eaLnBrk="1" latinLnBrk="0" hangingPunct="1">
              <a:spcBef>
                <a:spcPts val="400"/>
              </a:spcBef>
              <a:buNone/>
              <a:defRPr lang="en-US" sz="1800" b="1" i="0" kern="1200" cap="none" spc="200" baseline="0" dirty="0" smtClean="0">
                <a:solidFill>
                  <a:schemeClr val="tx1"/>
                </a:solidFill>
                <a:latin typeface="+mj-lt"/>
                <a:ea typeface="+mj-ea"/>
                <a:cs typeface="Tunga" pitchFamily="2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 algn="ctr" defTabSz="914400" rtl="0" eaLnBrk="1" latinLnBrk="0" hangingPunct="1">
              <a:lnSpc>
                <a:spcPct val="11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FontTx/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11" name="Date Placeholder 10"/>
          <p:cNvSpPr>
            <a:spLocks noGrp="1"/>
          </p:cNvSpPr>
          <p:nvPr>
            <p:ph type="dt" sz="half" idx="16"/>
          </p:nvPr>
        </p:nvSpPr>
        <p:spPr/>
        <p:txBody>
          <a:bodyPr/>
          <a:lstStyle/>
          <a:p>
            <a:fld id="{62AD6E26-8B62-43C5-921C-5615DFE3CBED}" type="datetimeFigureOut">
              <a:rPr lang="cs-CZ" smtClean="0"/>
              <a:pPr/>
              <a:t>25.2.2013</a:t>
            </a:fld>
            <a:endParaRPr lang="cs-CZ"/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7"/>
          </p:nvPr>
        </p:nvSpPr>
        <p:spPr/>
        <p:txBody>
          <a:bodyPr/>
          <a:lstStyle/>
          <a:p>
            <a:fld id="{653A320F-D9CC-45AE-9B3D-6178DC50353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3" name="Footer Placeholder 12"/>
          <p:cNvSpPr>
            <a:spLocks noGrp="1"/>
          </p:cNvSpPr>
          <p:nvPr>
            <p:ph type="ftr" sz="quarter" idx="18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8" name="Title 1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5" name="Date Placeholder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AD6E26-8B62-43C5-921C-5615DFE3CBED}" type="datetimeFigureOut">
              <a:rPr lang="cs-CZ" smtClean="0"/>
              <a:pPr/>
              <a:t>25.2.2013</a:t>
            </a:fld>
            <a:endParaRPr lang="cs-CZ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653A320F-D9CC-45AE-9B3D-6178DC50353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AD6E26-8B62-43C5-921C-5615DFE3CBED}" type="datetimeFigureOut">
              <a:rPr lang="cs-CZ" smtClean="0"/>
              <a:pPr/>
              <a:t>25.2.2013</a:t>
            </a:fld>
            <a:endParaRPr lang="cs-CZ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653A320F-D9CC-45AE-9B3D-6178DC50353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Content Placeholder 30"/>
          <p:cNvSpPr>
            <a:spLocks noGrp="1"/>
          </p:cNvSpPr>
          <p:nvPr>
            <p:ph sz="quarter" idx="14"/>
          </p:nvPr>
        </p:nvSpPr>
        <p:spPr>
          <a:xfrm>
            <a:off x="1485900" y="1914525"/>
            <a:ext cx="6172200" cy="3510915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2"/>
          </p:nvPr>
        </p:nvSpPr>
        <p:spPr>
          <a:xfrm>
            <a:off x="1737360" y="5513832"/>
            <a:ext cx="5669280" cy="548640"/>
          </a:xfrm>
        </p:spPr>
        <p:txBody>
          <a:bodyPr vert="horz" lIns="91440" tIns="0" rIns="91440" bIns="45720" rtlCol="0" anchor="ctr">
            <a:normAutofit/>
          </a:bodyPr>
          <a:lstStyle>
            <a:lvl1pPr marL="0" indent="0" algn="ctr" defTabSz="914400" rtl="0" eaLnBrk="1" latinLnBrk="0" hangingPunct="1">
              <a:lnSpc>
                <a:spcPct val="100000"/>
              </a:lnSpc>
              <a:spcBef>
                <a:spcPts val="0"/>
              </a:spcBef>
              <a:buClr>
                <a:schemeClr val="accent1"/>
              </a:buClr>
              <a:buFont typeface="Arial" pitchFamily="34" charset="0"/>
              <a:buNone/>
              <a:defRPr lang="en-US" sz="1400" b="0" i="0" kern="1200" cap="none" spc="0" baseline="0" smtClean="0">
                <a:solidFill>
                  <a:schemeClr val="tx1"/>
                </a:solidFill>
                <a:latin typeface="+mn-lt"/>
                <a:ea typeface="+mn-ea"/>
                <a:cs typeface="Tahoma" pitchFamily="34" charset="0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13" name="Title 1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6" name="Date Placeholder 15"/>
          <p:cNvSpPr>
            <a:spLocks noGrp="1"/>
          </p:cNvSpPr>
          <p:nvPr>
            <p:ph type="dt" sz="half" idx="15"/>
          </p:nvPr>
        </p:nvSpPr>
        <p:spPr/>
        <p:txBody>
          <a:bodyPr/>
          <a:lstStyle/>
          <a:p>
            <a:fld id="{62AD6E26-8B62-43C5-921C-5615DFE3CBED}" type="datetimeFigureOut">
              <a:rPr lang="cs-CZ" smtClean="0"/>
              <a:pPr/>
              <a:t>25.2.2013</a:t>
            </a:fld>
            <a:endParaRPr lang="cs-CZ"/>
          </a:p>
        </p:txBody>
      </p:sp>
      <p:sp>
        <p:nvSpPr>
          <p:cNvPr id="19" name="Slide Number Placeholder 18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653A320F-D9CC-45AE-9B3D-6178DC50353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3" name="Footer Placeholder 22"/>
          <p:cNvSpPr>
            <a:spLocks noGrp="1"/>
          </p:cNvSpPr>
          <p:nvPr>
            <p:ph type="ftr" sz="quarter" idx="17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852209" y="2026918"/>
            <a:ext cx="5439582" cy="3263750"/>
          </a:xfrm>
          <a:solidFill>
            <a:schemeClr val="tx1"/>
          </a:solidFill>
          <a:ln w="69850" cmpd="dbl">
            <a:solidFill>
              <a:schemeClr val="tx1"/>
            </a:solidFill>
            <a:miter lim="800000"/>
          </a:ln>
        </p:spPr>
        <p:txBody>
          <a:bodyPr vert="horz" lIns="91440" tIns="45720" rIns="91440" bIns="45720" rtlCol="0" anchor="ctr" anchorCtr="0">
            <a:normAutofit/>
          </a:bodyPr>
          <a:lstStyle>
            <a:lvl1pPr marL="0" indent="0" algn="ctr" defTabSz="914400" rtl="0" eaLnBrk="1" latinLnBrk="0" hangingPunct="1">
              <a:spcBef>
                <a:spcPts val="400"/>
              </a:spcBef>
              <a:buNone/>
              <a:defRPr lang="en-US" sz="1800" b="0" kern="1200" cap="none" spc="0" baseline="0" dirty="0">
                <a:solidFill>
                  <a:schemeClr val="bg1"/>
                </a:solidFill>
                <a:latin typeface="+mj-lt"/>
                <a:ea typeface="+mj-ea"/>
                <a:cs typeface="Tunga" pitchFamily="2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25" name="Text Placeholder 24"/>
          <p:cNvSpPr>
            <a:spLocks noGrp="1"/>
          </p:cNvSpPr>
          <p:nvPr>
            <p:ph type="body" sz="quarter" idx="13"/>
          </p:nvPr>
        </p:nvSpPr>
        <p:spPr>
          <a:xfrm>
            <a:off x="1737360" y="5516880"/>
            <a:ext cx="5669280" cy="548640"/>
          </a:xfrm>
        </p:spPr>
        <p:txBody>
          <a:bodyPr vert="horz" lIns="91440" tIns="0" rIns="91440" bIns="0" rtlCol="0" anchor="ctr" anchorCtr="0">
            <a:normAutofit/>
          </a:bodyPr>
          <a:lstStyle>
            <a:lvl1pPr marL="0" indent="0">
              <a:spcBef>
                <a:spcPts val="0"/>
              </a:spcBef>
              <a:buNone/>
              <a:defRPr lang="en-US" sz="1400" b="0" i="0" kern="1200" cap="none" spc="30" baseline="0" smtClean="0">
                <a:solidFill>
                  <a:schemeClr val="tx2"/>
                </a:solidFill>
                <a:latin typeface="+mn-lt"/>
                <a:ea typeface="+mn-ea"/>
                <a:cs typeface="Tahoma" pitchFamily="34" charset="0"/>
              </a:defRPr>
            </a:lvl1pPr>
            <a:lvl2pPr marL="171450" indent="1588">
              <a:buNone/>
              <a:defRPr>
                <a:solidFill>
                  <a:schemeClr val="bg2"/>
                </a:solidFill>
              </a:defRPr>
            </a:lvl2pPr>
            <a:lvl3pPr marL="344488" indent="6350">
              <a:buNone/>
              <a:defRPr>
                <a:solidFill>
                  <a:schemeClr val="bg2"/>
                </a:solidFill>
              </a:defRPr>
            </a:lvl3pPr>
            <a:lvl4pPr marL="515938" indent="3175">
              <a:buNone/>
              <a:defRPr>
                <a:solidFill>
                  <a:schemeClr val="bg2"/>
                </a:solidFill>
              </a:defRPr>
            </a:lvl4pPr>
            <a:lvl5pPr marL="688975" indent="-1588">
              <a:buNone/>
              <a:defRPr>
                <a:solidFill>
                  <a:schemeClr val="bg2"/>
                </a:solidFill>
              </a:defRPr>
            </a:lvl5pPr>
          </a:lstStyle>
          <a:p>
            <a:pPr marL="0" lvl="0" indent="0" algn="ctr" defTabSz="914400" rtl="0" eaLnBrk="1" latinLnBrk="0" hangingPunct="1"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Font typeface="Arial" pitchFamily="34" charset="0"/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>
          <a:xfrm>
            <a:off x="2514600" y="975360"/>
            <a:ext cx="4114800" cy="70104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3" name="Date Placeholder 12"/>
          <p:cNvSpPr>
            <a:spLocks noGrp="1"/>
          </p:cNvSpPr>
          <p:nvPr>
            <p:ph type="dt" sz="half" idx="14"/>
          </p:nvPr>
        </p:nvSpPr>
        <p:spPr>
          <a:xfrm>
            <a:off x="2981325" y="273180"/>
            <a:ext cx="3181350" cy="292100"/>
          </a:xfrm>
        </p:spPr>
        <p:txBody>
          <a:bodyPr/>
          <a:lstStyle/>
          <a:p>
            <a:fld id="{62AD6E26-8B62-43C5-921C-5615DFE3CBED}" type="datetimeFigureOut">
              <a:rPr lang="cs-CZ" smtClean="0"/>
              <a:pPr/>
              <a:t>25.2.2013</a:t>
            </a:fld>
            <a:endParaRPr lang="cs-CZ"/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5"/>
          </p:nvPr>
        </p:nvSpPr>
        <p:spPr>
          <a:xfrm>
            <a:off x="4038600" y="6172200"/>
            <a:ext cx="1066800" cy="304800"/>
          </a:xfrm>
        </p:spPr>
        <p:txBody>
          <a:bodyPr/>
          <a:lstStyle/>
          <a:p>
            <a:fld id="{653A320F-D9CC-45AE-9B3D-6178DC50353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5" name="Footer Placeholder 14"/>
          <p:cNvSpPr>
            <a:spLocks noGrp="1"/>
          </p:cNvSpPr>
          <p:nvPr>
            <p:ph type="ftr" sz="quarter" idx="16"/>
          </p:nvPr>
        </p:nvSpPr>
        <p:spPr>
          <a:xfrm>
            <a:off x="1447800" y="6486525"/>
            <a:ext cx="6248400" cy="292100"/>
          </a:xfrm>
        </p:spPr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AD6E26-8B62-43C5-921C-5615DFE3CBED}" type="datetimeFigureOut">
              <a:rPr lang="cs-CZ" smtClean="0"/>
              <a:pPr/>
              <a:t>25.2.2013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3A320F-D9CC-45AE-9B3D-6178DC50353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" name="Straight Connector 8"/>
          <p:cNvCxnSpPr/>
          <p:nvPr/>
        </p:nvCxnSpPr>
        <p:spPr>
          <a:xfrm rot="5400000">
            <a:off x="4267200" y="3429000"/>
            <a:ext cx="6858000" cy="1588"/>
          </a:xfrm>
          <a:prstGeom prst="line">
            <a:avLst/>
          </a:prstGeom>
          <a:ln w="12700">
            <a:solidFill>
              <a:schemeClr val="tx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Rectangle 6"/>
          <p:cNvSpPr/>
          <p:nvPr/>
        </p:nvSpPr>
        <p:spPr bwMode="hidden">
          <a:xfrm>
            <a:off x="0" y="1"/>
            <a:ext cx="76962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629400" cy="502920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AD6E26-8B62-43C5-921C-5615DFE3CBED}" type="datetimeFigureOut">
              <a:rPr lang="cs-CZ" smtClean="0"/>
              <a:pPr/>
              <a:t>25.2.2013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3A320F-D9CC-45AE-9B3D-6178DC50353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239000" y="914401"/>
            <a:ext cx="926980" cy="5029200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 bwMode="hidden">
          <a:xfrm>
            <a:off x="0" y="1335973"/>
            <a:ext cx="9144000" cy="552202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2019301"/>
            <a:ext cx="8229600" cy="411734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981325" y="273180"/>
            <a:ext cx="3181350" cy="2921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>
              <a:defRPr sz="1200" b="0" cap="all" spc="300" baseline="0">
                <a:solidFill>
                  <a:schemeClr val="tx1"/>
                </a:solidFill>
              </a:defRPr>
            </a:lvl1pPr>
          </a:lstStyle>
          <a:p>
            <a:fld id="{62AD6E26-8B62-43C5-921C-5615DFE3CBED}" type="datetimeFigureOut">
              <a:rPr lang="cs-CZ" smtClean="0"/>
              <a:pPr/>
              <a:t>25.2.2013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47800" y="6486525"/>
            <a:ext cx="6248400" cy="2921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100" b="0" cap="all" spc="300" baseline="0">
                <a:solidFill>
                  <a:schemeClr val="tx1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038600" y="6172200"/>
            <a:ext cx="1066800" cy="304800"/>
          </a:xfrm>
          <a:prstGeom prst="rect">
            <a:avLst/>
          </a:prstGeom>
          <a:ln>
            <a:noFill/>
          </a:ln>
        </p:spPr>
        <p:txBody>
          <a:bodyPr vert="horz" lIns="0" tIns="0" rIns="0" bIns="0" rtlCol="0" anchor="ctr">
            <a:normAutofit/>
          </a:bodyPr>
          <a:lstStyle>
            <a:lvl1pPr algn="ctr">
              <a:defRPr sz="1200" b="1">
                <a:solidFill>
                  <a:schemeClr val="tx1"/>
                </a:solidFill>
              </a:defRPr>
            </a:lvl1pPr>
          </a:lstStyle>
          <a:p>
            <a:fld id="{653A320F-D9CC-45AE-9B3D-6178DC503534}" type="slidenum">
              <a:rPr lang="cs-CZ" smtClean="0"/>
              <a:pPr/>
              <a:t>‹#›</a:t>
            </a:fld>
            <a:endParaRPr lang="cs-CZ"/>
          </a:p>
        </p:txBody>
      </p:sp>
      <p:cxnSp>
        <p:nvCxnSpPr>
          <p:cNvPr id="10" name="Straight Connector 9"/>
          <p:cNvCxnSpPr/>
          <p:nvPr/>
        </p:nvCxnSpPr>
        <p:spPr>
          <a:xfrm>
            <a:off x="0" y="1331436"/>
            <a:ext cx="9144000" cy="1588"/>
          </a:xfrm>
          <a:prstGeom prst="line">
            <a:avLst/>
          </a:prstGeom>
          <a:ln w="12700">
            <a:solidFill>
              <a:schemeClr val="tx2">
                <a:lumMod val="75000"/>
              </a:schemeClr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14600" y="975360"/>
            <a:ext cx="4114800" cy="701040"/>
          </a:xfrm>
          <a:prstGeom prst="rect">
            <a:avLst/>
          </a:prstGeom>
          <a:solidFill>
            <a:schemeClr val="tx1"/>
          </a:solidFill>
          <a:ln w="76200" cmpd="thinThick">
            <a:solidFill>
              <a:schemeClr val="tx1"/>
            </a:solidFill>
            <a:miter lim="800000"/>
          </a:ln>
        </p:spPr>
        <p:txBody>
          <a:bodyPr vert="horz" lIns="91440" tIns="45720" rIns="91440" bIns="45720" rtlCol="0" anchor="ctr" anchorCtr="0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ctr" defTabSz="914400" rtl="0" eaLnBrk="1" latinLnBrk="0" hangingPunct="1">
        <a:spcBef>
          <a:spcPts val="400"/>
        </a:spcBef>
        <a:buNone/>
        <a:defRPr sz="1800" b="1" kern="1200" cap="all" spc="0" baseline="0">
          <a:solidFill>
            <a:schemeClr val="bg1">
              <a:lumMod val="75000"/>
              <a:lumOff val="25000"/>
            </a:schemeClr>
          </a:solidFill>
          <a:effectLst/>
          <a:latin typeface="+mj-lt"/>
          <a:ea typeface="+mj-ea"/>
          <a:cs typeface="Tunga" pitchFamily="2"/>
        </a:defRPr>
      </a:lvl1pPr>
    </p:titleStyle>
    <p:bodyStyle>
      <a:lvl1pPr marL="0" indent="0" algn="ctr" defTabSz="914400" rtl="0" eaLnBrk="1" latinLnBrk="0" hangingPunct="1">
        <a:lnSpc>
          <a:spcPct val="100000"/>
        </a:lnSpc>
        <a:spcBef>
          <a:spcPts val="600"/>
        </a:spcBef>
        <a:spcAft>
          <a:spcPts val="0"/>
        </a:spcAft>
        <a:buClr>
          <a:schemeClr val="accent1"/>
        </a:buClr>
        <a:buFontTx/>
        <a:buNone/>
        <a:defRPr sz="2000" b="0" i="0" kern="1200" cap="none" spc="30" baseline="0">
          <a:solidFill>
            <a:schemeClr val="tx1"/>
          </a:solidFill>
          <a:latin typeface="+mn-lt"/>
          <a:ea typeface="+mn-ea"/>
          <a:cs typeface="Tahoma" pitchFamily="34" charset="0"/>
        </a:defRPr>
      </a:lvl1pPr>
      <a:lvl2pPr marL="0" indent="0" algn="ctr" defTabSz="914400" rtl="0" eaLnBrk="1" latinLnBrk="0" hangingPunct="1">
        <a:lnSpc>
          <a:spcPct val="100000"/>
        </a:lnSpc>
        <a:spcBef>
          <a:spcPts val="1200"/>
        </a:spcBef>
        <a:buClr>
          <a:schemeClr val="accent1"/>
        </a:buClr>
        <a:buFontTx/>
        <a:buNone/>
        <a:defRPr sz="1800" kern="1200">
          <a:solidFill>
            <a:schemeClr val="tx2"/>
          </a:solidFill>
          <a:latin typeface="+mn-lt"/>
          <a:ea typeface="+mn-ea"/>
          <a:cs typeface="Tahoma" pitchFamily="34" charset="0"/>
        </a:defRPr>
      </a:lvl2pPr>
      <a:lvl3pPr marL="0" indent="0" algn="ctr" defTabSz="914400" rtl="0" eaLnBrk="1" latinLnBrk="0" hangingPunct="1">
        <a:lnSpc>
          <a:spcPct val="100000"/>
        </a:lnSpc>
        <a:spcBef>
          <a:spcPts val="1200"/>
        </a:spcBef>
        <a:buClr>
          <a:schemeClr val="accent1"/>
        </a:buClr>
        <a:buFontTx/>
        <a:buNone/>
        <a:defRPr sz="1600" kern="1200">
          <a:solidFill>
            <a:schemeClr val="tx1"/>
          </a:solidFill>
          <a:latin typeface="+mn-lt"/>
          <a:ea typeface="+mn-ea"/>
          <a:cs typeface="Tahoma" pitchFamily="34" charset="0"/>
        </a:defRPr>
      </a:lvl3pPr>
      <a:lvl4pPr marL="0" indent="0" algn="ctr" defTabSz="914400" rtl="0" eaLnBrk="1" latinLnBrk="0" hangingPunct="1">
        <a:lnSpc>
          <a:spcPct val="100000"/>
        </a:lnSpc>
        <a:spcBef>
          <a:spcPts val="1200"/>
        </a:spcBef>
        <a:buClr>
          <a:schemeClr val="accent1"/>
        </a:buClr>
        <a:buFontTx/>
        <a:buNone/>
        <a:defRPr sz="1400" kern="1200">
          <a:solidFill>
            <a:schemeClr val="tx2"/>
          </a:solidFill>
          <a:latin typeface="+mn-lt"/>
          <a:ea typeface="+mn-ea"/>
          <a:cs typeface="Tahoma" pitchFamily="34" charset="0"/>
        </a:defRPr>
      </a:lvl4pPr>
      <a:lvl5pPr marL="0" indent="0" algn="ctr" defTabSz="914400" rtl="0" eaLnBrk="1" latinLnBrk="0" hangingPunct="1">
        <a:lnSpc>
          <a:spcPct val="100000"/>
        </a:lnSpc>
        <a:spcBef>
          <a:spcPts val="1200"/>
        </a:spcBef>
        <a:buClr>
          <a:schemeClr val="accent1"/>
        </a:buClr>
        <a:buFontTx/>
        <a:buNone/>
        <a:defRPr sz="1400" kern="1200" baseline="0">
          <a:solidFill>
            <a:schemeClr val="tx1"/>
          </a:solidFill>
          <a:latin typeface="+mn-lt"/>
          <a:ea typeface="+mn-ea"/>
          <a:cs typeface="Tahoma" pitchFamily="34" charset="0"/>
        </a:defRPr>
      </a:lvl5pPr>
      <a:lvl6pPr marL="0" indent="0" algn="ctr" defTabSz="914400" rtl="0" eaLnBrk="1" latinLnBrk="0" hangingPunct="1">
        <a:lnSpc>
          <a:spcPct val="100000"/>
        </a:lnSpc>
        <a:spcBef>
          <a:spcPts val="1200"/>
        </a:spcBef>
        <a:buFont typeface="Arial" pitchFamily="34" charset="0"/>
        <a:buNone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0" indent="0" algn="ctr" defTabSz="914400" rtl="0" eaLnBrk="1" latinLnBrk="0" hangingPunct="1">
        <a:lnSpc>
          <a:spcPct val="100000"/>
        </a:lnSpc>
        <a:spcBef>
          <a:spcPts val="1200"/>
        </a:spcBef>
        <a:buFont typeface="Arial" pitchFamily="34" charset="0"/>
        <a:buNone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0" indent="0" algn="ctr" defTabSz="914400" rtl="0" eaLnBrk="1" latinLnBrk="0" hangingPunct="1">
        <a:lnSpc>
          <a:spcPct val="100000"/>
        </a:lnSpc>
        <a:spcBef>
          <a:spcPts val="1200"/>
        </a:spcBef>
        <a:buFont typeface="Arial" pitchFamily="34" charset="0"/>
        <a:buNone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0" indent="0" algn="ctr" defTabSz="914400" rtl="0" eaLnBrk="1" latinLnBrk="0" hangingPunct="1">
        <a:lnSpc>
          <a:spcPct val="100000"/>
        </a:lnSpc>
        <a:spcBef>
          <a:spcPts val="1200"/>
        </a:spcBef>
        <a:buFont typeface="Arial" pitchFamily="34" charset="0"/>
        <a:buNone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wmf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wm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wm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\\Srvzs01\DOCKANTOR\tomasmarek\Dokumenty\_PRACOVNÍ SLOŽKA\__EU Peníze školám OPVK 1.4\Publicita\Logolink_ZŠ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65188" y="404664"/>
            <a:ext cx="6613625" cy="1260000"/>
          </a:xfrm>
          <a:prstGeom prst="rect">
            <a:avLst/>
          </a:prstGeom>
          <a:noFill/>
        </p:spPr>
      </p:pic>
      <p:sp>
        <p:nvSpPr>
          <p:cNvPr id="6" name="TextovéPole 5"/>
          <p:cNvSpPr txBox="1"/>
          <p:nvPr/>
        </p:nvSpPr>
        <p:spPr>
          <a:xfrm>
            <a:off x="2483768" y="1772816"/>
            <a:ext cx="4286751" cy="46634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1050" dirty="0">
                <a:latin typeface="Cambria" pitchFamily="18" charset="0"/>
              </a:rPr>
              <a:t>Název projektu: Individuální výukou k lepším výsledkům</a:t>
            </a:r>
          </a:p>
          <a:p>
            <a:pPr algn="ctr">
              <a:lnSpc>
                <a:spcPct val="150000"/>
              </a:lnSpc>
            </a:pPr>
            <a:r>
              <a:rPr lang="cs-CZ" sz="1050" dirty="0">
                <a:latin typeface="Cambria" pitchFamily="18" charset="0"/>
              </a:rPr>
              <a:t>Příjemce: Základní škola Telč, Masarykova 141, příspěvková organizace</a:t>
            </a:r>
          </a:p>
        </p:txBody>
      </p:sp>
      <p:graphicFrame>
        <p:nvGraphicFramePr>
          <p:cNvPr id="8" name="Tabulka 7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3217225618"/>
              </p:ext>
            </p:extLst>
          </p:nvPr>
        </p:nvGraphicFramePr>
        <p:xfrm>
          <a:off x="2861810" y="4293096"/>
          <a:ext cx="3420380" cy="1296145"/>
        </p:xfrm>
        <a:graphic>
          <a:graphicData uri="http://schemas.openxmlformats.org/drawingml/2006/table">
            <a:tbl>
              <a:tblPr firstRow="1" bandRow="1">
                <a:tableStyleId>{3B4B98B0-60AC-42C2-AFA5-B58CD77FA1E5}</a:tableStyleId>
              </a:tblPr>
              <a:tblGrid>
                <a:gridCol w="1620180"/>
                <a:gridCol w="1800200"/>
              </a:tblGrid>
              <a:tr h="25922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solidFill>
                            <a:schemeClr val="tx1"/>
                          </a:solidFill>
                        </a:rPr>
                        <a:t>Vzdělávací oblast</a:t>
                      </a:r>
                      <a:endParaRPr lang="cs-CZ" sz="1200" b="1" dirty="0">
                        <a:solidFill>
                          <a:schemeClr val="tx1"/>
                        </a:solidFill>
                        <a:latin typeface="Cambria" pitchFamily="18" charset="0"/>
                        <a:ea typeface="Arial Unicode M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solidFill>
                            <a:schemeClr val="tx1"/>
                          </a:solidFill>
                        </a:rPr>
                        <a:t>Člověk a příroda</a:t>
                      </a:r>
                      <a:endParaRPr lang="cs-CZ" sz="1200" dirty="0">
                        <a:solidFill>
                          <a:schemeClr val="tx1"/>
                        </a:solidFill>
                        <a:latin typeface="Cambria" pitchFamily="18" charset="0"/>
                        <a:ea typeface="Arial Unicode MS"/>
                      </a:endParaRPr>
                    </a:p>
                  </a:txBody>
                  <a:tcPr marL="68580" marR="68580" marT="0" marB="0" anchor="ctr"/>
                </a:tc>
              </a:tr>
              <a:tr h="25922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solidFill>
                            <a:schemeClr val="tx1"/>
                          </a:solidFill>
                        </a:rPr>
                        <a:t>Předmět</a:t>
                      </a:r>
                      <a:endParaRPr lang="cs-CZ" sz="1200" b="1" dirty="0">
                        <a:solidFill>
                          <a:schemeClr val="tx1"/>
                        </a:solidFill>
                        <a:latin typeface="Cambria" pitchFamily="18" charset="0"/>
                        <a:ea typeface="Arial Unicode M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</a:rPr>
                        <a:t>Fyzika</a:t>
                      </a:r>
                      <a:endParaRPr lang="cs-CZ" sz="1200" dirty="0">
                        <a:solidFill>
                          <a:schemeClr val="tx1"/>
                        </a:solidFill>
                        <a:latin typeface="Cambria" pitchFamily="18" charset="0"/>
                        <a:ea typeface="Arial Unicode MS"/>
                      </a:endParaRPr>
                    </a:p>
                  </a:txBody>
                  <a:tcPr marL="68580" marR="68580" marT="0" marB="0" anchor="ctr"/>
                </a:tc>
              </a:tr>
              <a:tr h="25922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solidFill>
                            <a:schemeClr val="tx1"/>
                          </a:solidFill>
                        </a:rPr>
                        <a:t>Téma</a:t>
                      </a:r>
                      <a:endParaRPr lang="cs-CZ" sz="1200" b="1" dirty="0">
                        <a:solidFill>
                          <a:schemeClr val="tx1"/>
                        </a:solidFill>
                        <a:latin typeface="Cambria" pitchFamily="18" charset="0"/>
                        <a:ea typeface="Arial Unicode M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</a:rPr>
                        <a:t>Průměrná</a:t>
                      </a:r>
                      <a:r>
                        <a:rPr lang="cs-CZ" sz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</a:rPr>
                        <a:t> rychlost</a:t>
                      </a:r>
                      <a:endParaRPr lang="cs-CZ" sz="1200" dirty="0">
                        <a:solidFill>
                          <a:schemeClr val="tx1"/>
                        </a:solidFill>
                        <a:latin typeface="Cambria" pitchFamily="18" charset="0"/>
                        <a:ea typeface="Arial Unicode MS"/>
                      </a:endParaRPr>
                    </a:p>
                  </a:txBody>
                  <a:tcPr marL="68580" marR="68580" marT="0" marB="0" anchor="ctr"/>
                </a:tc>
              </a:tr>
              <a:tr h="25922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solidFill>
                            <a:schemeClr val="tx1"/>
                          </a:solidFill>
                        </a:rPr>
                        <a:t>Určeno pro</a:t>
                      </a:r>
                      <a:endParaRPr lang="cs-CZ" sz="1200" b="1" dirty="0">
                        <a:solidFill>
                          <a:schemeClr val="tx1"/>
                        </a:solidFill>
                        <a:latin typeface="Cambria" pitchFamily="18" charset="0"/>
                        <a:ea typeface="Arial Unicode M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solidFill>
                            <a:schemeClr val="tx1"/>
                          </a:solidFill>
                        </a:rPr>
                        <a:t>7. </a:t>
                      </a:r>
                      <a:r>
                        <a:rPr lang="cs-CZ" sz="1200" dirty="0">
                          <a:solidFill>
                            <a:schemeClr val="tx1"/>
                          </a:solidFill>
                        </a:rPr>
                        <a:t>ročník</a:t>
                      </a:r>
                      <a:endParaRPr lang="cs-CZ" sz="1200" dirty="0">
                        <a:solidFill>
                          <a:schemeClr val="tx1"/>
                        </a:solidFill>
                        <a:latin typeface="Cambria" pitchFamily="18" charset="0"/>
                        <a:ea typeface="Arial Unicode MS"/>
                      </a:endParaRPr>
                    </a:p>
                  </a:txBody>
                  <a:tcPr marL="68580" marR="68580" marT="0" marB="0" anchor="ctr"/>
                </a:tc>
              </a:tr>
              <a:tr h="25922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solidFill>
                            <a:schemeClr val="tx1"/>
                          </a:solidFill>
                        </a:rPr>
                        <a:t>Archivační kód</a:t>
                      </a:r>
                      <a:endParaRPr lang="cs-CZ" sz="1200" b="1" dirty="0">
                        <a:solidFill>
                          <a:schemeClr val="tx1"/>
                        </a:solidFill>
                        <a:latin typeface="Cambria" pitchFamily="18" charset="0"/>
                        <a:ea typeface="Arial Unicode MS"/>
                      </a:endParaRPr>
                    </a:p>
                  </a:txBody>
                  <a:tcPr marL="68580" marR="6858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solidFill>
                            <a:schemeClr val="tx1"/>
                          </a:solidFill>
                        </a:rPr>
                        <a:t>VY_52_INOVACE_232</a:t>
                      </a:r>
                      <a:endParaRPr lang="cs-CZ" sz="1200" dirty="0">
                        <a:solidFill>
                          <a:schemeClr val="tx1"/>
                        </a:solidFill>
                        <a:latin typeface="Cambria" pitchFamily="18" charset="0"/>
                        <a:ea typeface="Arial Unicode MS"/>
                      </a:endParaRPr>
                    </a:p>
                  </a:txBody>
                  <a:tcPr marL="68580" marR="68580" marT="0" marB="0" anchor="ctr"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9" name="TextovéPole 8"/>
          <p:cNvSpPr txBox="1"/>
          <p:nvPr/>
        </p:nvSpPr>
        <p:spPr>
          <a:xfrm>
            <a:off x="2483768" y="2492896"/>
            <a:ext cx="417646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>
                <a:solidFill>
                  <a:schemeClr val="bg1"/>
                </a:solidFill>
              </a:rPr>
              <a:t>Název vzdělávacího materiálu</a:t>
            </a:r>
            <a:endParaRPr lang="cs-CZ" sz="2400" dirty="0">
              <a:solidFill>
                <a:schemeClr val="bg1"/>
              </a:solidFill>
            </a:endParaRPr>
          </a:p>
          <a:p>
            <a:pPr algn="ctr"/>
            <a:r>
              <a:rPr lang="cs-CZ" sz="2400" cap="small" dirty="0" smtClean="0">
                <a:solidFill>
                  <a:schemeClr val="bg1"/>
                </a:solidFill>
              </a:rPr>
              <a:t>Tělesa a jejich rychlosti</a:t>
            </a:r>
            <a:endParaRPr lang="cs-CZ" sz="2400" dirty="0">
              <a:solidFill>
                <a:schemeClr val="bg1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966177" y="5805264"/>
            <a:ext cx="123867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1400" dirty="0"/>
              <a:t>Mgr. </a:t>
            </a:r>
            <a:r>
              <a:rPr lang="cs-CZ" sz="1400" dirty="0" smtClean="0"/>
              <a:t>Jiří Nerad</a:t>
            </a:r>
            <a:endParaRPr lang="cs-CZ" sz="14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7308304" y="5805264"/>
            <a:ext cx="103425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400" dirty="0" smtClean="0"/>
              <a:t>12. 10. 2011</a:t>
            </a:r>
          </a:p>
        </p:txBody>
      </p:sp>
    </p:spTree>
    <p:extLst>
      <p:ext uri="{BB962C8B-B14F-4D97-AF65-F5344CB8AC3E}">
        <p14:creationId xmlns="" xmlns:p14="http://schemas.microsoft.com/office/powerpoint/2010/main" val="17108868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jirinerad\AppData\Local\Microsoft\Windows\Temporary Internet Files\Content.IE5\MGAOWZGT\MP900446571[1].jpg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4437112"/>
            <a:ext cx="2049235" cy="181927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619672" y="908720"/>
            <a:ext cx="5904656" cy="936104"/>
          </a:xfrm>
        </p:spPr>
        <p:txBody>
          <a:bodyPr>
            <a:normAutofit/>
          </a:bodyPr>
          <a:lstStyle/>
          <a:p>
            <a:r>
              <a:rPr lang="cs-CZ" dirty="0" smtClean="0"/>
              <a:t>1. Porovnejte rychlosti těles  		</a:t>
            </a:r>
            <a:r>
              <a:rPr lang="cs-CZ" dirty="0"/>
              <a:t>(&gt;, &lt;, </a:t>
            </a:r>
            <a:r>
              <a:rPr lang="cs-CZ" dirty="0" smtClean="0"/>
              <a:t>=)					</a:t>
            </a:r>
            <a:endParaRPr lang="cs-CZ" dirty="0"/>
          </a:p>
        </p:txBody>
      </p:sp>
      <p:sp>
        <p:nvSpPr>
          <p:cNvPr id="4" name="Zástupný symbol pro obsah 2"/>
          <p:cNvSpPr txBox="1">
            <a:spLocks/>
          </p:cNvSpPr>
          <p:nvPr/>
        </p:nvSpPr>
        <p:spPr>
          <a:xfrm>
            <a:off x="1475656" y="2348880"/>
            <a:ext cx="4248472" cy="388843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Tx/>
              <a:buFont typeface="+mj-lt"/>
              <a:buAutoNum type="alphaUcPeriod"/>
              <a:tabLst/>
              <a:defRPr/>
            </a:pPr>
            <a:r>
              <a:rPr kumimoji="0" lang="cs-CZ" sz="2000" b="0" i="0" u="none" strike="noStrike" kern="1200" cap="none" spc="3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Tahoma" pitchFamily="34" charset="0"/>
              </a:rPr>
              <a:t>70 m/s		2 km/h</a:t>
            </a: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Tx/>
              <a:buFont typeface="+mj-lt"/>
              <a:buAutoNum type="alphaUcPeriod"/>
              <a:tabLst/>
              <a:defRPr/>
            </a:pPr>
            <a:endParaRPr kumimoji="0" lang="cs-CZ" sz="2000" b="0" i="0" u="none" strike="noStrike" kern="1200" cap="none" spc="3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Tahoma" pitchFamily="34" charset="0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Tx/>
              <a:buFont typeface="+mj-lt"/>
              <a:buAutoNum type="alphaUcPeriod"/>
              <a:tabLst/>
              <a:defRPr/>
            </a:pPr>
            <a:r>
              <a:rPr kumimoji="0" lang="cs-CZ" sz="2000" b="0" i="0" u="none" strike="noStrike" kern="1200" cap="none" spc="3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Tahoma" pitchFamily="34" charset="0"/>
              </a:rPr>
              <a:t>14,4 km/h		4  m/s</a:t>
            </a: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Tx/>
              <a:buFont typeface="+mj-lt"/>
              <a:buAutoNum type="alphaUcPeriod"/>
              <a:tabLst/>
              <a:defRPr/>
            </a:pPr>
            <a:endParaRPr kumimoji="0" lang="cs-CZ" sz="2000" b="0" i="0" u="none" strike="noStrike" kern="1200" cap="none" spc="3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Tahoma" pitchFamily="34" charset="0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Tx/>
              <a:buFont typeface="+mj-lt"/>
              <a:buAutoNum type="alphaUcPeriod"/>
              <a:tabLst/>
              <a:defRPr/>
            </a:pPr>
            <a:r>
              <a:rPr kumimoji="0" lang="cs-CZ" sz="2000" b="0" i="0" u="none" strike="noStrike" kern="1200" cap="none" spc="3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Tahoma" pitchFamily="34" charset="0"/>
              </a:rPr>
              <a:t>60  m/s		32 km/h</a:t>
            </a: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Tx/>
              <a:buFont typeface="+mj-lt"/>
              <a:buAutoNum type="alphaUcPeriod"/>
              <a:tabLst/>
              <a:defRPr/>
            </a:pPr>
            <a:endParaRPr kumimoji="0" lang="cs-CZ" sz="2000" b="0" i="0" u="none" strike="noStrike" kern="1200" cap="none" spc="3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Tahoma" pitchFamily="34" charset="0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Tx/>
              <a:buFont typeface="+mj-lt"/>
              <a:buAutoNum type="alphaUcPeriod"/>
              <a:tabLst/>
              <a:defRPr/>
            </a:pPr>
            <a:r>
              <a:rPr kumimoji="0" lang="cs-CZ" sz="2000" b="0" i="0" u="none" strike="noStrike" kern="1200" cap="none" spc="3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Tahoma" pitchFamily="34" charset="0"/>
              </a:rPr>
              <a:t>36 m/s		10 km/h</a:t>
            </a: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Tx/>
              <a:buFont typeface="+mj-lt"/>
              <a:buAutoNum type="alphaUcPeriod"/>
              <a:tabLst/>
              <a:defRPr/>
            </a:pPr>
            <a:endParaRPr kumimoji="0" lang="cs-CZ" sz="2000" b="0" i="0" u="none" strike="noStrike" kern="1200" cap="none" spc="3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Tahoma" pitchFamily="34" charset="0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Tx/>
              <a:buFont typeface="+mj-lt"/>
              <a:buAutoNum type="alphaUcPeriod"/>
              <a:tabLst/>
              <a:defRPr/>
            </a:pPr>
            <a:r>
              <a:rPr kumimoji="0" lang="cs-CZ" sz="2000" b="0" i="0" u="none" strike="noStrike" kern="1200" cap="none" spc="3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Tahoma" pitchFamily="34" charset="0"/>
              </a:rPr>
              <a:t>10 m/s		36 km/h</a:t>
            </a:r>
            <a:endParaRPr kumimoji="0" lang="cs-CZ" sz="2000" b="0" i="0" u="none" strike="noStrike" kern="1200" cap="none" spc="3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Tahoma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62797754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1547664" y="2132856"/>
            <a:ext cx="4752528" cy="2952328"/>
          </a:xfrm>
        </p:spPr>
        <p:txBody>
          <a:bodyPr>
            <a:normAutofit/>
          </a:bodyPr>
          <a:lstStyle/>
          <a:p>
            <a:pPr marL="457200" indent="-457200" algn="l">
              <a:buFont typeface="+mj-lt"/>
              <a:buAutoNum type="alphaUcPeriod"/>
            </a:pPr>
            <a:r>
              <a:rPr lang="cs-CZ" sz="2400" dirty="0" smtClean="0"/>
              <a:t>3 m/s   	=	km/s</a:t>
            </a:r>
          </a:p>
          <a:p>
            <a:pPr marL="457200" indent="-457200" algn="l">
              <a:buFont typeface="+mj-lt"/>
              <a:buAutoNum type="alphaUcPeriod"/>
            </a:pPr>
            <a:r>
              <a:rPr lang="cs-CZ" sz="2400" dirty="0" smtClean="0"/>
              <a:t>12 m/s  	=	km/h</a:t>
            </a:r>
          </a:p>
          <a:p>
            <a:pPr marL="457200" indent="-457200" algn="l">
              <a:buFont typeface="+mj-lt"/>
              <a:buAutoNum type="alphaUcPeriod"/>
            </a:pPr>
            <a:r>
              <a:rPr lang="cs-CZ" sz="2400" dirty="0" smtClean="0"/>
              <a:t>360 km/h  =	m/ h</a:t>
            </a:r>
          </a:p>
          <a:p>
            <a:pPr marL="457200" indent="-457200" algn="l">
              <a:buFont typeface="+mj-lt"/>
              <a:buAutoNum type="alphaUcPeriod"/>
            </a:pPr>
            <a:r>
              <a:rPr lang="cs-CZ" sz="2400" dirty="0" smtClean="0"/>
              <a:t>144 km/h 	=	m/s</a:t>
            </a:r>
          </a:p>
          <a:p>
            <a:pPr marL="457200" indent="-457200" algn="l">
              <a:buFont typeface="+mj-lt"/>
              <a:buAutoNum type="alphaUcPeriod"/>
            </a:pPr>
            <a:r>
              <a:rPr lang="cs-CZ" sz="2400" dirty="0" smtClean="0"/>
              <a:t>100 m/h   	=	km/h</a:t>
            </a:r>
            <a:endParaRPr lang="cs-CZ" sz="2400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2. Převedete  správně?</a:t>
            </a:r>
            <a:endParaRPr lang="cs-CZ" dirty="0"/>
          </a:p>
        </p:txBody>
      </p:sp>
      <p:pic>
        <p:nvPicPr>
          <p:cNvPr id="3074" name="Picture 2" descr="C:\Users\jirinerad\AppData\Local\Microsoft\Windows\Temporary Internet Files\Content.IE5\73CJ47K8\MC900355671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4" y="4797152"/>
            <a:ext cx="1831975" cy="1176338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118693955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 descr="C:\Users\jirinerad\AppData\Local\Microsoft\Windows\Temporary Internet Files\Content.IE5\MGAOWZGT\MP900434155[1].jpg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784" y="2249241"/>
            <a:ext cx="3281685" cy="4376834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524784"/>
          </a:xfrm>
        </p:spPr>
        <p:txBody>
          <a:bodyPr>
            <a:normAutofit/>
          </a:bodyPr>
          <a:lstStyle/>
          <a:p>
            <a:r>
              <a:rPr lang="cs-CZ" dirty="0" smtClean="0"/>
              <a:t>3. Řidič projížděl tento úsek 400 m za 50 sekund. Porušil řidič rychlost v tomto úseku?</a:t>
            </a:r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89904430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jirinerad\AppData\Local\Microsoft\Windows\Temporary Internet Files\Content.IE5\P9QISXBU\MP900411849[1].jpg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2492896"/>
            <a:ext cx="2602632" cy="3785646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52500" y="692696"/>
            <a:ext cx="7239000" cy="1512168"/>
          </a:xfrm>
        </p:spPr>
        <p:txBody>
          <a:bodyPr>
            <a:normAutofit/>
          </a:bodyPr>
          <a:lstStyle/>
          <a:p>
            <a:r>
              <a:rPr lang="cs-CZ" dirty="0" smtClean="0"/>
              <a:t>4. úsek 1 Km jel motocykl 300 sekund. Jakou jel průměrnou rychlostí a neporušil předpisy?</a:t>
            </a:r>
            <a:endParaRPr lang="cs-CZ" dirty="0"/>
          </a:p>
        </p:txBody>
      </p:sp>
      <p:pic>
        <p:nvPicPr>
          <p:cNvPr id="5123" name="Picture 3" descr="C:\Program Files\Microsoft Office\MEDIA\CAGCAT10\j0251871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60" y="4797152"/>
            <a:ext cx="1905000" cy="123825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229469634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7" name="Picture 3" descr="C:\Users\jirinerad\AppData\Local\Microsoft\Windows\Temporary Internet Files\Content.IE5\MGAOWZGT\MP900434148[1].jpg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93430" y="2060848"/>
            <a:ext cx="2957140" cy="4430172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715200" cy="1524784"/>
          </a:xfrm>
        </p:spPr>
        <p:txBody>
          <a:bodyPr>
            <a:normAutofit/>
          </a:bodyPr>
          <a:lstStyle/>
          <a:p>
            <a:r>
              <a:rPr lang="cs-CZ" dirty="0" smtClean="0"/>
              <a:t>5. Zjistěte hodnoty rychlosti ve Francii na </a:t>
            </a:r>
            <a:br>
              <a:rPr lang="cs-CZ" dirty="0" smtClean="0"/>
            </a:br>
            <a:r>
              <a:rPr lang="cs-CZ" dirty="0" smtClean="0"/>
              <a:t>těchto 3 úsecích (v jednotkách m/s)</a:t>
            </a:r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96056386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jirinerad\AppData\Local\Microsoft\Windows\Temporary Internet Files\Content.IE5\MGAOWZGT\MC900432149[1].wmf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3788" y="2780928"/>
            <a:ext cx="3816424" cy="351111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52500" y="476672"/>
            <a:ext cx="7239000" cy="1872208"/>
          </a:xfrm>
        </p:spPr>
        <p:txBody>
          <a:bodyPr>
            <a:normAutofit/>
          </a:bodyPr>
          <a:lstStyle/>
          <a:p>
            <a:r>
              <a:rPr lang="cs-CZ" dirty="0" smtClean="0"/>
              <a:t>6. Průměrná rychlost našeho vozidla je 60 km/h. Za jak dlouho přibližně  dojedeme do těchto  měst od této  informační  cedule?</a:t>
            </a:r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173204698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5" name="Picture 3" descr="C:\Users\jirinerad\AppData\Local\Microsoft\Windows\Temporary Internet Files\Content.IE5\RFSY565G\MM910001141[1].gif"/>
          <p:cNvPicPr>
            <a:picLocks noGrp="1" noChangeAspect="1" noChangeArrowheads="1" noCrop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112" y="4365104"/>
            <a:ext cx="1504719" cy="1897254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52500" y="692696"/>
            <a:ext cx="7239000" cy="1296144"/>
          </a:xfrm>
        </p:spPr>
        <p:txBody>
          <a:bodyPr>
            <a:normAutofit/>
          </a:bodyPr>
          <a:lstStyle/>
          <a:p>
            <a:r>
              <a:rPr lang="cs-CZ" dirty="0" smtClean="0"/>
              <a:t>7.Cyklista z Tachometru přečetl tyto údaje</a:t>
            </a:r>
            <a:br>
              <a:rPr lang="cs-CZ" dirty="0" smtClean="0"/>
            </a:b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899592" y="2492896"/>
            <a:ext cx="4387740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POČÁTEK výletu		623 KM</a:t>
            </a:r>
            <a:br>
              <a:rPr lang="cs-CZ" dirty="0" smtClean="0"/>
            </a:br>
            <a:r>
              <a:rPr lang="cs-CZ" dirty="0" smtClean="0"/>
              <a:t>KONEC výletu		659 KM</a:t>
            </a:r>
            <a:br>
              <a:rPr lang="cs-CZ" dirty="0" smtClean="0"/>
            </a:br>
            <a:r>
              <a:rPr lang="cs-CZ" dirty="0" smtClean="0"/>
              <a:t>CELKOVÝ ČAS		1 H 20 MINUT</a:t>
            </a:r>
            <a:br>
              <a:rPr lang="cs-CZ" dirty="0" smtClean="0"/>
            </a:br>
            <a:endParaRPr lang="cs-CZ" dirty="0" smtClean="0"/>
          </a:p>
          <a:p>
            <a:r>
              <a:rPr lang="cs-CZ" b="1" dirty="0" smtClean="0">
                <a:solidFill>
                  <a:srgbClr val="FF0000"/>
                </a:solidFill>
              </a:rPr>
              <a:t>Jakou  průměrnou rychlostí jel cyklista?</a:t>
            </a:r>
            <a:r>
              <a:rPr lang="cs-CZ" dirty="0" smtClean="0">
                <a:solidFill>
                  <a:srgbClr val="FF0000"/>
                </a:solidFill>
              </a:rPr>
              <a:t/>
            </a:r>
            <a:br>
              <a:rPr lang="cs-CZ" dirty="0" smtClean="0">
                <a:solidFill>
                  <a:srgbClr val="FF0000"/>
                </a:solidFill>
              </a:rPr>
            </a:br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146698224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9" name="Picture 3" descr="C:\Users\jirinerad\AppData\Local\Microsoft\Windows\Temporary Internet Files\Content.IE5\P9QISXBU\MC900089412[1].wmf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3928" y="3933056"/>
            <a:ext cx="3779252" cy="2103373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52500" y="548680"/>
            <a:ext cx="7239000" cy="1656184"/>
          </a:xfrm>
        </p:spPr>
        <p:txBody>
          <a:bodyPr>
            <a:normAutofit/>
          </a:bodyPr>
          <a:lstStyle/>
          <a:p>
            <a:r>
              <a:rPr lang="cs-CZ" dirty="0" smtClean="0">
                <a:solidFill>
                  <a:schemeClr val="bg1"/>
                </a:solidFill>
              </a:rPr>
              <a:t>8. Parník se pohybuje po Řece rychlostí 15 km/</a:t>
            </a:r>
            <a:r>
              <a:rPr lang="cs-CZ" dirty="0" err="1" smtClean="0">
                <a:solidFill>
                  <a:schemeClr val="bg1"/>
                </a:solidFill>
              </a:rPr>
              <a:t>h</a:t>
            </a:r>
            <a:r>
              <a:rPr lang="cs-CZ" dirty="0" smtClean="0">
                <a:solidFill>
                  <a:schemeClr val="bg1"/>
                </a:solidFill>
              </a:rPr>
              <a:t>. </a:t>
            </a:r>
            <a:br>
              <a:rPr lang="cs-CZ" dirty="0" smtClean="0">
                <a:solidFill>
                  <a:schemeClr val="bg1"/>
                </a:solidFill>
              </a:rPr>
            </a:br>
            <a:r>
              <a:rPr lang="cs-CZ" dirty="0" smtClean="0">
                <a:solidFill>
                  <a:schemeClr val="bg1"/>
                </a:solidFill>
              </a:rPr>
              <a:t>Voda v Řece teče rychlostí 4 km/</a:t>
            </a:r>
            <a:r>
              <a:rPr lang="cs-CZ" dirty="0" err="1" smtClean="0">
                <a:solidFill>
                  <a:schemeClr val="bg1"/>
                </a:solidFill>
              </a:rPr>
              <a:t>h</a:t>
            </a:r>
            <a:r>
              <a:rPr lang="cs-CZ" dirty="0" smtClean="0">
                <a:solidFill>
                  <a:schemeClr val="bg1"/>
                </a:solidFill>
              </a:rPr>
              <a:t>.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971600" y="2708920"/>
            <a:ext cx="58326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Jakou dráhu ujede parník, pohybuje-li se 30 minut po proudu a 45 minut proti proudu Řeky?</a:t>
            </a:r>
            <a:endParaRPr lang="cs-CZ" b="1" dirty="0"/>
          </a:p>
        </p:txBody>
      </p:sp>
    </p:spTree>
    <p:extLst>
      <p:ext uri="{BB962C8B-B14F-4D97-AF65-F5344CB8AC3E}">
        <p14:creationId xmlns="" xmlns:p14="http://schemas.microsoft.com/office/powerpoint/2010/main" val="107324155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3670315911"/>
              </p:ext>
            </p:extLst>
          </p:nvPr>
        </p:nvGraphicFramePr>
        <p:xfrm>
          <a:off x="1067780" y="1268760"/>
          <a:ext cx="7008440" cy="2520280"/>
        </p:xfrm>
        <a:graphic>
          <a:graphicData uri="http://schemas.openxmlformats.org/drawingml/2006/table">
            <a:tbl>
              <a:tblPr bandRow="1">
                <a:tableStyleId>{3B4B98B0-60AC-42C2-AFA5-B58CD77FA1E5}</a:tableStyleId>
              </a:tblPr>
              <a:tblGrid>
                <a:gridCol w="3216188"/>
                <a:gridCol w="3792252"/>
              </a:tblGrid>
              <a:tr h="50405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b="1" dirty="0">
                          <a:solidFill>
                            <a:schemeClr val="tx1"/>
                          </a:solidFill>
                        </a:rPr>
                        <a:t>Formát výukového materiálu v digitální podobě</a:t>
                      </a:r>
                      <a:endParaRPr lang="cs-CZ" sz="1400" b="1" dirty="0">
                        <a:solidFill>
                          <a:schemeClr val="tx1"/>
                        </a:solidFill>
                        <a:latin typeface="Times New Roman"/>
                        <a:ea typeface="Arial Unicode M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b="0" dirty="0" err="1">
                          <a:solidFill>
                            <a:schemeClr val="tx1"/>
                          </a:solidFill>
                        </a:rPr>
                        <a:t>Power</a:t>
                      </a:r>
                      <a:r>
                        <a:rPr lang="cs-CZ" sz="1400" b="0" dirty="0">
                          <a:solidFill>
                            <a:schemeClr val="tx1"/>
                          </a:solidFill>
                        </a:rPr>
                        <a:t> Point </a:t>
                      </a:r>
                      <a:r>
                        <a:rPr lang="cs-CZ" sz="1400" b="0" dirty="0" smtClean="0">
                          <a:solidFill>
                            <a:schemeClr val="tx1"/>
                          </a:solidFill>
                        </a:rPr>
                        <a:t>2010 </a:t>
                      </a:r>
                      <a:r>
                        <a:rPr lang="cs-CZ" sz="1400" b="0" dirty="0">
                          <a:solidFill>
                            <a:schemeClr val="tx1"/>
                          </a:solidFill>
                        </a:rPr>
                        <a:t>(.</a:t>
                      </a:r>
                      <a:r>
                        <a:rPr lang="cs-CZ" sz="1400" b="0" dirty="0" err="1" smtClean="0">
                          <a:solidFill>
                            <a:schemeClr val="tx1"/>
                          </a:solidFill>
                        </a:rPr>
                        <a:t>pptx</a:t>
                      </a:r>
                      <a:r>
                        <a:rPr lang="cs-CZ" sz="1400" b="0" dirty="0" smtClean="0">
                          <a:solidFill>
                            <a:schemeClr val="tx1"/>
                          </a:solidFill>
                        </a:rPr>
                        <a:t>)</a:t>
                      </a:r>
                      <a:endParaRPr lang="cs-CZ" sz="1400" b="0" dirty="0">
                        <a:solidFill>
                          <a:schemeClr val="tx1"/>
                        </a:solidFill>
                        <a:latin typeface="Times New Roman"/>
                        <a:ea typeface="Arial Unicode MS"/>
                      </a:endParaRPr>
                    </a:p>
                  </a:txBody>
                  <a:tcPr marL="68580" marR="68580" marT="0" marB="0" anchor="ctr"/>
                </a:tc>
              </a:tr>
              <a:tr h="50405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b="1" dirty="0">
                          <a:solidFill>
                            <a:schemeClr val="tx1"/>
                          </a:solidFill>
                        </a:rPr>
                        <a:t>Obsah vzdělávacího materiálu</a:t>
                      </a:r>
                      <a:endParaRPr lang="cs-CZ" sz="1400" b="1" dirty="0">
                        <a:solidFill>
                          <a:schemeClr val="tx1"/>
                        </a:solidFill>
                        <a:latin typeface="Times New Roman"/>
                        <a:ea typeface="Arial Unicode M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b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</a:rPr>
                        <a:t>Kvízový</a:t>
                      </a:r>
                      <a:r>
                        <a:rPr lang="cs-CZ" sz="1400" b="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</a:rPr>
                        <a:t> </a:t>
                      </a:r>
                      <a:r>
                        <a:rPr lang="cs-CZ" sz="1400" b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</a:rPr>
                        <a:t>test , procvičovací</a:t>
                      </a:r>
                      <a:r>
                        <a:rPr lang="cs-CZ" sz="1400" b="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</a:rPr>
                        <a:t> test</a:t>
                      </a:r>
                      <a:endParaRPr lang="cs-CZ" sz="1400" b="0" dirty="0">
                        <a:solidFill>
                          <a:schemeClr val="tx1"/>
                        </a:solidFill>
                        <a:latin typeface="Times New Roman"/>
                        <a:ea typeface="Arial Unicode MS"/>
                      </a:endParaRPr>
                    </a:p>
                  </a:txBody>
                  <a:tcPr marL="68580" marR="68580" marT="0" marB="0" anchor="ctr"/>
                </a:tc>
              </a:tr>
              <a:tr h="50405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b="1" dirty="0">
                          <a:solidFill>
                            <a:schemeClr val="tx1"/>
                          </a:solidFill>
                        </a:rPr>
                        <a:t>Rozsah vzdělávacího materiálu</a:t>
                      </a:r>
                      <a:endParaRPr lang="cs-CZ" sz="1400" b="1" dirty="0">
                        <a:solidFill>
                          <a:schemeClr val="tx1"/>
                        </a:solidFill>
                        <a:latin typeface="Times New Roman"/>
                        <a:ea typeface="Arial Unicode M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b="0" dirty="0">
                          <a:solidFill>
                            <a:schemeClr val="tx1"/>
                          </a:solidFill>
                        </a:rPr>
                        <a:t>Počet </a:t>
                      </a:r>
                      <a:r>
                        <a:rPr lang="cs-CZ" sz="1400" b="0" dirty="0" smtClean="0">
                          <a:solidFill>
                            <a:schemeClr val="tx1"/>
                          </a:solidFill>
                        </a:rPr>
                        <a:t>obrazovek:</a:t>
                      </a:r>
                      <a:r>
                        <a:rPr lang="cs-CZ" sz="1400" b="0" baseline="0" dirty="0" smtClean="0">
                          <a:solidFill>
                            <a:schemeClr val="tx1"/>
                          </a:solidFill>
                        </a:rPr>
                        <a:t> 8</a:t>
                      </a:r>
                      <a:endParaRPr lang="cs-CZ" sz="1400" b="0" dirty="0">
                        <a:solidFill>
                          <a:schemeClr val="tx1"/>
                        </a:solidFill>
                        <a:latin typeface="Times New Roman"/>
                        <a:ea typeface="Arial Unicode MS"/>
                      </a:endParaRPr>
                    </a:p>
                  </a:txBody>
                  <a:tcPr marL="68580" marR="68580" marT="0" marB="0" anchor="ctr"/>
                </a:tc>
              </a:tr>
              <a:tr h="50405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b="1" dirty="0">
                          <a:solidFill>
                            <a:schemeClr val="tx1"/>
                          </a:solidFill>
                        </a:rPr>
                        <a:t>Způsob práce žáků</a:t>
                      </a:r>
                      <a:endParaRPr lang="cs-CZ" sz="1400" b="1" dirty="0">
                        <a:solidFill>
                          <a:schemeClr val="tx1"/>
                        </a:solidFill>
                        <a:latin typeface="Times New Roman"/>
                        <a:ea typeface="Arial Unicode M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b="0" dirty="0">
                          <a:solidFill>
                            <a:schemeClr val="tx1"/>
                          </a:solidFill>
                        </a:rPr>
                        <a:t>Samostatná </a:t>
                      </a:r>
                      <a:r>
                        <a:rPr lang="cs-CZ" sz="1400" b="0" dirty="0" smtClean="0">
                          <a:solidFill>
                            <a:schemeClr val="tx1"/>
                          </a:solidFill>
                        </a:rPr>
                        <a:t>práce, využití</a:t>
                      </a:r>
                      <a:r>
                        <a:rPr lang="cs-CZ" sz="1400" b="0" baseline="0" dirty="0" smtClean="0">
                          <a:solidFill>
                            <a:schemeClr val="tx1"/>
                          </a:solidFill>
                        </a:rPr>
                        <a:t> i jako práce dvojic</a:t>
                      </a:r>
                      <a:endParaRPr lang="cs-CZ" sz="1400" b="0" dirty="0">
                        <a:solidFill>
                          <a:schemeClr val="tx1"/>
                        </a:solidFill>
                        <a:latin typeface="Times New Roman"/>
                        <a:ea typeface="Arial Unicode MS"/>
                      </a:endParaRPr>
                    </a:p>
                  </a:txBody>
                  <a:tcPr marL="68580" marR="68580" marT="0" marB="0" anchor="ctr"/>
                </a:tc>
              </a:tr>
              <a:tr h="50405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b="1" dirty="0">
                          <a:solidFill>
                            <a:schemeClr val="tx1"/>
                          </a:solidFill>
                        </a:rPr>
                        <a:t>Další poznámky autora</a:t>
                      </a:r>
                      <a:endParaRPr lang="cs-CZ" sz="1400" b="1" dirty="0">
                        <a:solidFill>
                          <a:schemeClr val="tx1"/>
                        </a:solidFill>
                        <a:latin typeface="Times New Roman"/>
                        <a:ea typeface="Arial Unicode M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b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</a:rPr>
                        <a:t>Interaktivní</a:t>
                      </a:r>
                      <a:r>
                        <a:rPr lang="cs-CZ" sz="1400" b="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</a:rPr>
                        <a:t> tabule</a:t>
                      </a:r>
                      <a:endParaRPr lang="cs-CZ" sz="1400" b="0" dirty="0">
                        <a:solidFill>
                          <a:schemeClr val="tx1"/>
                        </a:solidFill>
                        <a:latin typeface="Times New Roman"/>
                        <a:ea typeface="Arial Unicode MS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  <p:sp>
        <p:nvSpPr>
          <p:cNvPr id="3" name="Rectangle 1"/>
          <p:cNvSpPr>
            <a:spLocks noChangeArrowheads="1"/>
          </p:cNvSpPr>
          <p:nvPr/>
        </p:nvSpPr>
        <p:spPr bwMode="auto">
          <a:xfrm>
            <a:off x="3811567" y="476672"/>
            <a:ext cx="1520866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28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Cambria" pitchFamily="18" charset="0"/>
                <a:ea typeface="Arial Unicode MS" pitchFamily="34" charset="-128"/>
                <a:cs typeface="Times New Roman" pitchFamily="18" charset="0"/>
              </a:rPr>
              <a:t>Anotace</a:t>
            </a:r>
            <a:endParaRPr kumimoji="0" lang="cs-CZ" sz="12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</a:endParaRPr>
          </a:p>
        </p:txBody>
      </p:sp>
      <p:sp>
        <p:nvSpPr>
          <p:cNvPr id="4" name="Rectangle 1"/>
          <p:cNvSpPr>
            <a:spLocks noChangeArrowheads="1"/>
          </p:cNvSpPr>
          <p:nvPr/>
        </p:nvSpPr>
        <p:spPr bwMode="auto">
          <a:xfrm>
            <a:off x="3938076" y="4118303"/>
            <a:ext cx="1267848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28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Cambria" pitchFamily="18" charset="0"/>
                <a:ea typeface="Arial Unicode MS" pitchFamily="34" charset="-128"/>
                <a:cs typeface="Times New Roman" pitchFamily="18" charset="0"/>
              </a:rPr>
              <a:t>Zdroje</a:t>
            </a:r>
          </a:p>
        </p:txBody>
      </p:sp>
      <p:sp>
        <p:nvSpPr>
          <p:cNvPr id="7" name="TextovéPole 6"/>
          <p:cNvSpPr txBox="1"/>
          <p:nvPr/>
        </p:nvSpPr>
        <p:spPr>
          <a:xfrm>
            <a:off x="1115616" y="4653136"/>
            <a:ext cx="69847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cs-CZ" dirty="0" smtClean="0"/>
              <a:t> Zdroje textů a obrázků - klipart</a:t>
            </a:r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21376171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BlackTie">
  <a:themeElements>
    <a:clrScheme name="BlackTie">
      <a:dk1>
        <a:srgbClr val="000000"/>
      </a:dk1>
      <a:lt1>
        <a:srgbClr val="FFFFFF"/>
      </a:lt1>
      <a:dk2>
        <a:srgbClr val="46464A"/>
      </a:dk2>
      <a:lt2>
        <a:srgbClr val="E3DCCF"/>
      </a:lt2>
      <a:accent1>
        <a:srgbClr val="6F6F74"/>
      </a:accent1>
      <a:accent2>
        <a:srgbClr val="A7B789"/>
      </a:accent2>
      <a:accent3>
        <a:srgbClr val="BEAE98"/>
      </a:accent3>
      <a:accent4>
        <a:srgbClr val="92A9B9"/>
      </a:accent4>
      <a:accent5>
        <a:srgbClr val="9C8265"/>
      </a:accent5>
      <a:accent6>
        <a:srgbClr val="8D6974"/>
      </a:accent6>
      <a:hlink>
        <a:srgbClr val="67AABF"/>
      </a:hlink>
      <a:folHlink>
        <a:srgbClr val="B1B5AB"/>
      </a:folHlink>
    </a:clrScheme>
    <a:fontScheme name="BlackTie">
      <a:majorFont>
        <a:latin typeface="Garamond"/>
        <a:ea typeface=""/>
        <a:cs typeface=""/>
        <a:font script="Grek" typeface="Constantia"/>
        <a:font script="Cyrl" typeface="Constantia"/>
        <a:font script="Jpan" typeface="ＭＳ Ｐ明朝"/>
        <a:font script="Hang" typeface="궁서"/>
        <a:font script="Hans" typeface="仿宋"/>
        <a:font script="Hant" typeface="標楷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aramond"/>
        <a:ea typeface=""/>
        <a:cs typeface=""/>
        <a:font script="Grek" typeface="Constantia"/>
        <a:font script="Cyrl" typeface="Constantia"/>
        <a:font script="Jpan" typeface="ＭＳ Ｐ明朝"/>
        <a:font script="Hang" typeface="궁서"/>
        <a:font script="Hans" typeface="仿宋"/>
        <a:font script="Hant" typeface="標楷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BlackTie">
      <a:fillStyleLst>
        <a:solidFill>
          <a:schemeClr val="phClr"/>
        </a:solidFill>
        <a:gradFill rotWithShape="1">
          <a:gsLst>
            <a:gs pos="0">
              <a:schemeClr val="phClr">
                <a:tint val="45000"/>
                <a:satMod val="220000"/>
              </a:schemeClr>
            </a:gs>
            <a:gs pos="30000">
              <a:schemeClr val="phClr">
                <a:tint val="61000"/>
                <a:satMod val="220000"/>
              </a:schemeClr>
            </a:gs>
            <a:gs pos="45000">
              <a:schemeClr val="phClr">
                <a:tint val="66000"/>
                <a:satMod val="240000"/>
              </a:schemeClr>
            </a:gs>
            <a:gs pos="55000">
              <a:schemeClr val="phClr">
                <a:tint val="66000"/>
                <a:satMod val="220000"/>
              </a:schemeClr>
            </a:gs>
            <a:gs pos="73000">
              <a:schemeClr val="phClr">
                <a:tint val="61000"/>
                <a:satMod val="220000"/>
              </a:schemeClr>
            </a:gs>
            <a:gs pos="100000">
              <a:schemeClr val="phClr">
                <a:tint val="45000"/>
                <a:satMod val="220000"/>
              </a:schemeClr>
            </a:gs>
          </a:gsLst>
          <a:lin ang="950000" scaled="1"/>
        </a:gradFill>
        <a:gradFill rotWithShape="1">
          <a:gsLst>
            <a:gs pos="0">
              <a:schemeClr val="phClr">
                <a:shade val="63000"/>
                <a:satMod val="110000"/>
              </a:schemeClr>
            </a:gs>
            <a:gs pos="30000">
              <a:schemeClr val="phClr">
                <a:shade val="90000"/>
                <a:satMod val="120000"/>
              </a:schemeClr>
            </a:gs>
            <a:gs pos="45000">
              <a:schemeClr val="phClr">
                <a:shade val="100000"/>
                <a:satMod val="128000"/>
              </a:schemeClr>
            </a:gs>
            <a:gs pos="55000">
              <a:schemeClr val="phClr">
                <a:shade val="100000"/>
                <a:satMod val="128000"/>
              </a:schemeClr>
            </a:gs>
            <a:gs pos="73000">
              <a:schemeClr val="phClr">
                <a:shade val="90000"/>
                <a:satMod val="120000"/>
              </a:schemeClr>
            </a:gs>
            <a:gs pos="100000">
              <a:schemeClr val="phClr">
                <a:shade val="63000"/>
                <a:satMod val="110000"/>
              </a:schemeClr>
            </a:gs>
          </a:gsLst>
          <a:lin ang="950000" scaled="1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5397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1909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7150" dist="38100" dir="5400000" algn="br" rotWithShape="0">
              <a:srgbClr val="000000">
                <a:alpha val="57000"/>
              </a:srgbClr>
            </a:outerShdw>
          </a:effectLst>
          <a:scene3d>
            <a:camera prst="orthographicFront">
              <a:rot lat="0" lon="0" rev="0"/>
            </a:camera>
            <a:lightRig rig="twoPt" dir="t">
              <a:rot lat="0" lon="0" rev="1800000"/>
            </a:lightRig>
          </a:scene3d>
          <a:sp3d>
            <a:bevelT w="44450" h="31750" prst="coolSlant"/>
          </a:sp3d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20000"/>
              </a:schemeClr>
            </a:duotone>
          </a:blip>
          <a:stretch/>
        </a:blip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30000"/>
                <a:satMod val="255000"/>
              </a:schemeClr>
            </a:gs>
          </a:gsLst>
          <a:path path="circle">
            <a:fillToRect l="50000" t="-80000" r="50000" b="18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Black Tie</Template>
  <TotalTime>184</TotalTime>
  <Words>209</Words>
  <Application>Microsoft Office PowerPoint</Application>
  <PresentationFormat>Předvádění na obrazovce (4:3)</PresentationFormat>
  <Paragraphs>54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BlackTie</vt:lpstr>
      <vt:lpstr>Snímek 1</vt:lpstr>
      <vt:lpstr>1. Porovnejte rychlosti těles    (&gt;, &lt;, =)     </vt:lpstr>
      <vt:lpstr>2. Převedete  správně?</vt:lpstr>
      <vt:lpstr>3. Řidič projížděl tento úsek 400 m za 50 sekund. Porušil řidič rychlost v tomto úseku?</vt:lpstr>
      <vt:lpstr>4. úsek 1 Km jel motocykl 300 sekund. Jakou jel průměrnou rychlostí a neporušil předpisy?</vt:lpstr>
      <vt:lpstr>5. Zjistěte hodnoty rychlosti ve Francii na  těchto 3 úsecích (v jednotkách m/s)</vt:lpstr>
      <vt:lpstr>6. Průměrná rychlost našeho vozidla je 60 km/h. Za jak dlouho přibližně  dojedeme do těchto  měst od této  informační  cedule?</vt:lpstr>
      <vt:lpstr>7.Cyklista z Tachometru přečetl tyto údaje </vt:lpstr>
      <vt:lpstr>8. Parník se pohybuje po Řece rychlostí 15 km/h.  Voda v Řece teče rychlostí 4 km/h.</vt:lpstr>
      <vt:lpstr>Snímek 10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Nerad Jiří</dc:creator>
  <cp:lastModifiedBy>Tomáš Marek</cp:lastModifiedBy>
  <cp:revision>16</cp:revision>
  <dcterms:created xsi:type="dcterms:W3CDTF">2012-11-26T16:40:19Z</dcterms:created>
  <dcterms:modified xsi:type="dcterms:W3CDTF">2013-02-25T15:21:44Z</dcterms:modified>
</cp:coreProperties>
</file>