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4" r:id="rId4"/>
    <p:sldId id="259" r:id="rId5"/>
    <p:sldId id="262" r:id="rId6"/>
    <p:sldId id="260" r:id="rId7"/>
    <p:sldId id="263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Mezi válkami 1918 - 1939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VY_32_INOVACE_16 _HOSPODÁŘSTVÍ PRVNÍ ČSR - OPAKOVÁNÍ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Mgr. Jiří Lux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</a:t>
          </a:r>
          <a:r>
            <a:rPr lang="cs-CZ" b="1" smtClean="0"/>
            <a:t>: 25</a:t>
          </a:r>
          <a:r>
            <a:rPr lang="cs-CZ" b="1" dirty="0" smtClean="0"/>
            <a:t>. listopadu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 dirty="0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 custScaleY="19993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33100710-29D3-4A77-9637-4611A9FFDE94}" type="presOf" srcId="{A83A7CFB-B411-4357-9641-4A8443F73655}" destId="{F036299F-AF4D-4DAF-ABF5-87E8CC3FEF1B}" srcOrd="0" destOrd="0" presId="urn:microsoft.com/office/officeart/2008/layout/VerticalCurvedList"/>
    <dgm:cxn modelId="{5FC664E8-976A-4829-9BA8-55C34430D360}" type="presOf" srcId="{60B5D622-D348-4384-9EFA-863CA4F7B7A3}" destId="{CAE44C5F-81A1-4D30-8D3F-2E663ECAC700}" srcOrd="0" destOrd="0" presId="urn:microsoft.com/office/officeart/2008/layout/VerticalCurvedList"/>
    <dgm:cxn modelId="{028DD139-18F4-4F85-9EB1-C813C41BD17E}" type="presOf" srcId="{8D78E2D7-18A7-41DD-9962-57B3FE2BEBDD}" destId="{A1781B13-DE10-4169-ABDE-0384026A6B34}" srcOrd="0" destOrd="0" presId="urn:microsoft.com/office/officeart/2008/layout/VerticalCurvedList"/>
    <dgm:cxn modelId="{BD691624-0D10-4835-AA8A-EE3B99A22DCC}" type="presOf" srcId="{3061F91D-8548-4FCB-A021-DD835A272F0F}" destId="{88F378EC-C3F8-47CD-AEFF-49BA634320FB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C6E4F7C7-915B-414F-8E8F-8E45668E25DF}" type="presOf" srcId="{E392F34A-E55D-43D5-AEDD-49027298B816}" destId="{7DCEBD2C-792F-484E-9C96-926E03F540ED}" srcOrd="0" destOrd="0" presId="urn:microsoft.com/office/officeart/2008/layout/VerticalCurvedList"/>
    <dgm:cxn modelId="{C94069E0-C06B-452E-91D9-C844DD49FCF6}" type="presOf" srcId="{F3C4A836-23AC-4E41-B6D6-51221E7E6743}" destId="{EF104B90-7E69-4918-A202-E6F91FC6E413}" srcOrd="0" destOrd="0" presId="urn:microsoft.com/office/officeart/2008/layout/VerticalCurvedList"/>
    <dgm:cxn modelId="{2D63AD10-20B1-493A-97B8-9AAC9AB17A7B}" type="presOf" srcId="{BA9EE107-A5FB-41C4-9EF1-1CC153B68B3F}" destId="{9C0CD981-713F-47B3-AE2F-2963F2684A6F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D9ECE689-BDAC-4465-975B-821A4F60AD8A}" type="presOf" srcId="{A6F0E638-0CDE-4E1F-BB57-10C18463C623}" destId="{7DCEBD2C-792F-484E-9C96-926E03F540ED}" srcOrd="0" destOrd="1" presId="urn:microsoft.com/office/officeart/2008/layout/VerticalCurvedList"/>
    <dgm:cxn modelId="{8ACFFA33-6734-43A7-A45B-E2DFA34D0115}" type="presParOf" srcId="{9C0CD981-713F-47B3-AE2F-2963F2684A6F}" destId="{96773A7D-3367-4F53-A2D2-EA5770AFFDB3}" srcOrd="0" destOrd="0" presId="urn:microsoft.com/office/officeart/2008/layout/VerticalCurvedList"/>
    <dgm:cxn modelId="{A100995F-7B92-4A2D-A3CC-742ED8BBE3E8}" type="presParOf" srcId="{96773A7D-3367-4F53-A2D2-EA5770AFFDB3}" destId="{F31B7103-6E88-4DB9-9888-CB9E0B3FEEF8}" srcOrd="0" destOrd="0" presId="urn:microsoft.com/office/officeart/2008/layout/VerticalCurvedList"/>
    <dgm:cxn modelId="{B00CF88C-7C4B-4A00-88C9-22DB364A645E}" type="presParOf" srcId="{F31B7103-6E88-4DB9-9888-CB9E0B3FEEF8}" destId="{F7A92DE4-3445-4B9B-AF3D-F2DA6F69C25D}" srcOrd="0" destOrd="0" presId="urn:microsoft.com/office/officeart/2008/layout/VerticalCurvedList"/>
    <dgm:cxn modelId="{1E503422-9135-4271-815E-2DD66B77664F}" type="presParOf" srcId="{F31B7103-6E88-4DB9-9888-CB9E0B3FEEF8}" destId="{EF104B90-7E69-4918-A202-E6F91FC6E413}" srcOrd="1" destOrd="0" presId="urn:microsoft.com/office/officeart/2008/layout/VerticalCurvedList"/>
    <dgm:cxn modelId="{5D386B38-0605-4D97-87CE-A6224AA7F60D}" type="presParOf" srcId="{F31B7103-6E88-4DB9-9888-CB9E0B3FEEF8}" destId="{F5A5022A-2B1C-4F3B-B289-BC099E9CE92F}" srcOrd="2" destOrd="0" presId="urn:microsoft.com/office/officeart/2008/layout/VerticalCurvedList"/>
    <dgm:cxn modelId="{9F644C5F-7CB8-46D7-9929-48C9C48C247E}" type="presParOf" srcId="{F31B7103-6E88-4DB9-9888-CB9E0B3FEEF8}" destId="{F16BA6F4-95DE-4E28-BF94-6459A70C4A6D}" srcOrd="3" destOrd="0" presId="urn:microsoft.com/office/officeart/2008/layout/VerticalCurvedList"/>
    <dgm:cxn modelId="{BD82E213-BF03-4ADB-A248-8CBC99508531}" type="presParOf" srcId="{96773A7D-3367-4F53-A2D2-EA5770AFFDB3}" destId="{F036299F-AF4D-4DAF-ABF5-87E8CC3FEF1B}" srcOrd="1" destOrd="0" presId="urn:microsoft.com/office/officeart/2008/layout/VerticalCurvedList"/>
    <dgm:cxn modelId="{65336D13-8D6D-4189-9D3A-60363051BE24}" type="presParOf" srcId="{96773A7D-3367-4F53-A2D2-EA5770AFFDB3}" destId="{40B95986-31F6-48A6-A8D8-D04AC3BEDA92}" srcOrd="2" destOrd="0" presId="urn:microsoft.com/office/officeart/2008/layout/VerticalCurvedList"/>
    <dgm:cxn modelId="{3A5C8C62-82DD-4AE3-96AC-4DF5A1EB4268}" type="presParOf" srcId="{40B95986-31F6-48A6-A8D8-D04AC3BEDA92}" destId="{112F553D-60C2-4CC4-948D-0369F51C4DB0}" srcOrd="0" destOrd="0" presId="urn:microsoft.com/office/officeart/2008/layout/VerticalCurvedList"/>
    <dgm:cxn modelId="{5A498850-2F12-41E2-B437-67239F0EE0F1}" type="presParOf" srcId="{96773A7D-3367-4F53-A2D2-EA5770AFFDB3}" destId="{A1781B13-DE10-4169-ABDE-0384026A6B34}" srcOrd="3" destOrd="0" presId="urn:microsoft.com/office/officeart/2008/layout/VerticalCurvedList"/>
    <dgm:cxn modelId="{F1049B4D-0FB4-4C41-A947-E65F92CE526A}" type="presParOf" srcId="{96773A7D-3367-4F53-A2D2-EA5770AFFDB3}" destId="{65CD74A9-3E7B-49D7-95DD-EB8B72D6CA84}" srcOrd="4" destOrd="0" presId="urn:microsoft.com/office/officeart/2008/layout/VerticalCurvedList"/>
    <dgm:cxn modelId="{218A80E6-297A-40DD-9D3E-094E78929FD9}" type="presParOf" srcId="{65CD74A9-3E7B-49D7-95DD-EB8B72D6CA84}" destId="{2741B69B-255D-4143-BECE-5BD9035A4FC6}" srcOrd="0" destOrd="0" presId="urn:microsoft.com/office/officeart/2008/layout/VerticalCurvedList"/>
    <dgm:cxn modelId="{424E1933-6246-46C9-BE54-80D4EEEC8778}" type="presParOf" srcId="{96773A7D-3367-4F53-A2D2-EA5770AFFDB3}" destId="{7DCEBD2C-792F-484E-9C96-926E03F540ED}" srcOrd="5" destOrd="0" presId="urn:microsoft.com/office/officeart/2008/layout/VerticalCurvedList"/>
    <dgm:cxn modelId="{32635924-D335-416B-844A-6DAD38D34354}" type="presParOf" srcId="{96773A7D-3367-4F53-A2D2-EA5770AFFDB3}" destId="{8E391AE5-35EA-4A7F-ACFF-6E662A0BD046}" srcOrd="6" destOrd="0" presId="urn:microsoft.com/office/officeart/2008/layout/VerticalCurvedList"/>
    <dgm:cxn modelId="{0D01DD21-8570-4F04-BB4A-A86AA97D83EB}" type="presParOf" srcId="{8E391AE5-35EA-4A7F-ACFF-6E662A0BD046}" destId="{EB133F34-59A3-4639-B813-3EF5396EC28B}" srcOrd="0" destOrd="0" presId="urn:microsoft.com/office/officeart/2008/layout/VerticalCurvedList"/>
    <dgm:cxn modelId="{CDB3DD41-513B-4BF2-9C67-7CCB924F06C8}" type="presParOf" srcId="{96773A7D-3367-4F53-A2D2-EA5770AFFDB3}" destId="{88F378EC-C3F8-47CD-AEFF-49BA634320FB}" srcOrd="7" destOrd="0" presId="urn:microsoft.com/office/officeart/2008/layout/VerticalCurvedList"/>
    <dgm:cxn modelId="{2C41A1A8-E000-4E1E-9897-68AAD05B9233}" type="presParOf" srcId="{96773A7D-3367-4F53-A2D2-EA5770AFFDB3}" destId="{0C1D6B2A-9239-4220-B9D4-EF24FF044C0E}" srcOrd="8" destOrd="0" presId="urn:microsoft.com/office/officeart/2008/layout/VerticalCurvedList"/>
    <dgm:cxn modelId="{450B344A-D52B-48B2-8670-9C3A74C1A468}" type="presParOf" srcId="{0C1D6B2A-9239-4220-B9D4-EF24FF044C0E}" destId="{A6FEC19F-0F90-4EC7-BB21-E0ADFEFFA617}" srcOrd="0" destOrd="0" presId="urn:microsoft.com/office/officeart/2008/layout/VerticalCurvedList"/>
    <dgm:cxn modelId="{D44F8FEA-30BC-4C4F-87C7-654E2C94B7A8}" type="presParOf" srcId="{96773A7D-3367-4F53-A2D2-EA5770AFFDB3}" destId="{CAE44C5F-81A1-4D30-8D3F-2E663ECAC700}" srcOrd="9" destOrd="0" presId="urn:microsoft.com/office/officeart/2008/layout/VerticalCurvedList"/>
    <dgm:cxn modelId="{5DC4BC76-797C-49F5-88B6-66D269ECE410}" type="presParOf" srcId="{96773A7D-3367-4F53-A2D2-EA5770AFFDB3}" destId="{053E2699-E7D5-4B6C-A824-2ED732C32228}" srcOrd="10" destOrd="0" presId="urn:microsoft.com/office/officeart/2008/layout/VerticalCurvedList"/>
    <dgm:cxn modelId="{A654E868-1045-49C1-BB34-4249D43E04B8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46359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6763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Mgr. Jiří Lux</a:t>
          </a:r>
        </a:p>
      </dsp:txBody>
      <dsp:txXfrm>
        <a:off x="301774" y="167632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1811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61698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</a:t>
          </a:r>
          <a:r>
            <a:rPr lang="cs-CZ" sz="2000" b="1" kern="1200" smtClean="0"/>
            <a:t>: 25</a:t>
          </a:r>
          <a:r>
            <a:rPr lang="cs-CZ" sz="2000" b="1" kern="1200" dirty="0" smtClean="0"/>
            <a:t>. listopadu 2013</a:t>
          </a:r>
          <a:endParaRPr lang="cs-CZ" sz="2000" b="1" kern="1200" dirty="0"/>
        </a:p>
      </dsp:txBody>
      <dsp:txXfrm>
        <a:off x="585659" y="761698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1217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55764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 dirty="0"/>
        </a:p>
      </dsp:txBody>
      <dsp:txXfrm>
        <a:off x="672788" y="1355764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0624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49830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Mezi válkami 1918 - 1939</a:t>
          </a:r>
          <a:endParaRPr lang="cs-CZ" sz="2000" b="1" kern="1200" dirty="0"/>
        </a:p>
      </dsp:txBody>
      <dsp:txXfrm>
        <a:off x="585659" y="1949830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0030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345938"/>
          <a:ext cx="5849872" cy="7920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VY_32_INOVACE_16 _HOSPODÁŘSTVÍ PRVNÍ ČSR - OPAKOVÁNÍ</a:t>
          </a:r>
          <a:endParaRPr lang="cs-CZ" sz="2000" kern="1200" dirty="0" smtClean="0"/>
        </a:p>
      </dsp:txBody>
      <dsp:txXfrm>
        <a:off x="301774" y="2345938"/>
        <a:ext cx="5849872" cy="792087"/>
      </dsp:txXfrm>
    </dsp:sp>
    <dsp:sp modelId="{D00E28E9-7A94-4DBE-BF47-6DC8F169B300}">
      <dsp:nvSpPr>
        <dsp:cNvPr id="0" name=""/>
        <dsp:cNvSpPr/>
      </dsp:nvSpPr>
      <dsp:spPr>
        <a:xfrm>
          <a:off x="54168" y="249437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3152E45-A740-4C5D-AF74-D6EBB5E94C52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4F446A-A1D2-4CBC-AAED-16336E0B12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3152E45-A740-4C5D-AF74-D6EBB5E94C52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4F446A-A1D2-4CBC-AAED-16336E0B12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3152E45-A740-4C5D-AF74-D6EBB5E94C52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4F446A-A1D2-4CBC-AAED-16336E0B12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fld id="{F3152E45-A740-4C5D-AF74-D6EBB5E94C52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0D4F446A-A1D2-4CBC-AAED-16336E0B12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3152E45-A740-4C5D-AF74-D6EBB5E94C52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4F446A-A1D2-4CBC-AAED-16336E0B12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3152E45-A740-4C5D-AF74-D6EBB5E94C52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4F446A-A1D2-4CBC-AAED-16336E0B12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3152E45-A740-4C5D-AF74-D6EBB5E94C52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4F446A-A1D2-4CBC-AAED-16336E0B12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3152E45-A740-4C5D-AF74-D6EBB5E94C52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4F446A-A1D2-4CBC-AAED-16336E0B12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3152E45-A740-4C5D-AF74-D6EBB5E94C52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4F446A-A1D2-4CBC-AAED-16336E0B12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3152E45-A740-4C5D-AF74-D6EBB5E94C52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4F446A-A1D2-4CBC-AAED-16336E0B12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3152E45-A740-4C5D-AF74-D6EBB5E94C52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4F446A-A1D2-4CBC-AAED-16336E0B12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7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fld id="{F3152E45-A740-4C5D-AF74-D6EBB5E94C52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fld id="{0D4F446A-A1D2-4CBC-AAED-16336E0B125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xmlns="" val="2973920029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xmlns="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9552" y="1556792"/>
            <a:ext cx="8352928" cy="4569371"/>
          </a:xfrm>
        </p:spPr>
        <p:txBody>
          <a:bodyPr/>
          <a:lstStyle/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předmět: dějepis</a:t>
            </a:r>
          </a:p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věková skupina: devátý ročník</a:t>
            </a:r>
          </a:p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časový fond: 20 min </a:t>
            </a:r>
          </a:p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fáze hodiny: opakování látky z probraného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tématu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počet pracovních stran: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Materiál je určen k interaktivní výuce. Žáci inovativním způsobem vyhledávají a zpracovávají informace pomocí internetu, interaktivní tabule a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powerpointové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prezentace.   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Anotace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1340768"/>
            <a:ext cx="8352928" cy="4785395"/>
          </a:xfrm>
        </p:spPr>
        <p:txBody>
          <a:bodyPr/>
          <a:lstStyle/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Na první a druhé straně žáci prostřednictvím PC nebo interaktivní tabule určují, zda uvedená věta je, či není pravdivá. Pokud uhádnou, správná odpověď se zvětší. Pokud neuhádnou, špatná odpověď zmizí.  </a:t>
            </a:r>
          </a:p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Na třetí a čtvrté straně žáci odpovídají prostřednictvím PC, papíru či interaktivní tabule na otázky. Jako kontrola pak slouží postupným kliknutím zobrazení správných odpovědí.  </a:t>
            </a:r>
          </a:p>
          <a:p>
            <a:pPr marL="0" indent="0" algn="just">
              <a:buNone/>
            </a:pP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Anotace k jednotlivým stranám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864096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1. Vyberte ANO,  či NE:</a:t>
            </a:r>
            <a:br>
              <a:rPr lang="cs-CZ" b="1" dirty="0" smtClean="0">
                <a:solidFill>
                  <a:schemeClr val="tx1"/>
                </a:solidFill>
              </a:rPr>
            </a:b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5536" y="1124744"/>
            <a:ext cx="8352928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1. Po roce 1918 byli českoslovenští dělníci zcela spokojení.</a:t>
            </a:r>
          </a:p>
          <a:p>
            <a:r>
              <a:rPr lang="cs-CZ" sz="3200" dirty="0"/>
              <a:t>2. Československá vláda neprováděla sociální reformy.</a:t>
            </a:r>
          </a:p>
          <a:p>
            <a:r>
              <a:rPr lang="cs-CZ" sz="3200" dirty="0"/>
              <a:t>3. Ministrem financí byl Karel Kramář</a:t>
            </a:r>
            <a:r>
              <a:rPr lang="cs-CZ" sz="3200" dirty="0" smtClean="0"/>
              <a:t>. </a:t>
            </a:r>
            <a:endParaRPr lang="cs-CZ" sz="3200" dirty="0"/>
          </a:p>
          <a:p>
            <a:r>
              <a:rPr lang="cs-CZ" sz="3200" dirty="0" smtClean="0"/>
              <a:t>4. Měnová reforma nespočívala v oddělení československé měny od rakouské.</a:t>
            </a:r>
          </a:p>
          <a:p>
            <a:r>
              <a:rPr lang="cs-CZ" sz="3200" dirty="0" smtClean="0"/>
              <a:t>5</a:t>
            </a:r>
            <a:r>
              <a:rPr lang="cs-CZ" sz="3200" dirty="0"/>
              <a:t>. ČSR byla nejvyspělejším nástupnickým státem díky úrovni služeb</a:t>
            </a:r>
            <a:r>
              <a:rPr lang="cs-CZ" sz="3200" dirty="0" smtClean="0"/>
              <a:t>.</a:t>
            </a:r>
          </a:p>
          <a:p>
            <a:r>
              <a:rPr lang="cs-CZ" sz="3200" dirty="0" smtClean="0"/>
              <a:t>6. Ve 20. letech byli Čeští Němci s ČSR spokojeni. </a:t>
            </a:r>
            <a:endParaRPr lang="cs-CZ" sz="3200" dirty="0"/>
          </a:p>
          <a:p>
            <a:r>
              <a:rPr lang="cs-CZ" dirty="0"/>
              <a:t> </a:t>
            </a: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267744" y="1628800"/>
            <a:ext cx="673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123728" y="2564904"/>
            <a:ext cx="673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668344" y="5486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876256" y="2996952"/>
            <a:ext cx="673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588224" y="4077072"/>
            <a:ext cx="673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004048" y="5085184"/>
            <a:ext cx="673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203848" y="6021288"/>
            <a:ext cx="10005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ANO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987824" y="1628800"/>
            <a:ext cx="10005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ANO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771800" y="2564904"/>
            <a:ext cx="10005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ANO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596336" y="2996952"/>
            <a:ext cx="1000595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ANO</a:t>
            </a:r>
          </a:p>
          <a:p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308304" y="4149080"/>
            <a:ext cx="10005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ANO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724128" y="5013176"/>
            <a:ext cx="10005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ANO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411760" y="6021288"/>
            <a:ext cx="673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NE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0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0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5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6" grpId="1"/>
      <p:bldP spid="7" grpId="0"/>
      <p:bldP spid="7" grpId="1"/>
      <p:bldP spid="9" grpId="1"/>
      <p:bldP spid="9" grpId="2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196752"/>
            <a:ext cx="8568952" cy="5328592"/>
          </a:xfrm>
        </p:spPr>
        <p:txBody>
          <a:bodyPr/>
          <a:lstStyle/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7. Hospodářská krize v ČSR vypukla v roce 1929.</a:t>
            </a:r>
          </a:p>
          <a:p>
            <a:pPr marL="0" indent="0">
              <a:buNone/>
            </a:pPr>
            <a:endParaRPr lang="cs-CZ" sz="32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8. Nezaměstnanost se ve 30. letech podařilo snížit díky zbrojení.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9. V ČSR byly nejpostiženější okresy v hospodářské krizi ve vnitrozemí.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10. Nejvíce na krizi doplatili Slováci.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11.  V krizi nenacházeli Čeští Němci řešení v nacismu.  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969987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1. Vyberte ANO,  či NE:</a:t>
            </a:r>
            <a:br>
              <a:rPr lang="cs-CZ" b="1" dirty="0" smtClean="0">
                <a:solidFill>
                  <a:schemeClr val="tx1"/>
                </a:solidFill>
              </a:rPr>
            </a:b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1772816"/>
            <a:ext cx="10005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ANO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691680" y="1772816"/>
            <a:ext cx="673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563888" y="2924944"/>
            <a:ext cx="10005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ANO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572000" y="2924944"/>
            <a:ext cx="673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868144" y="3933056"/>
            <a:ext cx="10005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ANO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804248" y="3933056"/>
            <a:ext cx="673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300192" y="4509120"/>
            <a:ext cx="10005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ANO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308304" y="4509120"/>
            <a:ext cx="673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979712" y="5661248"/>
            <a:ext cx="10005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ANO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915816" y="5661248"/>
            <a:ext cx="673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NE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5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5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0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5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2" grpId="0" uiExpand="1" build="p"/>
      <p:bldP spid="3" grpId="0"/>
      <p:bldP spid="4" grpId="0" build="allAtOnce"/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0" y="1340769"/>
            <a:ext cx="8820472" cy="4680520"/>
          </a:xfrm>
        </p:spPr>
        <p:txBody>
          <a:bodyPr/>
          <a:lstStyle/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1. Jak  a proč reagovali českoslovenští Němci ve 20. letech? </a:t>
            </a:r>
          </a:p>
          <a:p>
            <a:pPr marL="514350" indent="-514350">
              <a:buNone/>
            </a:pPr>
            <a:endParaRPr lang="cs-CZ" sz="3200" dirty="0" smtClean="0">
              <a:solidFill>
                <a:schemeClr val="tx1"/>
              </a:solidFill>
            </a:endParaRPr>
          </a:p>
          <a:p>
            <a:pPr marL="514350" indent="-51435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2. Kdy v ČSR vrcholila hospodářská krize?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3. Ve které části země se projevila nejvíce?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4. Jak na ni reagovali českoslovenští Němci?</a:t>
            </a:r>
          </a:p>
          <a:p>
            <a:pPr marL="0" indent="0">
              <a:buNone/>
            </a:pPr>
            <a:endParaRPr lang="cs-CZ" sz="32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5. Proč takto reagovali?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2. Odpovězte: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195737" y="1844824"/>
            <a:ext cx="66247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Dařilo se, v Něm. ne → spokojenost s ČSR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380312" y="2924944"/>
            <a:ext cx="9268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1933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164288" y="3573016"/>
            <a:ext cx="19797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Pohraničí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79512" y="4869160"/>
            <a:ext cx="65527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Zhoršením vztahů k ČSR a k Čechům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0" y="5373216"/>
            <a:ext cx="88204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                                              V Něm. nacismus, snížení nezaměstnanosti zbrojením a státními zakázkami,</a:t>
            </a:r>
          </a:p>
          <a:p>
            <a:r>
              <a:rPr lang="cs-CZ" sz="3200" b="1" dirty="0" smtClean="0">
                <a:solidFill>
                  <a:srgbClr val="FF0000"/>
                </a:solidFill>
              </a:rPr>
              <a:t>podpora Hitlera , snaha zničit ČSR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3" grpId="0"/>
      <p:bldP spid="4" grpId="0"/>
      <p:bldP spid="5" grpId="0"/>
      <p:bldP spid="6" grpId="0"/>
      <p:bldP spid="7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268760"/>
            <a:ext cx="8712968" cy="4857403"/>
          </a:xfrm>
        </p:spPr>
        <p:txBody>
          <a:bodyPr/>
          <a:lstStyle/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6. Proč československá vláda ve 20. letech prováděla sociální reformy?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 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7. Jmenuj čtyři sociální reformy:</a:t>
            </a:r>
          </a:p>
          <a:p>
            <a:pPr marL="0" indent="0">
              <a:buNone/>
            </a:pPr>
            <a:endParaRPr lang="cs-CZ" sz="32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32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8. Kdo byl ministrem financí v roce 1919?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9. Proč jsou 20. léta v ČSR označována za zlatá?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2. Odpovězte: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1772816"/>
            <a:ext cx="85689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                                                     Hladové bouře chudých, krize po válce, velká nezaměstnanost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3528" y="2924944"/>
            <a:ext cx="849694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                                                             8. hod. </a:t>
            </a:r>
            <a:r>
              <a:rPr lang="cs-CZ" sz="3200" b="1" dirty="0" err="1" smtClean="0">
                <a:solidFill>
                  <a:srgbClr val="FF0000"/>
                </a:solidFill>
              </a:rPr>
              <a:t>prac</a:t>
            </a:r>
            <a:r>
              <a:rPr lang="cs-CZ" sz="3200" b="1" dirty="0" smtClean="0">
                <a:solidFill>
                  <a:srgbClr val="FF0000"/>
                </a:solidFill>
              </a:rPr>
              <a:t>. doba, podpora nezaměstnaných, ochrana práce žen a dětí, týdenní placená dovolená, nemocenské pojištění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164288" y="4725144"/>
            <a:ext cx="21957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Alois </a:t>
            </a:r>
            <a:r>
              <a:rPr lang="cs-CZ" sz="3200" b="1" dirty="0" err="1" smtClean="0">
                <a:solidFill>
                  <a:srgbClr val="FF0000"/>
                </a:solidFill>
              </a:rPr>
              <a:t>Rašín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9552" y="5805264"/>
            <a:ext cx="73388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nezaměstnanost: 1 %, vývoz víc než dovoz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96752"/>
            <a:ext cx="8640960" cy="547260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3200" b="1" u="sng" dirty="0" smtClean="0">
                <a:solidFill>
                  <a:schemeClr val="tx1"/>
                </a:solidFill>
              </a:rPr>
              <a:t>A, Použitá literatura:</a:t>
            </a:r>
          </a:p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  <a:cs typeface="Times New Roman" pitchFamily="18" charset="0"/>
              </a:rPr>
              <a:t>1. VÁLKOVÁ, Veronika. </a:t>
            </a:r>
            <a:r>
              <a:rPr lang="cs-CZ" sz="3200" i="1" dirty="0" smtClean="0">
                <a:solidFill>
                  <a:schemeClr val="tx1"/>
                </a:solidFill>
                <a:cs typeface="Times New Roman" pitchFamily="18" charset="0"/>
              </a:rPr>
              <a:t>Dějepis 9 pro základní školy</a:t>
            </a:r>
            <a:r>
              <a:rPr lang="cs-CZ" sz="3200" dirty="0" smtClean="0">
                <a:solidFill>
                  <a:schemeClr val="tx1"/>
                </a:solidFill>
                <a:cs typeface="Times New Roman" pitchFamily="18" charset="0"/>
              </a:rPr>
              <a:t>. Praha: SPN - pedagogické nakladatelství, akciová společnost, 2009, ISBN 978-80-7235-428-3. </a:t>
            </a:r>
            <a:endParaRPr lang="cs-CZ" sz="3200" b="1" u="sng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139"/>
            <a:ext cx="8229600" cy="858614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Použité zdroje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1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</TotalTime>
  <Words>480</Words>
  <Application>Microsoft Office PowerPoint</Application>
  <PresentationFormat>Předvádění na obrazovce (4:3)</PresentationFormat>
  <Paragraphs>83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Motiv1</vt:lpstr>
      <vt:lpstr>Základní škola a Mateřská škola Bílá Třemešná, okres Trutnov</vt:lpstr>
      <vt:lpstr>Anotace</vt:lpstr>
      <vt:lpstr>Anotace k jednotlivým stranám</vt:lpstr>
      <vt:lpstr>1. Vyberte ANO,  či NE: </vt:lpstr>
      <vt:lpstr>1. Vyberte ANO,  či NE: </vt:lpstr>
      <vt:lpstr>2. Odpovězte:</vt:lpstr>
      <vt:lpstr>2. Odpovězte: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Hospodářství první ČSR - opakování</dc:title>
  <dc:creator>Mgr. Jiří Lux</dc:creator>
  <cp:lastModifiedBy>Jiri</cp:lastModifiedBy>
  <cp:revision>18</cp:revision>
  <dcterms:created xsi:type="dcterms:W3CDTF">2013-11-24T16:58:22Z</dcterms:created>
  <dcterms:modified xsi:type="dcterms:W3CDTF">2013-12-28T18:21:36Z</dcterms:modified>
</cp:coreProperties>
</file>