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3"/>
  </p:notesMasterIdLst>
  <p:sldIdLst>
    <p:sldId id="265" r:id="rId2"/>
    <p:sldId id="272" r:id="rId3"/>
    <p:sldId id="271" r:id="rId4"/>
    <p:sldId id="266" r:id="rId5"/>
    <p:sldId id="259" r:id="rId6"/>
    <p:sldId id="263" r:id="rId7"/>
    <p:sldId id="269" r:id="rId8"/>
    <p:sldId id="270" r:id="rId9"/>
    <p:sldId id="262" r:id="rId10"/>
    <p:sldId id="267" r:id="rId11"/>
    <p:sldId id="268" r:id="rId12"/>
  </p:sldIdLst>
  <p:sldSz cx="9144000" cy="6858000" type="screen4x3"/>
  <p:notesSz cx="7099300" cy="10234613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82" d="100"/>
          <a:sy n="82" d="100"/>
        </p:scale>
        <p:origin x="-1026" y="13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6363" cy="511731"/>
          </a:xfrm>
          <a:prstGeom prst="rect">
            <a:avLst/>
          </a:prstGeom>
        </p:spPr>
        <p:txBody>
          <a:bodyPr vert="horz" lIns="99048" tIns="49524" rIns="99048" bIns="49524" rtlCol="0"/>
          <a:lstStyle>
            <a:lvl1pPr algn="l">
              <a:defRPr sz="13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4021294" y="0"/>
            <a:ext cx="3076363" cy="511731"/>
          </a:xfrm>
          <a:prstGeom prst="rect">
            <a:avLst/>
          </a:prstGeom>
        </p:spPr>
        <p:txBody>
          <a:bodyPr vert="horz" lIns="99048" tIns="49524" rIns="99048" bIns="49524" rtlCol="0"/>
          <a:lstStyle>
            <a:lvl1pPr algn="r">
              <a:defRPr sz="1300"/>
            </a:lvl1pPr>
          </a:lstStyle>
          <a:p>
            <a:fld id="{169E9E11-E105-4497-8455-13438E41EE6C}" type="datetimeFigureOut">
              <a:rPr lang="cs-CZ" smtClean="0"/>
              <a:pPr/>
              <a:t>29.12.2013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992188" y="768350"/>
            <a:ext cx="5114925" cy="38369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9048" tIns="49524" rIns="99048" bIns="49524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709930" y="4861441"/>
            <a:ext cx="5679440" cy="4605576"/>
          </a:xfrm>
          <a:prstGeom prst="rect">
            <a:avLst/>
          </a:prstGeom>
        </p:spPr>
        <p:txBody>
          <a:bodyPr vert="horz" lIns="99048" tIns="49524" rIns="99048" bIns="49524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9721106"/>
            <a:ext cx="3076363" cy="511731"/>
          </a:xfrm>
          <a:prstGeom prst="rect">
            <a:avLst/>
          </a:prstGeom>
        </p:spPr>
        <p:txBody>
          <a:bodyPr vert="horz" lIns="99048" tIns="49524" rIns="99048" bIns="49524" rtlCol="0" anchor="b"/>
          <a:lstStyle>
            <a:lvl1pPr algn="l">
              <a:defRPr sz="13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4021294" y="9721106"/>
            <a:ext cx="3076363" cy="511731"/>
          </a:xfrm>
          <a:prstGeom prst="rect">
            <a:avLst/>
          </a:prstGeom>
        </p:spPr>
        <p:txBody>
          <a:bodyPr vert="horz" lIns="99048" tIns="49524" rIns="99048" bIns="49524" rtlCol="0" anchor="b"/>
          <a:lstStyle>
            <a:lvl1pPr algn="r">
              <a:defRPr sz="1300"/>
            </a:lvl1pPr>
          </a:lstStyle>
          <a:p>
            <a:fld id="{9897C028-91D6-45B1-8D27-635F127A1BF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255532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97C028-91D6-45B1-8D27-635F127A1BFC}" type="slidenum">
              <a:rPr lang="cs-CZ" smtClean="0"/>
              <a:pPr/>
              <a:t>3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88A3A3-2BBF-4F11-8DF3-BD622DC19E95}" type="datetime1">
              <a:rPr lang="cs-CZ" smtClean="0"/>
              <a:pPr/>
              <a:t>29.12.2013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B0B7B15B-539B-4AEF-A88F-DFB417E2DE7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151B35-F607-4292-91CD-A2437BCE390C}" type="datetime1">
              <a:rPr lang="cs-CZ" smtClean="0"/>
              <a:pPr/>
              <a:t>29.12.2013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B0B7B15B-539B-4AEF-A88F-DFB417E2DE7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F50855-7AFD-45F1-8BE5-C0FDF3FD9D22}" type="datetime1">
              <a:rPr lang="cs-CZ" smtClean="0"/>
              <a:pPr/>
              <a:t>29.12.2013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B7B15B-539B-4AEF-A88F-DFB417E2DE7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DF03F1-42C5-4076-86FB-2502C1C4EADA}" type="datetime1">
              <a:rPr lang="cs-CZ" smtClean="0"/>
              <a:pPr/>
              <a:t>29.12.2013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B7B15B-539B-4AEF-A88F-DFB417E2DE7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DD700C-BCFD-43CF-AE14-CB492981DE81}" type="datetime1">
              <a:rPr lang="cs-CZ" smtClean="0"/>
              <a:pPr/>
              <a:t>29.12.2013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B0B7B15B-539B-4AEF-A88F-DFB417E2DE7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DA3ED4-4844-4E2D-971F-7CB54094EFDA}" type="datetime1">
              <a:rPr lang="cs-CZ" smtClean="0"/>
              <a:pPr/>
              <a:t>29.12.2013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B7B15B-539B-4AEF-A88F-DFB417E2DE7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836D23-54E4-4845-B189-850000ACAE07}" type="datetime1">
              <a:rPr lang="cs-CZ" smtClean="0"/>
              <a:pPr/>
              <a:t>29.12.2013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B7B15B-539B-4AEF-A88F-DFB417E2DE7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61768-7386-4A9A-9F7B-038198628D3A}" type="datetime1">
              <a:rPr lang="cs-CZ" smtClean="0"/>
              <a:pPr/>
              <a:t>29.12.2013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B7B15B-539B-4AEF-A88F-DFB417E2DE7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B93F56-BBB7-4124-B89C-CBE3A0D43525}" type="datetime1">
              <a:rPr lang="cs-CZ" smtClean="0"/>
              <a:pPr/>
              <a:t>29.12.2013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B7B15B-539B-4AEF-A88F-DFB417E2DE7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1E7579-F94E-452A-84AE-3C88AB8705B2}" type="datetime1">
              <a:rPr lang="cs-CZ" smtClean="0"/>
              <a:pPr/>
              <a:t>29.12.2013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B7B15B-539B-4AEF-A88F-DFB417E2DE7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6560CD-32E2-49B7-A79B-D699903D3AC9}" type="datetime1">
              <a:rPr lang="cs-CZ" smtClean="0"/>
              <a:pPr/>
              <a:t>29.12.2013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B7B15B-539B-4AEF-A88F-DFB417E2DE7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76D11DA2-4A57-443F-91FB-56C30D43BF8D}" type="datetime1">
              <a:rPr lang="cs-CZ" smtClean="0"/>
              <a:pPr/>
              <a:t>29.12.2013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B0B7B15B-539B-4AEF-A88F-DFB417E2DE7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dt="0"/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cs.wikipedia.org/wiki/Soubor:Mark_Twain_by_AF_Bradley.jpg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Y:\Log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640" y="3356992"/>
            <a:ext cx="6901398" cy="1728192"/>
          </a:xfrm>
          <a:prstGeom prst="rect">
            <a:avLst/>
          </a:prstGeom>
          <a:noFill/>
        </p:spPr>
      </p:pic>
      <p:sp>
        <p:nvSpPr>
          <p:cNvPr id="7" name="TextovéPole 6"/>
          <p:cNvSpPr txBox="1"/>
          <p:nvPr/>
        </p:nvSpPr>
        <p:spPr>
          <a:xfrm>
            <a:off x="1403648" y="6165304"/>
            <a:ext cx="37444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VY_32_INOVACE_04_13</a:t>
            </a:r>
          </a:p>
        </p:txBody>
      </p:sp>
      <p:sp>
        <p:nvSpPr>
          <p:cNvPr id="8" name="TextovéPole 7"/>
          <p:cNvSpPr txBox="1"/>
          <p:nvPr/>
        </p:nvSpPr>
        <p:spPr>
          <a:xfrm>
            <a:off x="179512" y="334851"/>
            <a:ext cx="8784976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400" b="1" dirty="0" smtClean="0">
                <a:latin typeface="+mj-lt"/>
              </a:rPr>
              <a:t>Přehled zahraničních dětských spisovatelů a jejich díla</a:t>
            </a:r>
            <a:endParaRPr lang="cs-CZ" sz="4400" dirty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r>
              <a:rPr lang="cs-CZ" dirty="0"/>
              <a:t>Tato práce je šířena pod licencí CC BY – SA 3.0. Odkazy a citace jsou platné</a:t>
            </a:r>
          </a:p>
          <a:p>
            <a:r>
              <a:rPr lang="cs-CZ" dirty="0"/>
              <a:t> k datu vytvoření této práce.</a:t>
            </a:r>
            <a:endParaRPr lang="cs-CZ" dirty="0">
              <a:solidFill>
                <a:schemeClr val="tx1"/>
              </a:solidFill>
            </a:endParaRPr>
          </a:p>
          <a:p>
            <a:r>
              <a:rPr lang="cs-CZ" dirty="0">
                <a:solidFill>
                  <a:schemeClr val="tx1"/>
                </a:solidFill>
              </a:rPr>
              <a:t>Škola: Základní škola Trávníky Otrokovice, příspěvková organizace</a:t>
            </a:r>
          </a:p>
          <a:p>
            <a:r>
              <a:rPr lang="cs-CZ" dirty="0">
                <a:solidFill>
                  <a:schemeClr val="tx1"/>
                </a:solidFill>
              </a:rPr>
              <a:t>Číslo projektu: 	</a:t>
            </a:r>
            <a:r>
              <a:rPr lang="cs-CZ" dirty="0" smtClean="0">
                <a:solidFill>
                  <a:schemeClr val="tx1"/>
                </a:solidFill>
              </a:rPr>
              <a:t>CZ.1.07/1.4.00/21.2637</a:t>
            </a:r>
            <a:endParaRPr lang="cs-CZ" dirty="0">
              <a:solidFill>
                <a:schemeClr val="tx1"/>
              </a:solidFill>
            </a:endParaRPr>
          </a:p>
          <a:p>
            <a:r>
              <a:rPr lang="cs-CZ" dirty="0">
                <a:solidFill>
                  <a:schemeClr val="tx1"/>
                </a:solidFill>
              </a:rPr>
              <a:t>Název:		Přehled zahraničních dětských spisovatelů a jejich díla</a:t>
            </a:r>
          </a:p>
          <a:p>
            <a:r>
              <a:rPr lang="cs-CZ" dirty="0">
                <a:solidFill>
                  <a:schemeClr val="tx1"/>
                </a:solidFill>
              </a:rPr>
              <a:t>Autor:		</a:t>
            </a:r>
            <a:r>
              <a:rPr lang="cs-CZ" dirty="0" smtClean="0">
                <a:solidFill>
                  <a:schemeClr val="tx1"/>
                </a:solidFill>
              </a:rPr>
              <a:t>Mgr</a:t>
            </a:r>
            <a:r>
              <a:rPr lang="cs-CZ" dirty="0">
                <a:solidFill>
                  <a:schemeClr val="tx1"/>
                </a:solidFill>
              </a:rPr>
              <a:t>. Dana Staňková</a:t>
            </a:r>
          </a:p>
          <a:p>
            <a:r>
              <a:rPr lang="cs-CZ" dirty="0">
                <a:solidFill>
                  <a:schemeClr val="tx1"/>
                </a:solidFill>
              </a:rPr>
              <a:t>Vytvořeno:		28. 10. 2011</a:t>
            </a:r>
          </a:p>
          <a:p>
            <a:r>
              <a:rPr lang="cs-CZ" dirty="0">
                <a:solidFill>
                  <a:schemeClr val="tx1"/>
                </a:solidFill>
              </a:rPr>
              <a:t>Ročník:		5. ročník</a:t>
            </a:r>
          </a:p>
          <a:p>
            <a:r>
              <a:rPr lang="cs-CZ" dirty="0">
                <a:solidFill>
                  <a:schemeClr val="tx1"/>
                </a:solidFill>
              </a:rPr>
              <a:t>Vzdělávací oblast:	Literární výchova</a:t>
            </a:r>
          </a:p>
          <a:p>
            <a:r>
              <a:rPr lang="cs-CZ" dirty="0">
                <a:solidFill>
                  <a:schemeClr val="tx1"/>
                </a:solidFill>
              </a:rPr>
              <a:t>Vzdělávací obor:	Český jazyk a literatura</a:t>
            </a:r>
          </a:p>
          <a:p>
            <a:r>
              <a:rPr lang="cs-CZ" dirty="0">
                <a:solidFill>
                  <a:schemeClr val="tx1"/>
                </a:solidFill>
              </a:rPr>
              <a:t>Tematický okruh:	Komunikační a slohová výchova</a:t>
            </a:r>
          </a:p>
          <a:p>
            <a:r>
              <a:rPr lang="cs-CZ" dirty="0">
                <a:solidFill>
                  <a:schemeClr val="tx1"/>
                </a:solidFill>
              </a:rPr>
              <a:t>Téma:		Zahraniční spisovatelé dětských knih</a:t>
            </a:r>
          </a:p>
          <a:p>
            <a:r>
              <a:rPr lang="cs-CZ" dirty="0">
                <a:solidFill>
                  <a:schemeClr val="tx1"/>
                </a:solidFill>
              </a:rPr>
              <a:t>Pomůcky:		Interaktivní tabule, notebook</a:t>
            </a:r>
          </a:p>
          <a:p>
            <a:r>
              <a:rPr lang="cs-CZ" dirty="0">
                <a:solidFill>
                  <a:schemeClr val="tx1"/>
                </a:solidFill>
              </a:rPr>
              <a:t>Anotace:		Prezentace je zaměřena na přehled nejznámějších 				zahraničních spisovatelů a jejich knih</a:t>
            </a:r>
          </a:p>
          <a:p>
            <a:pPr lvl="8"/>
            <a:endParaRPr lang="cs-CZ" dirty="0" smtClean="0"/>
          </a:p>
          <a:p>
            <a:pPr lvl="8"/>
            <a:endParaRPr lang="cs-CZ" dirty="0"/>
          </a:p>
          <a:p>
            <a:pPr lvl="8"/>
            <a:endParaRPr lang="cs-CZ" dirty="0"/>
          </a:p>
          <a:p>
            <a:pPr lvl="8"/>
            <a:endParaRPr lang="cs-CZ" dirty="0" smtClean="0"/>
          </a:p>
          <a:p>
            <a:pPr lvl="8"/>
            <a:endParaRPr lang="cs-CZ" dirty="0"/>
          </a:p>
        </p:txBody>
      </p:sp>
      <p:pic>
        <p:nvPicPr>
          <p:cNvPr id="6" name="Picture 2" descr="\\Zsserver\sablony\Log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7525" y="6223387"/>
            <a:ext cx="1165488" cy="291852"/>
          </a:xfrm>
          <a:prstGeom prst="rect">
            <a:avLst/>
          </a:prstGeom>
          <a:noFill/>
        </p:spPr>
      </p:pic>
      <p:sp>
        <p:nvSpPr>
          <p:cNvPr id="7" name="TextovéPole 6"/>
          <p:cNvSpPr txBox="1"/>
          <p:nvPr/>
        </p:nvSpPr>
        <p:spPr>
          <a:xfrm>
            <a:off x="1691680" y="6163394"/>
            <a:ext cx="29523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VY_32_INOVACE_04_13</a:t>
            </a:r>
          </a:p>
        </p:txBody>
      </p:sp>
    </p:spTree>
    <p:extLst>
      <p:ext uri="{BB962C8B-B14F-4D97-AF65-F5344CB8AC3E}">
        <p14:creationId xmlns:p14="http://schemas.microsoft.com/office/powerpoint/2010/main" val="307309172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flipH="1" flipV="1">
            <a:off x="8991600" y="1295400"/>
            <a:ext cx="152400" cy="189384"/>
          </a:xfrm>
        </p:spPr>
        <p:txBody>
          <a:bodyPr>
            <a:normAutofit fontScale="90000"/>
          </a:bodyPr>
          <a:lstStyle/>
          <a:p>
            <a:r>
              <a:rPr lang="cs-CZ" sz="1600" dirty="0" smtClean="0"/>
              <a:t>    </a:t>
            </a:r>
            <a:endParaRPr lang="cs-CZ" sz="1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3933056"/>
            <a:ext cx="8686800" cy="4525963"/>
          </a:xfrm>
        </p:spPr>
        <p:txBody>
          <a:bodyPr>
            <a:normAutofit/>
          </a:bodyPr>
          <a:lstStyle/>
          <a:p>
            <a:r>
              <a:rPr lang="cs-CZ" sz="1800" dirty="0" smtClean="0">
                <a:latin typeface="Calibri" pitchFamily="34" charset="0"/>
              </a:rPr>
              <a:t>Materiál je určen pro bezplatné používání na všech typech škol a školských zařízeních. Jakékoliv další využití podléhá autorskému zákonu. </a:t>
            </a:r>
            <a:endParaRPr lang="cs-CZ" sz="1800" dirty="0">
              <a:latin typeface="Calibri" pitchFamily="34" charset="0"/>
            </a:endParaRPr>
          </a:p>
        </p:txBody>
      </p:sp>
      <p:pic>
        <p:nvPicPr>
          <p:cNvPr id="6146" name="Picture 2" descr="\\Zsserver\sablony\Log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6309320"/>
            <a:ext cx="1165488" cy="291852"/>
          </a:xfrm>
          <a:prstGeom prst="rect">
            <a:avLst/>
          </a:prstGeom>
          <a:noFill/>
        </p:spPr>
      </p:pic>
      <p:sp>
        <p:nvSpPr>
          <p:cNvPr id="10" name="Obdélník 9"/>
          <p:cNvSpPr/>
          <p:nvPr/>
        </p:nvSpPr>
        <p:spPr>
          <a:xfrm>
            <a:off x="1691680" y="6309320"/>
            <a:ext cx="253607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/>
              <a:t>VY_32_INOVACE_04_13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570980" y="1196752"/>
            <a:ext cx="716937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/>
              <a:t>[1]</a:t>
            </a:r>
            <a:r>
              <a:rPr lang="cs-CZ" dirty="0"/>
              <a:t> </a:t>
            </a:r>
            <a:r>
              <a:rPr lang="cs-CZ" dirty="0"/>
              <a:t>Mark </a:t>
            </a:r>
            <a:r>
              <a:rPr lang="cs-CZ" dirty="0" err="1"/>
              <a:t>Twain</a:t>
            </a:r>
            <a:r>
              <a:rPr lang="cs-CZ" dirty="0"/>
              <a:t>. In: </a:t>
            </a:r>
            <a:r>
              <a:rPr lang="cs-CZ" i="1" dirty="0" err="1"/>
              <a:t>Wikipedia</a:t>
            </a:r>
            <a:r>
              <a:rPr lang="cs-CZ" i="1" dirty="0"/>
              <a:t>: </a:t>
            </a:r>
            <a:r>
              <a:rPr lang="cs-CZ" i="1" dirty="0" err="1"/>
              <a:t>the</a:t>
            </a:r>
            <a:r>
              <a:rPr lang="cs-CZ" i="1" dirty="0"/>
              <a:t> free </a:t>
            </a:r>
            <a:r>
              <a:rPr lang="cs-CZ" i="1" dirty="0" err="1"/>
              <a:t>encyclopedia</a:t>
            </a:r>
            <a:r>
              <a:rPr lang="cs-CZ" dirty="0"/>
              <a:t> [online]. San Francisco (CA): </a:t>
            </a:r>
            <a:r>
              <a:rPr lang="cs-CZ" dirty="0" err="1"/>
              <a:t>Wikimedia</a:t>
            </a:r>
            <a:r>
              <a:rPr lang="cs-CZ" dirty="0"/>
              <a:t> </a:t>
            </a:r>
            <a:r>
              <a:rPr lang="cs-CZ" dirty="0" err="1"/>
              <a:t>Foundation</a:t>
            </a:r>
            <a:r>
              <a:rPr lang="cs-CZ" dirty="0"/>
              <a:t>, 2011 [cit. 2011-10-28]. Dostupné z: </a:t>
            </a:r>
            <a:r>
              <a:rPr lang="cs-CZ" dirty="0">
                <a:hlinkClick r:id="rId4"/>
              </a:rPr>
              <a:t>http://</a:t>
            </a:r>
            <a:r>
              <a:rPr lang="cs-CZ" dirty="0" smtClean="0">
                <a:hlinkClick r:id="rId4"/>
              </a:rPr>
              <a:t>cs.wikipedia.org/wiki/Soubor:Mark_Twain_by_AF_Bradley.jpg</a:t>
            </a:r>
            <a:endParaRPr lang="cs-CZ" dirty="0" smtClean="0"/>
          </a:p>
          <a:p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400" b="1" dirty="0" smtClean="0"/>
              <a:t>Astrid Lindgrenová - ŠVÉDSKO</a:t>
            </a:r>
            <a:endParaRPr lang="cs-CZ" sz="4400" b="1" dirty="0"/>
          </a:p>
        </p:txBody>
      </p:sp>
      <p:pic>
        <p:nvPicPr>
          <p:cNvPr id="1026" name="Picture 2" descr="\\Zsserver\sablony\Log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6309320"/>
            <a:ext cx="1234654" cy="309172"/>
          </a:xfrm>
          <a:prstGeom prst="rect">
            <a:avLst/>
          </a:prstGeom>
          <a:noFill/>
        </p:spPr>
      </p:pic>
      <p:sp>
        <p:nvSpPr>
          <p:cNvPr id="7" name="Obdélník 6"/>
          <p:cNvSpPr/>
          <p:nvPr/>
        </p:nvSpPr>
        <p:spPr>
          <a:xfrm>
            <a:off x="428596" y="1428736"/>
            <a:ext cx="8143932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600" b="1" dirty="0" smtClean="0">
                <a:solidFill>
                  <a:srgbClr val="C00000"/>
                </a:solidFill>
              </a:rPr>
              <a:t>14. listopadu 1907 </a:t>
            </a:r>
            <a:r>
              <a:rPr lang="cs-CZ" sz="3600" b="1" dirty="0" err="1" smtClean="0">
                <a:solidFill>
                  <a:srgbClr val="C00000"/>
                </a:solidFill>
              </a:rPr>
              <a:t>Vimmerby</a:t>
            </a:r>
            <a:r>
              <a:rPr lang="cs-CZ" sz="3600" b="1" dirty="0" smtClean="0">
                <a:solidFill>
                  <a:srgbClr val="C00000"/>
                </a:solidFill>
              </a:rPr>
              <a:t> –</a:t>
            </a:r>
          </a:p>
          <a:p>
            <a:r>
              <a:rPr lang="cs-CZ" sz="3600" b="1" dirty="0" smtClean="0">
                <a:solidFill>
                  <a:srgbClr val="C00000"/>
                </a:solidFill>
              </a:rPr>
              <a:t> 28. ledna 2002 Stockholm</a:t>
            </a:r>
          </a:p>
          <a:p>
            <a:endParaRPr lang="cs-CZ" sz="3600" b="1" dirty="0" smtClean="0">
              <a:solidFill>
                <a:srgbClr val="C00000"/>
              </a:solidFill>
            </a:endParaRPr>
          </a:p>
          <a:p>
            <a:r>
              <a:rPr lang="cs-CZ" sz="3600" b="1" dirty="0" smtClean="0">
                <a:solidFill>
                  <a:srgbClr val="C00000"/>
                </a:solidFill>
              </a:rPr>
              <a:t> -  švédská spisovatelka pohádek,                     povídek a divadelních her</a:t>
            </a:r>
            <a:endParaRPr lang="cs-CZ" sz="3600" b="1" dirty="0">
              <a:solidFill>
                <a:srgbClr val="C00000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1691680" y="6309320"/>
            <a:ext cx="253607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/>
              <a:t>VY_32_INOVACE_04_13</a:t>
            </a:r>
            <a:endParaRPr lang="cs-CZ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Knihy A. </a:t>
            </a:r>
            <a:r>
              <a:rPr lang="cs-CZ" b="1" dirty="0" err="1" smtClean="0"/>
              <a:t>Lindgrenové</a:t>
            </a:r>
            <a:endParaRPr lang="cs-CZ" b="1" dirty="0"/>
          </a:p>
        </p:txBody>
      </p:sp>
      <p:pic>
        <p:nvPicPr>
          <p:cNvPr id="2050" name="Picture 2" descr="\\Zsserver\sablony\Log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6309320"/>
            <a:ext cx="1090638" cy="273109"/>
          </a:xfrm>
          <a:prstGeom prst="rect">
            <a:avLst/>
          </a:prstGeom>
          <a:noFill/>
        </p:spPr>
      </p:pic>
      <p:sp>
        <p:nvSpPr>
          <p:cNvPr id="5" name="Obdélník 4"/>
          <p:cNvSpPr/>
          <p:nvPr/>
        </p:nvSpPr>
        <p:spPr>
          <a:xfrm>
            <a:off x="357158" y="1428736"/>
            <a:ext cx="678661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800" b="1" dirty="0" err="1" smtClean="0">
                <a:solidFill>
                  <a:srgbClr val="C00000"/>
                </a:solidFill>
              </a:rPr>
              <a:t>Pipi</a:t>
            </a:r>
            <a:r>
              <a:rPr lang="cs-CZ" sz="2800" b="1" dirty="0" smtClean="0">
                <a:solidFill>
                  <a:srgbClr val="C00000"/>
                </a:solidFill>
              </a:rPr>
              <a:t> Dlouhá punčocha</a:t>
            </a:r>
          </a:p>
          <a:p>
            <a:r>
              <a:rPr lang="cs-CZ" sz="2800" b="1" dirty="0" err="1" smtClean="0">
                <a:solidFill>
                  <a:srgbClr val="C00000"/>
                </a:solidFill>
              </a:rPr>
              <a:t>Pipi</a:t>
            </a:r>
            <a:r>
              <a:rPr lang="cs-CZ" sz="2800" b="1" dirty="0" smtClean="0">
                <a:solidFill>
                  <a:srgbClr val="C00000"/>
                </a:solidFill>
              </a:rPr>
              <a:t> se nalodí</a:t>
            </a:r>
          </a:p>
          <a:p>
            <a:r>
              <a:rPr lang="cs-CZ" sz="2800" b="1" dirty="0" smtClean="0">
                <a:solidFill>
                  <a:srgbClr val="C00000"/>
                </a:solidFill>
              </a:rPr>
              <a:t>Děti z </a:t>
            </a:r>
            <a:r>
              <a:rPr lang="cs-CZ" sz="2800" b="1" dirty="0" err="1" smtClean="0">
                <a:solidFill>
                  <a:srgbClr val="C00000"/>
                </a:solidFill>
              </a:rPr>
              <a:t>Bullerbynu</a:t>
            </a:r>
            <a:endParaRPr lang="cs-CZ" sz="2800" b="1" dirty="0" smtClean="0">
              <a:solidFill>
                <a:srgbClr val="C00000"/>
              </a:solidFill>
            </a:endParaRPr>
          </a:p>
          <a:p>
            <a:r>
              <a:rPr lang="cs-CZ" sz="2800" b="1" dirty="0" smtClean="0">
                <a:solidFill>
                  <a:srgbClr val="C00000"/>
                </a:solidFill>
              </a:rPr>
              <a:t>Detektiv </a:t>
            </a:r>
            <a:r>
              <a:rPr lang="cs-CZ" sz="2800" b="1" dirty="0" err="1" smtClean="0">
                <a:solidFill>
                  <a:srgbClr val="C00000"/>
                </a:solidFill>
              </a:rPr>
              <a:t>Kalle</a:t>
            </a:r>
            <a:r>
              <a:rPr lang="cs-CZ" sz="2800" b="1" dirty="0" smtClean="0">
                <a:solidFill>
                  <a:srgbClr val="C00000"/>
                </a:solidFill>
              </a:rPr>
              <a:t> má podezření</a:t>
            </a:r>
            <a:endParaRPr lang="cs-CZ" sz="2800" b="1" dirty="0">
              <a:solidFill>
                <a:srgbClr val="C00000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1691680" y="6237312"/>
            <a:ext cx="253607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/>
              <a:t>VY_32_INOVACE_04_13</a:t>
            </a:r>
            <a:endParaRPr lang="cs-CZ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\\Zsserver\sablony\Log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6237312"/>
            <a:ext cx="1165488" cy="291852"/>
          </a:xfrm>
          <a:prstGeom prst="rect">
            <a:avLst/>
          </a:prstGeom>
          <a:noFill/>
        </p:spPr>
      </p:pic>
      <p:sp>
        <p:nvSpPr>
          <p:cNvPr id="5" name="Obdélník 4"/>
          <p:cNvSpPr/>
          <p:nvPr/>
        </p:nvSpPr>
        <p:spPr>
          <a:xfrm>
            <a:off x="357158" y="357166"/>
            <a:ext cx="7786742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4400" b="1" dirty="0" smtClean="0"/>
              <a:t>NIKOLAJ NOSOV - RUSKO</a:t>
            </a:r>
            <a:endParaRPr lang="cs-CZ" sz="4400" b="1" dirty="0"/>
          </a:p>
        </p:txBody>
      </p:sp>
      <p:sp>
        <p:nvSpPr>
          <p:cNvPr id="6" name="Obdélník 5"/>
          <p:cNvSpPr/>
          <p:nvPr/>
        </p:nvSpPr>
        <p:spPr>
          <a:xfrm>
            <a:off x="500034" y="1285860"/>
            <a:ext cx="7858180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200" b="1" dirty="0" smtClean="0">
                <a:solidFill>
                  <a:srgbClr val="C00000"/>
                </a:solidFill>
              </a:rPr>
              <a:t>22. listopadu 1908  Kyjev</a:t>
            </a:r>
          </a:p>
          <a:p>
            <a:r>
              <a:rPr lang="cs-CZ" sz="3200" b="1" dirty="0" smtClean="0">
                <a:solidFill>
                  <a:srgbClr val="C00000"/>
                </a:solidFill>
              </a:rPr>
              <a:t>– 26. července 1976 Moskva</a:t>
            </a:r>
          </a:p>
          <a:p>
            <a:endParaRPr lang="cs-CZ" sz="3200" b="1" dirty="0" smtClean="0">
              <a:solidFill>
                <a:srgbClr val="C00000"/>
              </a:solidFill>
            </a:endParaRPr>
          </a:p>
          <a:p>
            <a:r>
              <a:rPr lang="cs-CZ" sz="3200" b="1" dirty="0" smtClean="0">
                <a:solidFill>
                  <a:srgbClr val="C00000"/>
                </a:solidFill>
              </a:rPr>
              <a:t>- autor dětských knih</a:t>
            </a:r>
            <a:endParaRPr lang="cs-CZ" sz="3200" b="1" dirty="0">
              <a:solidFill>
                <a:srgbClr val="C00000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1619672" y="6165304"/>
            <a:ext cx="253607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/>
              <a:t>VY_32_INOVACE_04_13</a:t>
            </a:r>
            <a:endParaRPr lang="cs-CZ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b="1" dirty="0" smtClean="0"/>
              <a:t>DÍLO Nikolaje </a:t>
            </a:r>
            <a:r>
              <a:rPr lang="cs-CZ" b="1" dirty="0" err="1" smtClean="0"/>
              <a:t>Nosova</a:t>
            </a:r>
            <a:r>
              <a:rPr lang="cs-CZ" b="1" dirty="0" smtClean="0"/>
              <a:t>:</a:t>
            </a:r>
            <a:br>
              <a:rPr lang="cs-CZ" b="1" dirty="0" smtClean="0"/>
            </a:b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b="1" dirty="0" err="1" smtClean="0">
                <a:solidFill>
                  <a:srgbClr val="C00000"/>
                </a:solidFill>
              </a:rPr>
              <a:t>Neználkovy</a:t>
            </a:r>
            <a:r>
              <a:rPr lang="cs-CZ" b="1" dirty="0" smtClean="0">
                <a:solidFill>
                  <a:srgbClr val="C00000"/>
                </a:solidFill>
              </a:rPr>
              <a:t> příhody</a:t>
            </a:r>
            <a:br>
              <a:rPr lang="cs-CZ" b="1" dirty="0" smtClean="0">
                <a:solidFill>
                  <a:srgbClr val="C00000"/>
                </a:solidFill>
              </a:rPr>
            </a:br>
            <a:r>
              <a:rPr lang="cs-CZ" b="1" dirty="0" err="1" smtClean="0">
                <a:solidFill>
                  <a:srgbClr val="C00000"/>
                </a:solidFill>
              </a:rPr>
              <a:t>Neználek</a:t>
            </a:r>
            <a:r>
              <a:rPr lang="cs-CZ" b="1" dirty="0" smtClean="0">
                <a:solidFill>
                  <a:srgbClr val="C00000"/>
                </a:solidFill>
              </a:rPr>
              <a:t> ve slunečním městě</a:t>
            </a:r>
            <a:br>
              <a:rPr lang="cs-CZ" b="1" dirty="0" smtClean="0">
                <a:solidFill>
                  <a:srgbClr val="C00000"/>
                </a:solidFill>
              </a:rPr>
            </a:br>
            <a:r>
              <a:rPr lang="cs-CZ" b="1" dirty="0" err="1" smtClean="0">
                <a:solidFill>
                  <a:srgbClr val="C00000"/>
                </a:solidFill>
              </a:rPr>
              <a:t>Neználek</a:t>
            </a:r>
            <a:r>
              <a:rPr lang="cs-CZ" b="1" dirty="0" smtClean="0">
                <a:solidFill>
                  <a:srgbClr val="C00000"/>
                </a:solidFill>
              </a:rPr>
              <a:t> na Měsíci</a:t>
            </a:r>
            <a:r>
              <a:rPr lang="cs-CZ" b="1" dirty="0" smtClean="0"/>
              <a:t/>
            </a:r>
            <a:br>
              <a:rPr lang="cs-CZ" b="1" dirty="0" smtClean="0"/>
            </a:br>
            <a:endParaRPr lang="cs-CZ" b="1" dirty="0"/>
          </a:p>
        </p:txBody>
      </p:sp>
      <p:sp>
        <p:nvSpPr>
          <p:cNvPr id="5" name="Obdélník 4"/>
          <p:cNvSpPr/>
          <p:nvPr/>
        </p:nvSpPr>
        <p:spPr>
          <a:xfrm>
            <a:off x="251520" y="6237312"/>
            <a:ext cx="253607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/>
              <a:t>VY_32_INOVACE_04_13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4282" y="642918"/>
            <a:ext cx="8686800" cy="838200"/>
          </a:xfrm>
        </p:spPr>
        <p:txBody>
          <a:bodyPr>
            <a:noAutofit/>
          </a:bodyPr>
          <a:lstStyle/>
          <a:p>
            <a:r>
              <a:rPr lang="cs-CZ" sz="4400" b="1" dirty="0" smtClean="0"/>
              <a:t>JOANNE  KATHLLEEN </a:t>
            </a:r>
            <a:r>
              <a:rPr lang="cs-CZ" sz="4400" b="1" dirty="0" err="1" smtClean="0"/>
              <a:t>rowlingovÁ</a:t>
            </a:r>
            <a:r>
              <a:rPr lang="cs-CZ" sz="4400" b="1" dirty="0" smtClean="0"/>
              <a:t/>
            </a:r>
            <a:br>
              <a:rPr lang="cs-CZ" sz="4400" b="1" dirty="0" smtClean="0"/>
            </a:br>
            <a:r>
              <a:rPr lang="cs-CZ" sz="4400" b="1" dirty="0" smtClean="0"/>
              <a:t>- VELKÁ BRITÁNIE  </a:t>
            </a:r>
            <a:endParaRPr lang="cs-CZ" sz="4400" b="1" dirty="0"/>
          </a:p>
        </p:txBody>
      </p:sp>
      <p:sp>
        <p:nvSpPr>
          <p:cNvPr id="6" name="Obdélník 5"/>
          <p:cNvSpPr/>
          <p:nvPr/>
        </p:nvSpPr>
        <p:spPr>
          <a:xfrm>
            <a:off x="357158" y="2143116"/>
            <a:ext cx="5929354" cy="29238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4000" dirty="0" smtClean="0"/>
              <a:t>*</a:t>
            </a:r>
            <a:r>
              <a:rPr lang="cs-CZ" sz="4000" dirty="0" smtClean="0"/>
              <a:t> </a:t>
            </a:r>
            <a:r>
              <a:rPr lang="es-ES" sz="3600" b="1" dirty="0" smtClean="0">
                <a:solidFill>
                  <a:srgbClr val="C00000"/>
                </a:solidFill>
              </a:rPr>
              <a:t>31.</a:t>
            </a:r>
            <a:r>
              <a:rPr lang="cs-CZ" sz="3600" b="1" dirty="0" smtClean="0">
                <a:solidFill>
                  <a:srgbClr val="C00000"/>
                </a:solidFill>
              </a:rPr>
              <a:t> července </a:t>
            </a:r>
            <a:r>
              <a:rPr lang="es-ES" sz="3600" b="1" dirty="0" smtClean="0">
                <a:solidFill>
                  <a:srgbClr val="C00000"/>
                </a:solidFill>
              </a:rPr>
              <a:t>1965</a:t>
            </a:r>
            <a:r>
              <a:rPr lang="cs-CZ" sz="3600" b="1" dirty="0" smtClean="0">
                <a:solidFill>
                  <a:srgbClr val="C00000"/>
                </a:solidFill>
              </a:rPr>
              <a:t> </a:t>
            </a:r>
            <a:r>
              <a:rPr lang="cs-CZ" sz="3600" b="1" dirty="0" err="1" smtClean="0">
                <a:solidFill>
                  <a:srgbClr val="C00000"/>
                </a:solidFill>
              </a:rPr>
              <a:t>Yate</a:t>
            </a:r>
            <a:endParaRPr lang="cs-CZ" sz="3600" b="1" dirty="0" smtClean="0">
              <a:solidFill>
                <a:srgbClr val="C00000"/>
              </a:solidFill>
            </a:endParaRPr>
          </a:p>
          <a:p>
            <a:endParaRPr lang="cs-CZ" sz="3600" b="1" dirty="0" smtClean="0">
              <a:solidFill>
                <a:srgbClr val="C00000"/>
              </a:solidFill>
            </a:endParaRPr>
          </a:p>
          <a:p>
            <a:r>
              <a:rPr lang="cs-CZ" sz="3600" b="1" dirty="0" smtClean="0">
                <a:solidFill>
                  <a:srgbClr val="C00000"/>
                </a:solidFill>
              </a:rPr>
              <a:t>- britská spisovatelka</a:t>
            </a:r>
            <a:r>
              <a:rPr lang="es-ES" sz="3600" b="1" dirty="0" smtClean="0">
                <a:solidFill>
                  <a:srgbClr val="C00000"/>
                </a:solidFill>
              </a:rPr>
              <a:t> </a:t>
            </a:r>
            <a:br>
              <a:rPr lang="es-ES" sz="3600" b="1" dirty="0" smtClean="0">
                <a:solidFill>
                  <a:srgbClr val="C00000"/>
                </a:solidFill>
              </a:rPr>
            </a:br>
            <a:r>
              <a:rPr lang="es-ES" sz="3600" b="1" dirty="0" smtClean="0">
                <a:solidFill>
                  <a:srgbClr val="C00000"/>
                </a:solidFill>
              </a:rPr>
              <a:t/>
            </a:r>
            <a:br>
              <a:rPr lang="es-ES" sz="3600" b="1" dirty="0" smtClean="0">
                <a:solidFill>
                  <a:srgbClr val="C00000"/>
                </a:solidFill>
              </a:rPr>
            </a:br>
            <a:endParaRPr lang="cs-CZ" sz="3600" b="1" dirty="0">
              <a:solidFill>
                <a:srgbClr val="C00000"/>
              </a:solidFill>
            </a:endParaRPr>
          </a:p>
        </p:txBody>
      </p:sp>
      <p:pic>
        <p:nvPicPr>
          <p:cNvPr id="3074" name="Picture 2" descr="\\Zsserver\sablony\Log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6309320"/>
            <a:ext cx="1165488" cy="291852"/>
          </a:xfrm>
          <a:prstGeom prst="rect">
            <a:avLst/>
          </a:prstGeom>
          <a:noFill/>
        </p:spPr>
      </p:pic>
      <p:sp>
        <p:nvSpPr>
          <p:cNvPr id="8" name="Obdélník 7"/>
          <p:cNvSpPr/>
          <p:nvPr/>
        </p:nvSpPr>
        <p:spPr>
          <a:xfrm>
            <a:off x="1691680" y="6309320"/>
            <a:ext cx="253607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/>
              <a:t>VY_32_INOVACE_04_13</a:t>
            </a:r>
            <a:endParaRPr lang="cs-CZ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 </a:t>
            </a:r>
            <a:r>
              <a:rPr lang="cs-CZ" b="1" dirty="0" smtClean="0"/>
              <a:t>DÍLO:</a:t>
            </a:r>
            <a:endParaRPr lang="cs-CZ" b="1" dirty="0"/>
          </a:p>
        </p:txBody>
      </p:sp>
      <p:pic>
        <p:nvPicPr>
          <p:cNvPr id="4098" name="Picture 2" descr="\\Zsserver\sablony\Log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6309320"/>
            <a:ext cx="1165488" cy="291852"/>
          </a:xfrm>
          <a:prstGeom prst="rect">
            <a:avLst/>
          </a:prstGeom>
          <a:noFill/>
        </p:spPr>
      </p:pic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11001420" y="6858000"/>
            <a:ext cx="1071538" cy="1311277"/>
          </a:xfrm>
        </p:spPr>
        <p:txBody>
          <a:bodyPr/>
          <a:lstStyle/>
          <a:p>
            <a:r>
              <a:rPr lang="cs-CZ" dirty="0" smtClean="0">
                <a:solidFill>
                  <a:srgbClr val="C00000"/>
                </a:solidFill>
              </a:rPr>
              <a:t> </a:t>
            </a:r>
            <a:endParaRPr lang="cs-CZ" sz="2000" dirty="0">
              <a:solidFill>
                <a:srgbClr val="C00000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285720" y="1643050"/>
            <a:ext cx="7643866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200" b="1" dirty="0" err="1" smtClean="0">
                <a:solidFill>
                  <a:srgbClr val="C00000"/>
                </a:solidFill>
              </a:rPr>
              <a:t>Harry</a:t>
            </a:r>
            <a:r>
              <a:rPr lang="cs-CZ" sz="3200" b="1" dirty="0" smtClean="0">
                <a:solidFill>
                  <a:srgbClr val="C00000"/>
                </a:solidFill>
              </a:rPr>
              <a:t> </a:t>
            </a:r>
            <a:r>
              <a:rPr lang="cs-CZ" sz="3200" b="1" dirty="0" err="1" smtClean="0">
                <a:solidFill>
                  <a:srgbClr val="C00000"/>
                </a:solidFill>
              </a:rPr>
              <a:t>Potter</a:t>
            </a:r>
            <a:r>
              <a:rPr lang="cs-CZ" sz="3200" b="1" dirty="0" smtClean="0">
                <a:solidFill>
                  <a:srgbClr val="C00000"/>
                </a:solidFill>
              </a:rPr>
              <a:t> a Kámen mudrců</a:t>
            </a:r>
          </a:p>
          <a:p>
            <a:r>
              <a:rPr lang="cs-CZ" sz="3200" b="1" dirty="0" err="1" smtClean="0">
                <a:solidFill>
                  <a:srgbClr val="C00000"/>
                </a:solidFill>
              </a:rPr>
              <a:t>Harry</a:t>
            </a:r>
            <a:r>
              <a:rPr lang="cs-CZ" sz="3200" b="1" dirty="0" smtClean="0">
                <a:solidFill>
                  <a:srgbClr val="C00000"/>
                </a:solidFill>
              </a:rPr>
              <a:t> </a:t>
            </a:r>
            <a:r>
              <a:rPr lang="cs-CZ" sz="3200" b="1" dirty="0" err="1" smtClean="0">
                <a:solidFill>
                  <a:srgbClr val="C00000"/>
                </a:solidFill>
              </a:rPr>
              <a:t>Potter</a:t>
            </a:r>
            <a:r>
              <a:rPr lang="cs-CZ" sz="3200" b="1" dirty="0" smtClean="0">
                <a:solidFill>
                  <a:srgbClr val="C00000"/>
                </a:solidFill>
              </a:rPr>
              <a:t> a </a:t>
            </a:r>
            <a:r>
              <a:rPr lang="cs-CZ" sz="3200" b="1" dirty="0" smtClean="0">
                <a:solidFill>
                  <a:srgbClr val="C00000"/>
                </a:solidFill>
              </a:rPr>
              <a:t>Tajemná </a:t>
            </a:r>
            <a:r>
              <a:rPr lang="cs-CZ" sz="3200" b="1" dirty="0" smtClean="0">
                <a:solidFill>
                  <a:srgbClr val="C00000"/>
                </a:solidFill>
              </a:rPr>
              <a:t>komnata</a:t>
            </a:r>
          </a:p>
          <a:p>
            <a:r>
              <a:rPr lang="cs-CZ" sz="3200" b="1" dirty="0" err="1" smtClean="0">
                <a:solidFill>
                  <a:srgbClr val="C00000"/>
                </a:solidFill>
              </a:rPr>
              <a:t>Harry</a:t>
            </a:r>
            <a:r>
              <a:rPr lang="cs-CZ" sz="3200" b="1" dirty="0" smtClean="0">
                <a:solidFill>
                  <a:srgbClr val="C00000"/>
                </a:solidFill>
              </a:rPr>
              <a:t> </a:t>
            </a:r>
            <a:r>
              <a:rPr lang="cs-CZ" sz="3200" b="1" dirty="0" err="1" smtClean="0">
                <a:solidFill>
                  <a:srgbClr val="C00000"/>
                </a:solidFill>
              </a:rPr>
              <a:t>Potter</a:t>
            </a:r>
            <a:r>
              <a:rPr lang="cs-CZ" sz="3200" b="1" dirty="0" smtClean="0">
                <a:solidFill>
                  <a:srgbClr val="C00000"/>
                </a:solidFill>
              </a:rPr>
              <a:t> a </a:t>
            </a:r>
            <a:r>
              <a:rPr lang="cs-CZ" sz="3200" b="1" dirty="0" smtClean="0">
                <a:solidFill>
                  <a:srgbClr val="C00000"/>
                </a:solidFill>
              </a:rPr>
              <a:t>Vězeň </a:t>
            </a:r>
            <a:r>
              <a:rPr lang="cs-CZ" sz="3200" b="1" dirty="0" smtClean="0">
                <a:solidFill>
                  <a:srgbClr val="C00000"/>
                </a:solidFill>
              </a:rPr>
              <a:t>z Azkabanu</a:t>
            </a:r>
          </a:p>
          <a:p>
            <a:r>
              <a:rPr lang="cs-CZ" sz="3200" b="1" dirty="0" err="1" smtClean="0">
                <a:solidFill>
                  <a:srgbClr val="C00000"/>
                </a:solidFill>
              </a:rPr>
              <a:t>Harry</a:t>
            </a:r>
            <a:r>
              <a:rPr lang="cs-CZ" sz="3200" b="1" dirty="0" smtClean="0">
                <a:solidFill>
                  <a:srgbClr val="C00000"/>
                </a:solidFill>
              </a:rPr>
              <a:t> </a:t>
            </a:r>
            <a:r>
              <a:rPr lang="cs-CZ" sz="3200" b="1" dirty="0" err="1" smtClean="0">
                <a:solidFill>
                  <a:srgbClr val="C00000"/>
                </a:solidFill>
              </a:rPr>
              <a:t>Potter</a:t>
            </a:r>
            <a:r>
              <a:rPr lang="cs-CZ" sz="3200" b="1" dirty="0" smtClean="0">
                <a:solidFill>
                  <a:srgbClr val="C00000"/>
                </a:solidFill>
              </a:rPr>
              <a:t> a Ohnivý pohár</a:t>
            </a:r>
          </a:p>
          <a:p>
            <a:r>
              <a:rPr lang="cs-CZ" sz="3200" b="1" dirty="0" err="1" smtClean="0">
                <a:solidFill>
                  <a:srgbClr val="C00000"/>
                </a:solidFill>
              </a:rPr>
              <a:t>Harry</a:t>
            </a:r>
            <a:r>
              <a:rPr lang="cs-CZ" sz="3200" b="1" dirty="0" smtClean="0">
                <a:solidFill>
                  <a:srgbClr val="C00000"/>
                </a:solidFill>
              </a:rPr>
              <a:t> </a:t>
            </a:r>
            <a:r>
              <a:rPr lang="cs-CZ" sz="3200" b="1" dirty="0" err="1" smtClean="0">
                <a:solidFill>
                  <a:srgbClr val="C00000"/>
                </a:solidFill>
              </a:rPr>
              <a:t>Potter</a:t>
            </a:r>
            <a:r>
              <a:rPr lang="cs-CZ" sz="3200" b="1" dirty="0" smtClean="0">
                <a:solidFill>
                  <a:srgbClr val="C00000"/>
                </a:solidFill>
              </a:rPr>
              <a:t> a Fénixův řád</a:t>
            </a:r>
          </a:p>
          <a:p>
            <a:r>
              <a:rPr lang="cs-CZ" sz="3200" b="1" dirty="0" err="1" smtClean="0">
                <a:solidFill>
                  <a:srgbClr val="C00000"/>
                </a:solidFill>
              </a:rPr>
              <a:t>Harry</a:t>
            </a:r>
            <a:r>
              <a:rPr lang="cs-CZ" sz="3200" b="1" dirty="0" smtClean="0">
                <a:solidFill>
                  <a:srgbClr val="C00000"/>
                </a:solidFill>
              </a:rPr>
              <a:t> </a:t>
            </a:r>
            <a:r>
              <a:rPr lang="cs-CZ" sz="3200" b="1" dirty="0" err="1" smtClean="0">
                <a:solidFill>
                  <a:srgbClr val="C00000"/>
                </a:solidFill>
              </a:rPr>
              <a:t>Potter</a:t>
            </a:r>
            <a:r>
              <a:rPr lang="cs-CZ" sz="3200" b="1" dirty="0" smtClean="0">
                <a:solidFill>
                  <a:srgbClr val="C00000"/>
                </a:solidFill>
              </a:rPr>
              <a:t> a Princ dvojí </a:t>
            </a:r>
            <a:r>
              <a:rPr lang="cs-CZ" sz="3200" b="1" dirty="0" smtClean="0">
                <a:solidFill>
                  <a:srgbClr val="C00000"/>
                </a:solidFill>
              </a:rPr>
              <a:t>krve</a:t>
            </a:r>
          </a:p>
          <a:p>
            <a:r>
              <a:rPr lang="cs-CZ" sz="3200" b="1" dirty="0" err="1" smtClean="0">
                <a:solidFill>
                  <a:srgbClr val="C00000"/>
                </a:solidFill>
              </a:rPr>
              <a:t>Harry</a:t>
            </a:r>
            <a:r>
              <a:rPr lang="cs-CZ" sz="3200" b="1" dirty="0" smtClean="0">
                <a:solidFill>
                  <a:srgbClr val="C00000"/>
                </a:solidFill>
              </a:rPr>
              <a:t> </a:t>
            </a:r>
            <a:r>
              <a:rPr lang="cs-CZ" sz="3200" b="1" dirty="0" err="1" smtClean="0">
                <a:solidFill>
                  <a:srgbClr val="C00000"/>
                </a:solidFill>
              </a:rPr>
              <a:t>Potter</a:t>
            </a:r>
            <a:r>
              <a:rPr lang="cs-CZ" sz="3200" b="1" dirty="0" smtClean="0">
                <a:solidFill>
                  <a:srgbClr val="C00000"/>
                </a:solidFill>
              </a:rPr>
              <a:t> a Relikvie smrti</a:t>
            </a:r>
            <a:endParaRPr lang="cs-CZ" sz="3200" b="1" dirty="0">
              <a:solidFill>
                <a:srgbClr val="C00000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1619672" y="6237312"/>
            <a:ext cx="253607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/>
              <a:t>VY_32_INOVACE_04_13</a:t>
            </a:r>
            <a:endParaRPr lang="cs-CZ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400" b="1" dirty="0" err="1" smtClean="0"/>
              <a:t>Mark</a:t>
            </a:r>
            <a:r>
              <a:rPr lang="cs-CZ" sz="4400" b="1" dirty="0" smtClean="0"/>
              <a:t> </a:t>
            </a:r>
            <a:r>
              <a:rPr lang="cs-CZ" sz="4400" b="1" dirty="0" err="1" smtClean="0"/>
              <a:t>Twain</a:t>
            </a:r>
            <a:r>
              <a:rPr lang="cs-CZ" sz="4400" b="1" dirty="0" smtClean="0"/>
              <a:t> - USA</a:t>
            </a:r>
            <a:endParaRPr lang="cs-CZ" sz="4400" dirty="0"/>
          </a:p>
        </p:txBody>
      </p:sp>
      <p:pic>
        <p:nvPicPr>
          <p:cNvPr id="5" name="Picture 2" descr="\\Zsserver\sablony\Log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6237312"/>
            <a:ext cx="1165488" cy="291852"/>
          </a:xfrm>
          <a:prstGeom prst="rect">
            <a:avLst/>
          </a:prstGeom>
          <a:noFill/>
        </p:spPr>
      </p:pic>
      <p:sp>
        <p:nvSpPr>
          <p:cNvPr id="6" name="Obdélník 5"/>
          <p:cNvSpPr/>
          <p:nvPr/>
        </p:nvSpPr>
        <p:spPr>
          <a:xfrm>
            <a:off x="357158" y="1214422"/>
            <a:ext cx="857256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600" b="1" dirty="0" smtClean="0">
                <a:solidFill>
                  <a:srgbClr val="C00000"/>
                </a:solidFill>
              </a:rPr>
              <a:t>30. listopadu 1835 Florida</a:t>
            </a:r>
          </a:p>
          <a:p>
            <a:r>
              <a:rPr lang="cs-CZ" sz="3600" b="1" dirty="0" smtClean="0">
                <a:solidFill>
                  <a:srgbClr val="C00000"/>
                </a:solidFill>
              </a:rPr>
              <a:t> – 21. dubna 1910 </a:t>
            </a:r>
            <a:r>
              <a:rPr lang="cs-CZ" sz="3600" b="1" dirty="0" err="1" smtClean="0">
                <a:solidFill>
                  <a:srgbClr val="C00000"/>
                </a:solidFill>
              </a:rPr>
              <a:t>Redding</a:t>
            </a:r>
            <a:endParaRPr lang="cs-CZ" sz="3600" b="1" dirty="0" smtClean="0">
              <a:solidFill>
                <a:srgbClr val="C00000"/>
              </a:solidFill>
            </a:endParaRPr>
          </a:p>
          <a:p>
            <a:endParaRPr lang="cs-CZ" sz="3600" b="1" dirty="0" smtClean="0">
              <a:solidFill>
                <a:srgbClr val="C00000"/>
              </a:solidFill>
            </a:endParaRPr>
          </a:p>
          <a:p>
            <a:r>
              <a:rPr lang="cs-CZ" sz="3600" b="1" dirty="0" smtClean="0">
                <a:solidFill>
                  <a:srgbClr val="C00000"/>
                </a:solidFill>
              </a:rPr>
              <a:t>- americký spisovatel</a:t>
            </a:r>
            <a:endParaRPr lang="cs-CZ" sz="3600" b="1" dirty="0">
              <a:solidFill>
                <a:srgbClr val="C00000"/>
              </a:solidFill>
            </a:endParaRPr>
          </a:p>
        </p:txBody>
      </p:sp>
      <p:sp>
        <p:nvSpPr>
          <p:cNvPr id="7" name="Zástupný symbol pro zápatí 6"/>
          <p:cNvSpPr>
            <a:spLocks noGrp="1"/>
          </p:cNvSpPr>
          <p:nvPr>
            <p:ph type="ftr" sz="quarter" idx="11"/>
          </p:nvPr>
        </p:nvSpPr>
        <p:spPr>
          <a:xfrm>
            <a:off x="3203848" y="5661248"/>
            <a:ext cx="2895600" cy="288925"/>
          </a:xfrm>
        </p:spPr>
        <p:txBody>
          <a:bodyPr/>
          <a:lstStyle/>
          <a:p>
            <a:r>
              <a:rPr lang="cs-CZ" dirty="0" smtClean="0">
                <a:solidFill>
                  <a:schemeClr val="tx1"/>
                </a:solidFill>
              </a:rPr>
              <a:t>1.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1691680" y="6237312"/>
            <a:ext cx="253607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/>
              <a:t>VY_32_INOVACE_04_13</a:t>
            </a: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28184" y="2924944"/>
            <a:ext cx="2495569" cy="35008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Nejznámější knihy pro mládež</a:t>
            </a:r>
            <a:endParaRPr lang="cs-CZ" b="1" dirty="0"/>
          </a:p>
        </p:txBody>
      </p:sp>
      <p:pic>
        <p:nvPicPr>
          <p:cNvPr id="4" name="Picture 2" descr="\\Zsserver\sablony\Log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6237312"/>
            <a:ext cx="1165488" cy="291852"/>
          </a:xfrm>
          <a:prstGeom prst="rect">
            <a:avLst/>
          </a:prstGeom>
          <a:noFill/>
        </p:spPr>
      </p:pic>
      <p:sp>
        <p:nvSpPr>
          <p:cNvPr id="5" name="Obdélník 4"/>
          <p:cNvSpPr/>
          <p:nvPr/>
        </p:nvSpPr>
        <p:spPr>
          <a:xfrm>
            <a:off x="357158" y="1643050"/>
            <a:ext cx="728667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200" b="1" dirty="0" smtClean="0">
                <a:solidFill>
                  <a:srgbClr val="C00000"/>
                </a:solidFill>
              </a:rPr>
              <a:t>Dobrodružství </a:t>
            </a:r>
            <a:r>
              <a:rPr lang="cs-CZ" sz="3200" b="1" dirty="0" err="1" smtClean="0">
                <a:solidFill>
                  <a:srgbClr val="C00000"/>
                </a:solidFill>
              </a:rPr>
              <a:t>Toma</a:t>
            </a:r>
            <a:r>
              <a:rPr lang="cs-CZ" sz="3200" b="1" dirty="0" smtClean="0">
                <a:solidFill>
                  <a:srgbClr val="C00000"/>
                </a:solidFill>
              </a:rPr>
              <a:t> </a:t>
            </a:r>
            <a:r>
              <a:rPr lang="cs-CZ" sz="3200" b="1" dirty="0" err="1" smtClean="0">
                <a:solidFill>
                  <a:srgbClr val="C00000"/>
                </a:solidFill>
              </a:rPr>
              <a:t>Sawyera</a:t>
            </a:r>
            <a:endParaRPr lang="cs-CZ" sz="3200" b="1" dirty="0" smtClean="0">
              <a:solidFill>
                <a:srgbClr val="C00000"/>
              </a:solidFill>
            </a:endParaRPr>
          </a:p>
          <a:p>
            <a:r>
              <a:rPr lang="cs-CZ" sz="3200" b="1" dirty="0" smtClean="0">
                <a:solidFill>
                  <a:srgbClr val="C00000"/>
                </a:solidFill>
              </a:rPr>
              <a:t>Dobrodružství </a:t>
            </a:r>
            <a:r>
              <a:rPr lang="cs-CZ" sz="3200" b="1" dirty="0" err="1" smtClean="0">
                <a:solidFill>
                  <a:srgbClr val="C00000"/>
                </a:solidFill>
              </a:rPr>
              <a:t>Huckleberryho</a:t>
            </a:r>
            <a:r>
              <a:rPr lang="cs-CZ" sz="3200" b="1" dirty="0" smtClean="0">
                <a:solidFill>
                  <a:srgbClr val="C00000"/>
                </a:solidFill>
              </a:rPr>
              <a:t> </a:t>
            </a:r>
            <a:r>
              <a:rPr lang="cs-CZ" sz="3200" b="1" dirty="0" err="1" smtClean="0">
                <a:solidFill>
                  <a:srgbClr val="C00000"/>
                </a:solidFill>
              </a:rPr>
              <a:t>Finna</a:t>
            </a:r>
            <a:endParaRPr lang="cs-CZ" sz="3200" b="1" dirty="0">
              <a:solidFill>
                <a:srgbClr val="C00000"/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1547664" y="6237312"/>
            <a:ext cx="253607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/>
              <a:t>VY_32_INOVACE_04_13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Median</Template>
  <TotalTime>180</TotalTime>
  <Words>237</Words>
  <Application>Microsoft Office PowerPoint</Application>
  <PresentationFormat>Předvádění na obrazovce (4:3)</PresentationFormat>
  <Paragraphs>72</Paragraphs>
  <Slides>11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Cesta</vt:lpstr>
      <vt:lpstr>Prezentace aplikace PowerPoint</vt:lpstr>
      <vt:lpstr>Prezentace aplikace PowerPoint</vt:lpstr>
      <vt:lpstr>    </vt:lpstr>
      <vt:lpstr>Astrid Lindgrenová - ŠVÉDSKO</vt:lpstr>
      <vt:lpstr>Knihy A. Lindgrenové</vt:lpstr>
      <vt:lpstr>Prezentace aplikace PowerPoint</vt:lpstr>
      <vt:lpstr>DÍLO Nikolaje Nosova: </vt:lpstr>
      <vt:lpstr>JOANNE  KATHLLEEN rowlingovÁ - VELKÁ BRITÁNIE  </vt:lpstr>
      <vt:lpstr> DÍLO:</vt:lpstr>
      <vt:lpstr>Mark Twain - USA</vt:lpstr>
      <vt:lpstr>Nejznámější knihy pro mládež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Astrid Lingrenová</dc:title>
  <dc:creator>oem</dc:creator>
  <cp:lastModifiedBy>hornakova</cp:lastModifiedBy>
  <cp:revision>64</cp:revision>
  <cp:lastPrinted>2013-12-29T14:06:24Z</cp:lastPrinted>
  <dcterms:created xsi:type="dcterms:W3CDTF">2011-09-22T18:09:34Z</dcterms:created>
  <dcterms:modified xsi:type="dcterms:W3CDTF">2013-12-29T14:07:04Z</dcterms:modified>
</cp:coreProperties>
</file>