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432A11D4-5332-4E1F-B85A-A991E75091FD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2021744C-70A1-4FA3-950A-FB1DDA59D9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29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5DFA5-C97E-4209-90CD-63C37961CAE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0D1D1-F880-49EA-B383-058E3504CCA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0576A-F134-4C5F-B5CC-8D7F82A543F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3934C-3634-4116-9B9C-2FF9C770D51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9D0BE-4880-4C09-910F-75309DADBDF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C9936-2380-4CDC-9D7A-609EED11CE8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4BA6-E759-4261-8B88-065326960CA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85F5-3965-4C4C-B760-3A44EDD1E65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19E6D-3739-434E-A932-A24CEE25745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9764-37F2-45F9-BECC-CEADF79127B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B51A2-1365-410B-95F5-5195AF6B9A6D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D4288-2B13-40DE-BFAE-864D8593D03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VY_INOVACE_08_13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6E9F7-0C93-4B6B-8225-841D2B540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kolasAles_Bivoj.PNG" TargetMode="External"/><Relationship Id="rId2" Type="http://schemas.openxmlformats.org/officeDocument/2006/relationships/hyperlink" Target="http://commons.wikimedia.org/wiki/File:Josef_Mathauser_-_%C5%A0%C3%A1rka_zrazuje_Ctirada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1238895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Staré pověsti české</a:t>
            </a:r>
            <a:br>
              <a:rPr lang="cs-CZ" sz="2800" b="1" u="sng" dirty="0" smtClean="0">
                <a:solidFill>
                  <a:srgbClr val="FF0000"/>
                </a:solidFill>
              </a:rPr>
            </a:br>
            <a:r>
              <a:rPr lang="cs-CZ" sz="2400" b="1" u="sng" dirty="0" smtClean="0">
                <a:solidFill>
                  <a:srgbClr val="FF0000"/>
                </a:solidFill>
              </a:rPr>
              <a:t>Alois Jirásek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pic>
        <p:nvPicPr>
          <p:cNvPr id="8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-99392"/>
            <a:ext cx="6552728" cy="164088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76417" y="2708920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7544" y="3861048"/>
            <a:ext cx="88387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		Mgr. Dana Staňková</a:t>
            </a:r>
          </a:p>
          <a:p>
            <a:r>
              <a:rPr lang="cs-CZ" dirty="0" smtClean="0"/>
              <a:t>Vytvořeno:	10. 4. 2013	</a:t>
            </a:r>
          </a:p>
          <a:p>
            <a:r>
              <a:rPr lang="cs-CZ" dirty="0" smtClean="0"/>
              <a:t>Ročník:		5. ročník</a:t>
            </a:r>
          </a:p>
          <a:p>
            <a:r>
              <a:rPr lang="cs-CZ" dirty="0" smtClean="0"/>
              <a:t>Vzdělávací oblast:	Jazyk a jazyková komunikace</a:t>
            </a:r>
          </a:p>
          <a:p>
            <a:r>
              <a:rPr lang="cs-CZ" dirty="0" smtClean="0"/>
              <a:t>Vzdělávací obor:	Český jazyk a literatura</a:t>
            </a:r>
          </a:p>
          <a:p>
            <a:r>
              <a:rPr lang="cs-CZ" dirty="0" smtClean="0"/>
              <a:t>Tematický okruh:	Komunikační a slohová výchova</a:t>
            </a:r>
          </a:p>
          <a:p>
            <a:r>
              <a:rPr lang="cs-CZ" dirty="0" smtClean="0"/>
              <a:t>Téma:		Staré pověsti české</a:t>
            </a:r>
          </a:p>
          <a:p>
            <a:r>
              <a:rPr lang="cs-CZ" dirty="0" smtClean="0"/>
              <a:t>Pomůcky:		Interaktivní tabule, </a:t>
            </a:r>
            <a:r>
              <a:rPr lang="cs-CZ" dirty="0"/>
              <a:t>notebook, Staré pověsti a příběhy – soubor dvanácti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obrazů </a:t>
            </a:r>
            <a:r>
              <a:rPr lang="cs-CZ" dirty="0"/>
              <a:t>Media DIDA 2001</a:t>
            </a:r>
          </a:p>
          <a:p>
            <a:r>
              <a:rPr lang="cs-CZ" dirty="0" smtClean="0"/>
              <a:t>Anotace</a:t>
            </a:r>
            <a:r>
              <a:rPr lang="cs-CZ" dirty="0" smtClean="0"/>
              <a:t>:		Prezentace je zaměřena na seznámení se s nejznámějšími pověstmi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5840" y="3214717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 datu vytvoření této práce.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VY_32_INOVACE_08_13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492896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924944"/>
            <a:ext cx="71105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[2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Josef </a:t>
            </a:r>
            <a:r>
              <a:rPr lang="cs-CZ" dirty="0" err="1"/>
              <a:t>Mathauser</a:t>
            </a:r>
            <a:r>
              <a:rPr lang="cs-CZ" dirty="0"/>
              <a:t> - Šárka zrazuje Ctirada.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2013-04-10]. Dostupné z: </a:t>
            </a:r>
            <a:r>
              <a:rPr lang="cs-CZ" dirty="0">
                <a:hlinkClick r:id="rId2"/>
              </a:rPr>
              <a:t>http://commons.wikimedia.org/wiki/File:Josef_Mathauser_-_%</a:t>
            </a:r>
            <a:r>
              <a:rPr lang="cs-CZ" dirty="0" smtClean="0">
                <a:hlinkClick r:id="rId2"/>
              </a:rPr>
              <a:t>C5%A0%C3%A1rka_zrazuje_Ctirada.jpg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14400" y="1052736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en-US" dirty="0" smtClean="0"/>
              <a:t>[</a:t>
            </a:r>
            <a:r>
              <a:rPr lang="en-US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r>
              <a:rPr lang="cs-CZ" dirty="0"/>
              <a:t>Mikoláš Aleš - Bivoj.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2013-04-10].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cs.wikipedia.org/wiki/Soubor:MikolasAles_Bivoj.PNG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780928"/>
            <a:ext cx="21330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 Bivojovi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10242" name="Picture 2" descr="Soubor:MikolasAles Bivo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76672"/>
            <a:ext cx="2847284" cy="5973322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1" y="1124744"/>
            <a:ext cx="85689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800" dirty="0" smtClean="0"/>
              <a:t>	</a:t>
            </a:r>
            <a:r>
              <a:rPr lang="cs-CZ" sz="2800" b="1" dirty="0" smtClean="0"/>
              <a:t>Po smrti praotce Čecha dosedl na trůn moudrý a </a:t>
            </a:r>
            <a:r>
              <a:rPr lang="cs-CZ" sz="2800" b="1" dirty="0" smtClean="0"/>
              <a:t>spravedlivý </a:t>
            </a:r>
            <a:r>
              <a:rPr lang="cs-CZ" sz="2800" b="1" dirty="0" smtClean="0"/>
              <a:t>kníže Krok.</a:t>
            </a:r>
          </a:p>
          <a:p>
            <a:pPr lvl="1"/>
            <a:r>
              <a:rPr lang="cs-CZ" sz="2800" b="1" dirty="0"/>
              <a:t>	</a:t>
            </a:r>
            <a:r>
              <a:rPr lang="cs-CZ" sz="2800" b="1" dirty="0" smtClean="0"/>
              <a:t>Měl tři dcery: Kazi, která se vyznala v bylinkách a </a:t>
            </a:r>
            <a:r>
              <a:rPr lang="cs-CZ" sz="2800" b="1" dirty="0" smtClean="0"/>
              <a:t>lékařském </a:t>
            </a:r>
            <a:r>
              <a:rPr lang="cs-CZ" sz="2800" b="1" dirty="0" smtClean="0"/>
              <a:t>umění, kouzelnici Tetu, která se uměla modlit  k </a:t>
            </a:r>
            <a:r>
              <a:rPr lang="cs-CZ" sz="2800" b="1" dirty="0" smtClean="0"/>
              <a:t>pohanským </a:t>
            </a:r>
            <a:r>
              <a:rPr lang="cs-CZ" sz="2800" b="1" dirty="0" smtClean="0"/>
              <a:t>bohům, a Libuši, která předpovídala budoucnost. </a:t>
            </a:r>
            <a:r>
              <a:rPr lang="cs-CZ" sz="2800" b="1" dirty="0" smtClean="0"/>
              <a:t>V </a:t>
            </a:r>
            <a:r>
              <a:rPr lang="cs-CZ" sz="2800" b="1" dirty="0" smtClean="0"/>
              <a:t>nedalekých lesích řádil kanec. Statečný Bivoj jej chytil a </a:t>
            </a:r>
            <a:r>
              <a:rPr lang="cs-CZ" sz="2800" b="1" dirty="0" smtClean="0"/>
              <a:t>živého </a:t>
            </a:r>
            <a:r>
              <a:rPr lang="cs-CZ" sz="2800" b="1" dirty="0" smtClean="0"/>
              <a:t>přinesl na zádech na nádvoří Vyšehradu. Kazi se </a:t>
            </a:r>
            <a:r>
              <a:rPr lang="cs-CZ" sz="2800" b="1" dirty="0" smtClean="0"/>
              <a:t>do</a:t>
            </a:r>
            <a:r>
              <a:rPr lang="en-US" sz="2800" b="1" dirty="0" smtClean="0"/>
              <a:t> </a:t>
            </a:r>
            <a:r>
              <a:rPr lang="cs-CZ" sz="2800" b="1" dirty="0" smtClean="0"/>
              <a:t>Bivoje </a:t>
            </a:r>
            <a:r>
              <a:rPr lang="cs-CZ" sz="2800" b="1" dirty="0" smtClean="0"/>
              <a:t>zamilovala a vybrala si ho za manžela.</a:t>
            </a:r>
          </a:p>
          <a:p>
            <a:pPr lvl="1"/>
            <a:r>
              <a:rPr lang="cs-CZ" sz="2800" b="1" dirty="0"/>
              <a:t>	</a:t>
            </a:r>
            <a:r>
              <a:rPr lang="cs-CZ" sz="2800" b="1" dirty="0" smtClean="0"/>
              <a:t>Odstěhovali se spolu na hrad </a:t>
            </a:r>
            <a:r>
              <a:rPr lang="cs-CZ" sz="2800" b="1" dirty="0" err="1" smtClean="0"/>
              <a:t>Kazín</a:t>
            </a:r>
            <a:r>
              <a:rPr lang="cs-CZ" sz="2800" b="1" dirty="0" smtClean="0"/>
              <a:t>, kde se konala </a:t>
            </a:r>
            <a:r>
              <a:rPr lang="cs-CZ" sz="2800" b="1" dirty="0" smtClean="0"/>
              <a:t>slavná</a:t>
            </a:r>
            <a:r>
              <a:rPr lang="en-US" sz="2800" b="1" dirty="0" smtClean="0"/>
              <a:t> </a:t>
            </a:r>
            <a:r>
              <a:rPr lang="en-US" sz="2800" b="1" dirty="0" smtClean="0"/>
              <a:t>s</a:t>
            </a:r>
            <a:r>
              <a:rPr lang="cs-CZ" sz="2800" b="1" dirty="0" err="1" smtClean="0"/>
              <a:t>vatba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548680"/>
            <a:ext cx="39306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Odpověz na otázky: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748942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Kdo usedl na trůn po smrti praotce Čecha?</a:t>
            </a:r>
          </a:p>
          <a:p>
            <a:pPr marL="342900" indent="-342900"/>
            <a:r>
              <a:rPr lang="cs-CZ" sz="2800" b="1" dirty="0" smtClean="0"/>
              <a:t>2. Kolik dcer měl a jak se jmenovaly?</a:t>
            </a:r>
          </a:p>
          <a:p>
            <a:pPr marL="342900" indent="-342900"/>
            <a:r>
              <a:rPr lang="cs-CZ" sz="2800" b="1" dirty="0" smtClean="0"/>
              <a:t>3. Jaké zvíře se pohybovalo v nedalekých lesích?</a:t>
            </a:r>
          </a:p>
          <a:p>
            <a:pPr marL="342900" indent="-342900">
              <a:buAutoNum type="arabicPeriod" startAt="4"/>
            </a:pPr>
            <a:r>
              <a:rPr lang="cs-CZ" sz="2800" b="1" dirty="0" smtClean="0"/>
              <a:t>Jak se jmenoval statečný muž?</a:t>
            </a:r>
          </a:p>
          <a:p>
            <a:pPr marL="342900" indent="-342900">
              <a:buAutoNum type="arabicPeriod" startAt="5"/>
            </a:pPr>
            <a:r>
              <a:rPr lang="cs-CZ" sz="2800" b="1" dirty="0" smtClean="0"/>
              <a:t>Co s kancem udělal?</a:t>
            </a:r>
          </a:p>
          <a:p>
            <a:pPr marL="342900" indent="-342900">
              <a:buAutoNum type="arabicPeriod" startAt="6"/>
            </a:pPr>
            <a:r>
              <a:rPr lang="cs-CZ" sz="2800" b="1" dirty="0" smtClean="0"/>
              <a:t>Která </a:t>
            </a:r>
            <a:r>
              <a:rPr lang="cs-CZ" sz="2800" b="1" dirty="0" err="1" smtClean="0"/>
              <a:t>Krokova</a:t>
            </a:r>
            <a:r>
              <a:rPr lang="cs-CZ" sz="2800" b="1" dirty="0" smtClean="0"/>
              <a:t> dcera se do něho zamilovala?</a:t>
            </a:r>
          </a:p>
          <a:p>
            <a:pPr marL="342900" indent="-342900"/>
            <a:r>
              <a:rPr lang="cs-CZ" sz="2800" b="1" dirty="0" smtClean="0"/>
              <a:t>7. </a:t>
            </a:r>
            <a:r>
              <a:rPr lang="cs-CZ" sz="2800" b="1" dirty="0" smtClean="0"/>
              <a:t>Kam </a:t>
            </a:r>
            <a:r>
              <a:rPr lang="cs-CZ" sz="2800" b="1" dirty="0" smtClean="0"/>
              <a:t>se spolu odstěhovali?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59832" y="620688"/>
            <a:ext cx="21763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Odpovědi: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844824"/>
            <a:ext cx="559743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Kníže Krok.</a:t>
            </a:r>
          </a:p>
          <a:p>
            <a:pPr marL="342900" indent="-342900">
              <a:buAutoNum type="arabicPeriod"/>
            </a:pPr>
            <a:r>
              <a:rPr lang="cs-CZ" sz="2800" b="1" dirty="0" smtClean="0"/>
              <a:t>Tři</a:t>
            </a:r>
            <a:r>
              <a:rPr lang="cs-CZ" sz="2800" b="1" dirty="0" smtClean="0"/>
              <a:t>, Kazi, Teta, Libuše.</a:t>
            </a:r>
          </a:p>
          <a:p>
            <a:pPr marL="342900" indent="-342900">
              <a:buAutoNum type="arabicPeriod" startAt="3"/>
            </a:pPr>
            <a:r>
              <a:rPr lang="cs-CZ" sz="2800" b="1" dirty="0" smtClean="0"/>
              <a:t>Kanec.</a:t>
            </a:r>
          </a:p>
          <a:p>
            <a:pPr marL="342900" indent="-342900">
              <a:buAutoNum type="arabicPeriod" startAt="4"/>
            </a:pPr>
            <a:r>
              <a:rPr lang="cs-CZ" sz="2800" b="1" dirty="0" smtClean="0"/>
              <a:t>Bivoj.</a:t>
            </a:r>
          </a:p>
          <a:p>
            <a:pPr marL="342900" indent="-342900">
              <a:buAutoNum type="arabicPeriod" startAt="5"/>
            </a:pPr>
            <a:r>
              <a:rPr lang="cs-CZ" sz="2800" b="1" dirty="0" smtClean="0"/>
              <a:t>Donesl ho na zádech na Vyšehrad.</a:t>
            </a:r>
          </a:p>
          <a:p>
            <a:pPr marL="342900" indent="-342900">
              <a:buAutoNum type="arabicPeriod" startAt="6"/>
            </a:pPr>
            <a:r>
              <a:rPr lang="cs-CZ" sz="2800" b="1" dirty="0" smtClean="0"/>
              <a:t>Kazi.</a:t>
            </a:r>
          </a:p>
          <a:p>
            <a:pPr marL="342900" indent="-342900"/>
            <a:r>
              <a:rPr lang="cs-CZ" sz="2800" b="1" dirty="0" smtClean="0"/>
              <a:t>7. </a:t>
            </a:r>
            <a:r>
              <a:rPr lang="cs-CZ" sz="2800" b="1" dirty="0" smtClean="0"/>
              <a:t>Na </a:t>
            </a:r>
            <a:r>
              <a:rPr lang="cs-CZ" sz="2800" b="1" dirty="0" smtClean="0"/>
              <a:t>hrad </a:t>
            </a:r>
            <a:r>
              <a:rPr lang="cs-CZ" sz="2800" b="1" dirty="0" err="1" smtClean="0"/>
              <a:t>Kazín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99792" y="332656"/>
            <a:ext cx="3792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 Ctiradovi a Šárce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upload.wikimedia.org/wikipedia/commons/f/f9/Josef_Mathauser_-_%C5%A0%C3%A1rka_zrazuje_Ctira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99" y="1412776"/>
            <a:ext cx="7207699" cy="4680520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9492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764704"/>
            <a:ext cx="920412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2800" b="1" dirty="0" smtClean="0"/>
              <a:t>Po smrti kněžny Libuše ztratily ženy z její družiny svou</a:t>
            </a:r>
          </a:p>
          <a:p>
            <a:r>
              <a:rPr lang="cs-CZ" sz="2800" b="1" dirty="0" smtClean="0"/>
              <a:t>vážnost. </a:t>
            </a:r>
          </a:p>
          <a:p>
            <a:r>
              <a:rPr lang="cs-CZ" sz="2800" b="1" dirty="0" smtClean="0"/>
              <a:t>	Muži se jim vysmívali, a tak jim ženy pod vedením</a:t>
            </a:r>
          </a:p>
          <a:p>
            <a:r>
              <a:rPr lang="cs-CZ" sz="2800" b="1" dirty="0" smtClean="0"/>
              <a:t>Vlasty vypověděly válku. Postavily hrad Děvín a učily se</a:t>
            </a:r>
          </a:p>
          <a:p>
            <a:r>
              <a:rPr lang="cs-CZ" sz="2800" b="1" dirty="0" smtClean="0"/>
              <a:t>bojovat. Muži zpočátku ke svému překvapení prohrávali.</a:t>
            </a:r>
          </a:p>
          <a:p>
            <a:r>
              <a:rPr lang="cs-CZ" sz="2800" b="1" dirty="0" smtClean="0"/>
              <a:t>Družina Vlasty užila lsti. Ženy přivázaly ke stromu Šárku.</a:t>
            </a:r>
          </a:p>
          <a:p>
            <a:r>
              <a:rPr lang="cs-CZ" sz="2800" b="1" dirty="0" smtClean="0"/>
              <a:t>To oklamalo Ctirada. Uvěřil, že jí ženy ubližovaly. Poprosila</a:t>
            </a:r>
          </a:p>
          <a:p>
            <a:r>
              <a:rPr lang="cs-CZ" sz="2800" b="1" dirty="0" smtClean="0"/>
              <a:t>Ctirada, aby zatroubil na lesní roh. Jeho zvuk svolal všechny </a:t>
            </a:r>
          </a:p>
          <a:p>
            <a:r>
              <a:rPr lang="cs-CZ" sz="2800" b="1" dirty="0" smtClean="0"/>
              <a:t>bojovnice. Pobily Ctiradovu družinu a jeho na hradě umučily.</a:t>
            </a:r>
          </a:p>
          <a:p>
            <a:r>
              <a:rPr lang="cs-CZ" sz="2800" b="1" dirty="0" smtClean="0"/>
              <a:t>	Přemysl se rozhněval, s vojskem obsadil Děvín, dobyl</a:t>
            </a:r>
          </a:p>
          <a:p>
            <a:r>
              <a:rPr lang="cs-CZ" sz="2800" b="1" dirty="0" smtClean="0"/>
              <a:t>jej a rozmetal. 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548680"/>
            <a:ext cx="386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Otázky a odpovědi: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616143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Proč ženy vyhlásily mužům válku?</a:t>
            </a:r>
          </a:p>
          <a:p>
            <a:pPr marL="342900" indent="-342900">
              <a:buAutoNum type="arabicPeriod" startAt="2"/>
            </a:pPr>
            <a:r>
              <a:rPr lang="cs-CZ" sz="2800" b="1" dirty="0" smtClean="0"/>
              <a:t>Kdo vedl ženy?</a:t>
            </a:r>
          </a:p>
          <a:p>
            <a:pPr marL="342900" indent="-342900">
              <a:buAutoNum type="arabicPeriod" startAt="3"/>
            </a:pPr>
            <a:r>
              <a:rPr lang="cs-CZ" sz="2800" b="1" dirty="0" smtClean="0"/>
              <a:t>Jak se jmenoval hrad, který postavily?</a:t>
            </a:r>
          </a:p>
          <a:p>
            <a:pPr marL="342900" indent="-342900">
              <a:buAutoNum type="arabicPeriod" startAt="4"/>
            </a:pPr>
            <a:r>
              <a:rPr lang="cs-CZ" sz="2800" b="1" dirty="0" smtClean="0"/>
              <a:t>Jakou lest použily ženy?</a:t>
            </a:r>
          </a:p>
          <a:p>
            <a:pPr marL="342900" indent="-342900">
              <a:buAutoNum type="arabicPeriod" startAt="5"/>
            </a:pPr>
            <a:r>
              <a:rPr lang="cs-CZ" sz="2800" b="1" dirty="0" smtClean="0"/>
              <a:t>O co poprosila Šárka Ctirada?</a:t>
            </a:r>
          </a:p>
          <a:p>
            <a:pPr marL="342900" indent="-342900">
              <a:buAutoNum type="arabicPeriod" startAt="6"/>
            </a:pPr>
            <a:r>
              <a:rPr lang="cs-CZ" sz="2800" b="1" dirty="0" smtClean="0"/>
              <a:t>Co se stalo Ctiradovi?</a:t>
            </a:r>
          </a:p>
          <a:p>
            <a:pPr marL="342900" indent="-342900"/>
            <a:r>
              <a:rPr lang="cs-CZ" sz="2800" b="1" dirty="0" smtClean="0"/>
              <a:t>7.  Co provedl Přemysl s vojskem?</a:t>
            </a:r>
          </a:p>
          <a:p>
            <a:pPr marL="1257300" lvl="2" indent="-342900">
              <a:buAutoNum type="arabicPeriod" startAt="4"/>
            </a:pPr>
            <a:endParaRPr lang="cs-CZ" sz="2800" b="1" dirty="0" smtClean="0"/>
          </a:p>
          <a:p>
            <a:pPr marL="342900" indent="-342900">
              <a:buAutoNum type="arabicPeriod" startAt="4"/>
            </a:pP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404664"/>
            <a:ext cx="21763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Odpovědi: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00808"/>
            <a:ext cx="4345741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Muži se jim vysmívali</a:t>
            </a:r>
          </a:p>
          <a:p>
            <a:pPr marL="342900" indent="-342900">
              <a:buAutoNum type="arabicPeriod" startAt="2"/>
            </a:pPr>
            <a:r>
              <a:rPr lang="cs-CZ" sz="2800" b="1" dirty="0" smtClean="0"/>
              <a:t>Vlasta</a:t>
            </a:r>
          </a:p>
          <a:p>
            <a:pPr marL="342900" indent="-342900">
              <a:buAutoNum type="arabicPeriod" startAt="3"/>
            </a:pPr>
            <a:r>
              <a:rPr lang="cs-CZ" sz="2800" b="1" dirty="0" smtClean="0"/>
              <a:t>Děvín</a:t>
            </a:r>
          </a:p>
          <a:p>
            <a:pPr marL="342900" indent="-342900">
              <a:buAutoNum type="arabicPeriod" startAt="4"/>
            </a:pPr>
            <a:r>
              <a:rPr lang="cs-CZ" sz="2800" b="1" dirty="0" smtClean="0"/>
              <a:t>Přivázaly ke stromu Šárku</a:t>
            </a:r>
          </a:p>
          <a:p>
            <a:pPr marL="342900" indent="-342900">
              <a:buAutoNum type="arabicPeriod" startAt="5"/>
            </a:pPr>
            <a:r>
              <a:rPr lang="cs-CZ" sz="2800" b="1" dirty="0" smtClean="0"/>
              <a:t>Zatroubit na roh</a:t>
            </a:r>
          </a:p>
          <a:p>
            <a:pPr marL="342900" indent="-342900">
              <a:buAutoNum type="arabicPeriod" startAt="6"/>
            </a:pPr>
            <a:r>
              <a:rPr lang="cs-CZ" sz="2800" b="1" dirty="0" smtClean="0"/>
              <a:t>Byl umučen na hradě</a:t>
            </a:r>
          </a:p>
          <a:p>
            <a:pPr marL="342900" indent="-342900"/>
            <a:r>
              <a:rPr lang="cs-CZ" sz="2800" b="1" dirty="0" smtClean="0"/>
              <a:t>7. Dobyl hrad a rozmetal</a:t>
            </a:r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VY_32_INOVACE_08_13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247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Staré pověsti české Alois Jirásek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pověsti české</dc:title>
  <dc:creator>oem</dc:creator>
  <cp:lastModifiedBy>hornakova</cp:lastModifiedBy>
  <cp:revision>43</cp:revision>
  <cp:lastPrinted>2013-12-29T19:53:17Z</cp:lastPrinted>
  <dcterms:created xsi:type="dcterms:W3CDTF">2013-04-04T14:59:34Z</dcterms:created>
  <dcterms:modified xsi:type="dcterms:W3CDTF">2013-12-29T19:53:24Z</dcterms:modified>
</cp:coreProperties>
</file>