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2"/>
  </p:notesMasterIdLst>
  <p:sldIdLst>
    <p:sldId id="256" r:id="rId2"/>
    <p:sldId id="258" r:id="rId3"/>
    <p:sldId id="259" r:id="rId4"/>
    <p:sldId id="260" r:id="rId5"/>
    <p:sldId id="261" r:id="rId6"/>
    <p:sldId id="264" r:id="rId7"/>
    <p:sldId id="265" r:id="rId8"/>
    <p:sldId id="266" r:id="rId9"/>
    <p:sldId id="267" r:id="rId10"/>
    <p:sldId id="268" r:id="rId11"/>
  </p:sldIdLst>
  <p:sldSz cx="9144000" cy="6858000" type="screen4x3"/>
  <p:notesSz cx="7099300" cy="10234613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107" d="100"/>
          <a:sy n="107" d="100"/>
        </p:scale>
        <p:origin x="-306" y="62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76363" cy="511731"/>
          </a:xfrm>
          <a:prstGeom prst="rect">
            <a:avLst/>
          </a:prstGeom>
        </p:spPr>
        <p:txBody>
          <a:bodyPr vert="horz" lIns="99048" tIns="49524" rIns="99048" bIns="49524" rtlCol="0"/>
          <a:lstStyle>
            <a:lvl1pPr algn="l">
              <a:defRPr sz="13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4021294" y="0"/>
            <a:ext cx="3076363" cy="511731"/>
          </a:xfrm>
          <a:prstGeom prst="rect">
            <a:avLst/>
          </a:prstGeom>
        </p:spPr>
        <p:txBody>
          <a:bodyPr vert="horz" lIns="99048" tIns="49524" rIns="99048" bIns="49524" rtlCol="0"/>
          <a:lstStyle>
            <a:lvl1pPr algn="r">
              <a:defRPr sz="1300"/>
            </a:lvl1pPr>
          </a:lstStyle>
          <a:p>
            <a:fld id="{6B27892B-686C-4AB6-A228-3CD813339474}" type="datetimeFigureOut">
              <a:rPr lang="cs-CZ" smtClean="0"/>
              <a:pPr/>
              <a:t>29.12.2013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992188" y="768350"/>
            <a:ext cx="5114925" cy="3836988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9048" tIns="49524" rIns="99048" bIns="49524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709930" y="4861441"/>
            <a:ext cx="5679440" cy="4605576"/>
          </a:xfrm>
          <a:prstGeom prst="rect">
            <a:avLst/>
          </a:prstGeom>
        </p:spPr>
        <p:txBody>
          <a:bodyPr vert="horz" lIns="99048" tIns="49524" rIns="99048" bIns="49524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9721106"/>
            <a:ext cx="3076363" cy="511731"/>
          </a:xfrm>
          <a:prstGeom prst="rect">
            <a:avLst/>
          </a:prstGeom>
        </p:spPr>
        <p:txBody>
          <a:bodyPr vert="horz" lIns="99048" tIns="49524" rIns="99048" bIns="49524" rtlCol="0" anchor="b"/>
          <a:lstStyle>
            <a:lvl1pPr algn="l">
              <a:defRPr sz="13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4021294" y="9721106"/>
            <a:ext cx="3076363" cy="511731"/>
          </a:xfrm>
          <a:prstGeom prst="rect">
            <a:avLst/>
          </a:prstGeom>
        </p:spPr>
        <p:txBody>
          <a:bodyPr vert="horz" lIns="99048" tIns="49524" rIns="99048" bIns="49524" rtlCol="0" anchor="b"/>
          <a:lstStyle>
            <a:lvl1pPr algn="r">
              <a:defRPr sz="1300"/>
            </a:lvl1pPr>
          </a:lstStyle>
          <a:p>
            <a:fld id="{46DC649F-7E58-4974-BB1F-B967D5D5F7A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6808381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33F082-9001-4892-AD80-82B27F95C2EB}" type="datetime1">
              <a:rPr lang="cs-CZ" smtClean="0"/>
              <a:pPr/>
              <a:t>29.12.2013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VY_INOVACE_09_13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9EDD4B-FE6D-4C1B-8D0E-06B19EC827E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145434-C8A0-457C-87BF-67ADF89B86D1}" type="datetime1">
              <a:rPr lang="cs-CZ" smtClean="0"/>
              <a:pPr/>
              <a:t>29.12.2013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VY_INOVACE_09_13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9EDD4B-FE6D-4C1B-8D0E-06B19EC827E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782952-1A78-4427-9DA4-4310127D8C42}" type="datetime1">
              <a:rPr lang="cs-CZ" smtClean="0"/>
              <a:pPr/>
              <a:t>29.12.2013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VY_INOVACE_09_13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9EDD4B-FE6D-4C1B-8D0E-06B19EC827E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B25D59-E36C-456D-9E93-D99C95064259}" type="datetime1">
              <a:rPr lang="cs-CZ" smtClean="0"/>
              <a:pPr/>
              <a:t>29.12.2013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VY_INOVACE_09_13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9EDD4B-FE6D-4C1B-8D0E-06B19EC827E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20B358-19F6-4B1D-8046-A3DBA2DA5E73}" type="datetime1">
              <a:rPr lang="cs-CZ" smtClean="0"/>
              <a:pPr/>
              <a:t>29.12.2013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VY_INOVACE_09_13</a:t>
            </a:r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9EDD4B-FE6D-4C1B-8D0E-06B19EC827E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D8E54B-7149-47BA-867A-5F4736C79294}" type="datetime1">
              <a:rPr lang="cs-CZ" smtClean="0"/>
              <a:pPr/>
              <a:t>29.12.2013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VY_INOVACE_09_13</a:t>
            </a: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9EDD4B-FE6D-4C1B-8D0E-06B19EC827E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AEF250-17C4-4B32-AD1B-C1007AA6BBE9}" type="datetime1">
              <a:rPr lang="cs-CZ" smtClean="0"/>
              <a:pPr/>
              <a:t>29.12.2013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VY_INOVACE_09_13</a:t>
            </a:r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9EDD4B-FE6D-4C1B-8D0E-06B19EC827E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658BAF-BC53-421D-B994-EBDDFC29813B}" type="datetime1">
              <a:rPr lang="cs-CZ" smtClean="0"/>
              <a:pPr/>
              <a:t>29.12.2013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VY_INOVACE_09_13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9EDD4B-FE6D-4C1B-8D0E-06B19EC827E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81212A-6C02-4712-8623-D9A44FD4EB49}" type="datetime1">
              <a:rPr lang="cs-CZ" smtClean="0"/>
              <a:pPr/>
              <a:t>29.12.2013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VY_INOVACE_09_13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9EDD4B-FE6D-4C1B-8D0E-06B19EC827E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DD0E9C-233A-44F2-B7DD-D90F22398A88}" type="datetime1">
              <a:rPr lang="cs-CZ" smtClean="0"/>
              <a:pPr/>
              <a:t>29.12.2013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VY_INOVACE_09_13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9EDD4B-FE6D-4C1B-8D0E-06B19EC827E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12A865-4594-4BDA-8818-BD8F4E4E48FD}" type="datetime1">
              <a:rPr lang="cs-CZ" smtClean="0"/>
              <a:pPr/>
              <a:t>29.12.2013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VY_INOVACE_09_13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9EDD4B-FE6D-4C1B-8D0E-06B19EC827E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13C8369-A74F-4B81-A6DB-3A3BD645A1F3}" type="datetime1">
              <a:rPr lang="cs-CZ" smtClean="0"/>
              <a:pPr/>
              <a:t>29.12.2013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cs-CZ" smtClean="0"/>
              <a:t>VY_INOVACE_09_13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A9EDD4B-FE6D-4C1B-8D0E-06B19EC827EA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http://nd01.jxs.cz/498/547/5ef04b2275_32637411_o2.jpg" TargetMode="External"/><Relationship Id="rId2" Type="http://schemas.openxmlformats.org/officeDocument/2006/relationships/hyperlink" Target="http://cs.wikipedia.org/wiki/Soubor:Bretislav1_Jitka.jpg" TargetMode="External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www.google.cz/search?q=blani%C4%8Dt%C3%AD+ryt%C3%AD%C5%99i&amp;rlz=1C2CHRG_csCZ468CZ468&amp;biw=1280&amp;bih=708&amp;tbm=isch&amp;source=iu&amp;imgil=XvyiRJCT2pq3sM:;https://encrypted-tbn2.gstatic.com/images?q%3Dtbn:ANd9GcTid_T5RVJOT76DVbEcxWFgTLDOvaInjkqw9Ow9OIfPAQ_ioklh;400;275;LTrBNQN2fuiQkM;http%3A%2F%2Fcorlyn.blog.cz%2F0808%2Fblanicti-rytiri&amp;sa=X&amp;ei=C3CzUsPgCoHRtAbPmIDACQ&amp;sqi=2&amp;ved=0CEUQ9QEwBA&amp;dur=564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827584" y="1572168"/>
            <a:ext cx="7772400" cy="1470025"/>
          </a:xfrm>
        </p:spPr>
        <p:txBody>
          <a:bodyPr>
            <a:normAutofit/>
          </a:bodyPr>
          <a:lstStyle/>
          <a:p>
            <a:r>
              <a:rPr lang="cs-CZ" sz="2800" b="1" dirty="0" smtClean="0">
                <a:solidFill>
                  <a:srgbClr val="FF0000"/>
                </a:solidFill>
              </a:rPr>
              <a:t>Staré pověsti české</a:t>
            </a:r>
            <a:br>
              <a:rPr lang="cs-CZ" sz="2800" b="1" dirty="0" smtClean="0">
                <a:solidFill>
                  <a:srgbClr val="FF0000"/>
                </a:solidFill>
              </a:rPr>
            </a:br>
            <a:r>
              <a:rPr lang="cs-CZ" sz="2800" b="1" dirty="0" smtClean="0">
                <a:solidFill>
                  <a:srgbClr val="FF0000"/>
                </a:solidFill>
              </a:rPr>
              <a:t>Alois Jirásek</a:t>
            </a:r>
            <a:endParaRPr lang="cs-CZ" sz="2800" b="1" dirty="0">
              <a:solidFill>
                <a:srgbClr val="FF0000"/>
              </a:solidFill>
            </a:endParaRPr>
          </a:p>
        </p:txBody>
      </p:sp>
      <p:pic>
        <p:nvPicPr>
          <p:cNvPr id="6" name="Picture 2" descr="Y:\Log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87624" y="332657"/>
            <a:ext cx="6408712" cy="1604818"/>
          </a:xfrm>
          <a:prstGeom prst="rect">
            <a:avLst/>
          </a:prstGeom>
          <a:noFill/>
        </p:spPr>
      </p:pic>
      <p:sp>
        <p:nvSpPr>
          <p:cNvPr id="7" name="Obdélník 6"/>
          <p:cNvSpPr/>
          <p:nvPr/>
        </p:nvSpPr>
        <p:spPr>
          <a:xfrm>
            <a:off x="395536" y="2719028"/>
            <a:ext cx="718254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 smtClean="0"/>
              <a:t>Škola: Základní škola Trávníky Otrokovice, příspěvková organizace</a:t>
            </a:r>
          </a:p>
          <a:p>
            <a:r>
              <a:rPr lang="cs-CZ" dirty="0" smtClean="0"/>
              <a:t>Číslo projektu: CZ.1.07/1.4.00/21.2637</a:t>
            </a:r>
            <a:endParaRPr lang="cs-CZ" dirty="0"/>
          </a:p>
        </p:txBody>
      </p:sp>
      <p:sp>
        <p:nvSpPr>
          <p:cNvPr id="8" name="Obdélník 7"/>
          <p:cNvSpPr/>
          <p:nvPr/>
        </p:nvSpPr>
        <p:spPr>
          <a:xfrm>
            <a:off x="395536" y="3861048"/>
            <a:ext cx="9289032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 smtClean="0"/>
              <a:t>Autor:		Mgr. Dana Staňková</a:t>
            </a:r>
          </a:p>
          <a:p>
            <a:r>
              <a:rPr lang="cs-CZ" dirty="0" smtClean="0"/>
              <a:t>Vytvořeno:	11. 4. 2013</a:t>
            </a:r>
          </a:p>
          <a:p>
            <a:r>
              <a:rPr lang="cs-CZ" dirty="0" smtClean="0"/>
              <a:t>Ročník:		5. ročník</a:t>
            </a:r>
          </a:p>
          <a:p>
            <a:r>
              <a:rPr lang="cs-CZ" dirty="0" smtClean="0"/>
              <a:t>Vzdělávací oblast:    Jazyk a jazyková komunikace</a:t>
            </a:r>
          </a:p>
          <a:p>
            <a:r>
              <a:rPr lang="cs-CZ" dirty="0" smtClean="0"/>
              <a:t>Vzdělávací obor:	Český jazyk a literatura</a:t>
            </a:r>
          </a:p>
          <a:p>
            <a:r>
              <a:rPr lang="cs-CZ" dirty="0" smtClean="0"/>
              <a:t>Tematický okruh:	Komunikační a slohová výchova</a:t>
            </a:r>
          </a:p>
          <a:p>
            <a:r>
              <a:rPr lang="cs-CZ" dirty="0" smtClean="0"/>
              <a:t>Téma:		Staré pověsti české</a:t>
            </a:r>
          </a:p>
          <a:p>
            <a:r>
              <a:rPr lang="cs-CZ" dirty="0" smtClean="0"/>
              <a:t>Pomůcky:  	Interaktivní tabule, </a:t>
            </a:r>
            <a:r>
              <a:rPr lang="cs-CZ" dirty="0"/>
              <a:t>notebook, Staré pověsti a příběhy – soubor dvanácti </a:t>
            </a:r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>                                   obrazů </a:t>
            </a:r>
            <a:r>
              <a:rPr lang="cs-CZ" dirty="0"/>
              <a:t>Media DIDA 2001</a:t>
            </a:r>
          </a:p>
          <a:p>
            <a:r>
              <a:rPr lang="cs-CZ" dirty="0" smtClean="0"/>
              <a:t>Anotace</a:t>
            </a:r>
            <a:r>
              <a:rPr lang="cs-CZ" dirty="0" smtClean="0"/>
              <a:t>:		Prezentace je zaměřena na seznámení se Starými pověstmi českými</a:t>
            </a:r>
            <a:endParaRPr lang="cs-CZ" dirty="0"/>
          </a:p>
        </p:txBody>
      </p:sp>
      <p:sp>
        <p:nvSpPr>
          <p:cNvPr id="3" name="Obdélník 2"/>
          <p:cNvSpPr/>
          <p:nvPr/>
        </p:nvSpPr>
        <p:spPr>
          <a:xfrm>
            <a:off x="413792" y="3365359"/>
            <a:ext cx="819065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/>
              <a:t>Tato práce je šířena pod licencí CC BY-SA 3.0. Odkazy a citace jsou platné k datu vytvoření této práce.</a:t>
            </a:r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>
          <a:xfrm>
            <a:off x="6248400" y="2353903"/>
            <a:ext cx="2895600" cy="365125"/>
          </a:xfrm>
        </p:spPr>
        <p:txBody>
          <a:bodyPr/>
          <a:lstStyle/>
          <a:p>
            <a:r>
              <a:rPr lang="cs-CZ" dirty="0" smtClean="0"/>
              <a:t>VY_32_INOVACE_09_13</a:t>
            </a:r>
            <a:endParaRPr lang="cs-CZ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4000" b="1" dirty="0" smtClean="0">
                <a:solidFill>
                  <a:srgbClr val="FF0000"/>
                </a:solidFill>
              </a:rPr>
              <a:t>O Břetislavovi a Jitce</a:t>
            </a:r>
            <a:endParaRPr lang="cs-CZ" sz="4000" b="1" dirty="0">
              <a:solidFill>
                <a:srgbClr val="FF0000"/>
              </a:solidFill>
            </a:endParaRPr>
          </a:p>
        </p:txBody>
      </p:sp>
      <p:pic>
        <p:nvPicPr>
          <p:cNvPr id="1026" name="Picture 2" descr="Soubor:Bretislav1 Jitk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051720" y="1412776"/>
            <a:ext cx="5112568" cy="4957642"/>
          </a:xfrm>
          <a:prstGeom prst="rect">
            <a:avLst/>
          </a:prstGeom>
          <a:noFill/>
        </p:spPr>
      </p:pic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dirty="0" smtClean="0"/>
              <a:t>VY_32_INOVACE_09_13</a:t>
            </a:r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1547664" y="5949280"/>
            <a:ext cx="504056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200" dirty="0" smtClean="0"/>
              <a:t>   </a:t>
            </a:r>
            <a:r>
              <a:rPr lang="en-US" sz="1200" dirty="0" smtClean="0"/>
              <a:t>[</a:t>
            </a:r>
            <a:r>
              <a:rPr lang="cs-CZ" sz="1200" dirty="0" smtClean="0"/>
              <a:t>1</a:t>
            </a:r>
            <a:r>
              <a:rPr lang="en-US" sz="1200" dirty="0" smtClean="0"/>
              <a:t>]</a:t>
            </a:r>
            <a:endParaRPr lang="cs-CZ" sz="12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39681" y="1268759"/>
            <a:ext cx="9108263" cy="440120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/>
              <a:t>	Syn českého knížete Oldřicha Břetislav si umínil, že si za</a:t>
            </a:r>
          </a:p>
          <a:p>
            <a:r>
              <a:rPr lang="cs-CZ" sz="2800" dirty="0" smtClean="0"/>
              <a:t> ženu vezme dceru německého velmože Jitku, o které se</a:t>
            </a:r>
          </a:p>
          <a:p>
            <a:r>
              <a:rPr lang="cs-CZ" sz="2800" dirty="0" smtClean="0"/>
              <a:t> vyprávělo, že je neobyčejně krásná.</a:t>
            </a:r>
          </a:p>
          <a:p>
            <a:r>
              <a:rPr lang="cs-CZ" sz="2800" dirty="0"/>
              <a:t>	</a:t>
            </a:r>
            <a:r>
              <a:rPr lang="cs-CZ" sz="2800" dirty="0" smtClean="0"/>
              <a:t>Byla dána na vychování do svinibrodského kláštera.</a:t>
            </a:r>
          </a:p>
          <a:p>
            <a:r>
              <a:rPr lang="cs-CZ" sz="2800" dirty="0" smtClean="0"/>
              <a:t>Pod záminkou, že veze poselství německého císaře, vyrazil</a:t>
            </a:r>
          </a:p>
          <a:p>
            <a:r>
              <a:rPr lang="cs-CZ" sz="2800" dirty="0" smtClean="0"/>
              <a:t>Břetislav do kláštera a požádal o nocleh. Ráno byla Jitka na </a:t>
            </a:r>
          </a:p>
          <a:p>
            <a:r>
              <a:rPr lang="cs-CZ" sz="2800" dirty="0" smtClean="0"/>
              <a:t>bohoslužbách v kostele. Břetislav ji hned poznal. Vzal ji do</a:t>
            </a:r>
          </a:p>
          <a:p>
            <a:r>
              <a:rPr lang="cs-CZ" sz="2800" dirty="0" smtClean="0"/>
              <a:t>náruče a unesl ji. </a:t>
            </a:r>
          </a:p>
          <a:p>
            <a:r>
              <a:rPr lang="cs-CZ" sz="2800" dirty="0"/>
              <a:t>	</a:t>
            </a:r>
            <a:r>
              <a:rPr lang="cs-CZ" sz="2800" dirty="0" smtClean="0"/>
              <a:t>Brzy byla na Pražském hradě svatba. Když Oldřich </a:t>
            </a:r>
          </a:p>
          <a:p>
            <a:r>
              <a:rPr lang="cs-CZ" sz="2800" dirty="0" smtClean="0"/>
              <a:t>zemřel, Břetislav se stal českým knížetem.</a:t>
            </a:r>
            <a:endParaRPr lang="cs-CZ" sz="2800" dirty="0"/>
          </a:p>
        </p:txBody>
      </p:sp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dirty="0" smtClean="0"/>
              <a:t>VY_32_INOVACE_09_13</a:t>
            </a:r>
            <a:endParaRPr lang="cs-CZ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404664"/>
            <a:ext cx="8229600" cy="1143000"/>
          </a:xfrm>
        </p:spPr>
        <p:txBody>
          <a:bodyPr>
            <a:normAutofit/>
          </a:bodyPr>
          <a:lstStyle/>
          <a:p>
            <a:r>
              <a:rPr lang="cs-CZ" sz="3600" b="1" u="sng" dirty="0" smtClean="0">
                <a:solidFill>
                  <a:srgbClr val="FF0000"/>
                </a:solidFill>
              </a:rPr>
              <a:t>Odpověz na otázky:</a:t>
            </a:r>
            <a:endParaRPr lang="cs-CZ" sz="3600" b="1" u="sng" dirty="0">
              <a:solidFill>
                <a:srgbClr val="FF0000"/>
              </a:solidFill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827584" y="2276872"/>
            <a:ext cx="7196073" cy="267765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indent="-342900">
              <a:buAutoNum type="arabicPeriod"/>
            </a:pPr>
            <a:r>
              <a:rPr lang="cs-CZ" sz="2800" b="1" dirty="0" smtClean="0"/>
              <a:t>Jak se jmenoval otec Břetislava?</a:t>
            </a:r>
          </a:p>
          <a:p>
            <a:pPr marL="342900" indent="-342900">
              <a:buAutoNum type="arabicPeriod" startAt="2"/>
            </a:pPr>
            <a:r>
              <a:rPr lang="cs-CZ" sz="2800" b="1" dirty="0" smtClean="0"/>
              <a:t>Čí dcerou byla Jitka?</a:t>
            </a:r>
          </a:p>
          <a:p>
            <a:pPr marL="342900" indent="-342900">
              <a:buAutoNum type="arabicPeriod" startAt="3"/>
            </a:pPr>
            <a:r>
              <a:rPr lang="cs-CZ" sz="2800" b="1" dirty="0" smtClean="0"/>
              <a:t>Ve kterém klášteře Jitka pobývala?</a:t>
            </a:r>
          </a:p>
          <a:p>
            <a:pPr marL="342900" indent="-342900">
              <a:buAutoNum type="arabicPeriod" startAt="4"/>
            </a:pPr>
            <a:r>
              <a:rPr lang="cs-CZ" sz="2800" b="1" dirty="0" smtClean="0"/>
              <a:t>Jak se dostal Břetislav na nocleh do kláštera?</a:t>
            </a:r>
          </a:p>
          <a:p>
            <a:pPr marL="342900" indent="-342900">
              <a:buAutoNum type="arabicPeriod" startAt="4"/>
            </a:pPr>
            <a:r>
              <a:rPr lang="cs-CZ" sz="2800" b="1" dirty="0" smtClean="0"/>
              <a:t>Co se stalo s Jitkou?</a:t>
            </a:r>
          </a:p>
          <a:p>
            <a:pPr marL="342900" indent="-342900">
              <a:buAutoNum type="arabicPeriod" startAt="4"/>
            </a:pPr>
            <a:r>
              <a:rPr lang="cs-CZ" sz="2800" b="1" dirty="0" smtClean="0"/>
              <a:t>Kdy se stal Břetislav českým knížetem? </a:t>
            </a:r>
            <a:endParaRPr lang="cs-CZ" sz="2800" b="1" dirty="0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dirty="0" smtClean="0"/>
              <a:t>VY_32_INOVACE_09_13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600" b="1" u="sng" dirty="0" smtClean="0">
                <a:solidFill>
                  <a:srgbClr val="FF0000"/>
                </a:solidFill>
              </a:rPr>
              <a:t>Odpovědi:</a:t>
            </a:r>
            <a:endParaRPr lang="cs-CZ" sz="3600" b="1" u="sng" dirty="0">
              <a:solidFill>
                <a:srgbClr val="FF0000"/>
              </a:solidFill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683568" y="1700808"/>
            <a:ext cx="8008026" cy="267765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indent="-342900">
              <a:buAutoNum type="arabicPeriod"/>
            </a:pPr>
            <a:r>
              <a:rPr lang="cs-CZ" sz="2800" b="1" dirty="0" smtClean="0"/>
              <a:t>Oldřich</a:t>
            </a:r>
          </a:p>
          <a:p>
            <a:pPr marL="342900" indent="-342900">
              <a:buAutoNum type="arabicPeriod" startAt="2"/>
            </a:pPr>
            <a:r>
              <a:rPr lang="cs-CZ" sz="2800" b="1" dirty="0" smtClean="0"/>
              <a:t>Německého velmože</a:t>
            </a:r>
          </a:p>
          <a:p>
            <a:pPr marL="342900" indent="-342900">
              <a:buAutoNum type="arabicPeriod" startAt="2"/>
            </a:pPr>
            <a:r>
              <a:rPr lang="cs-CZ" sz="2800" b="1" dirty="0" smtClean="0"/>
              <a:t>Ve svinibrodském klášteře</a:t>
            </a:r>
          </a:p>
          <a:p>
            <a:pPr marL="342900" indent="-342900">
              <a:buAutoNum type="arabicPeriod" startAt="2"/>
            </a:pPr>
            <a:r>
              <a:rPr lang="cs-CZ" sz="2800" b="1" dirty="0" smtClean="0"/>
              <a:t>Pod záminkou, že veze poselství německého císaře</a:t>
            </a:r>
          </a:p>
          <a:p>
            <a:pPr marL="342900" indent="-342900">
              <a:buAutoNum type="arabicPeriod" startAt="2"/>
            </a:pPr>
            <a:r>
              <a:rPr lang="cs-CZ" sz="2800" b="1" dirty="0" smtClean="0"/>
              <a:t>Byla Břetislavem unesena</a:t>
            </a:r>
          </a:p>
          <a:p>
            <a:pPr marL="342900" indent="-342900">
              <a:buAutoNum type="arabicPeriod" startAt="2"/>
            </a:pPr>
            <a:r>
              <a:rPr lang="cs-CZ" sz="2800" b="1" dirty="0" smtClean="0"/>
              <a:t>Po smrti otce knížete Oldřicha</a:t>
            </a:r>
            <a:endParaRPr lang="cs-CZ" sz="2800" b="1" dirty="0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dirty="0" smtClean="0"/>
              <a:t>VY_32_INOVACE_09_13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0"/>
            <a:ext cx="8229600" cy="1143000"/>
          </a:xfrm>
        </p:spPr>
        <p:txBody>
          <a:bodyPr>
            <a:normAutofit/>
          </a:bodyPr>
          <a:lstStyle/>
          <a:p>
            <a:r>
              <a:rPr lang="cs-CZ" sz="3600" b="1" u="sng" dirty="0" smtClean="0">
                <a:solidFill>
                  <a:srgbClr val="FF0000"/>
                </a:solidFill>
              </a:rPr>
              <a:t>O blanických rytířích</a:t>
            </a:r>
            <a:endParaRPr lang="cs-CZ" sz="3600" b="1" u="sng" dirty="0">
              <a:solidFill>
                <a:srgbClr val="FF0000"/>
              </a:solidFill>
            </a:endParaRPr>
          </a:p>
        </p:txBody>
      </p:sp>
      <p:pic>
        <p:nvPicPr>
          <p:cNvPr id="7170" name="Picture 2" descr="detail obrázku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87624" y="1196752"/>
            <a:ext cx="7128792" cy="4901045"/>
          </a:xfrm>
          <a:prstGeom prst="rect">
            <a:avLst/>
          </a:prstGeom>
          <a:noFill/>
        </p:spPr>
      </p:pic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dirty="0" smtClean="0"/>
              <a:t>VY_32_INOVACE_09_13</a:t>
            </a:r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755576" y="5805264"/>
            <a:ext cx="36004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200" dirty="0" smtClean="0"/>
              <a:t>  </a:t>
            </a:r>
            <a:r>
              <a:rPr lang="en-US" sz="1200" dirty="0" smtClean="0"/>
              <a:t>[</a:t>
            </a:r>
            <a:r>
              <a:rPr lang="cs-CZ" sz="1200" dirty="0" smtClean="0"/>
              <a:t>2</a:t>
            </a:r>
            <a:r>
              <a:rPr lang="en-US" sz="1200" dirty="0" smtClean="0"/>
              <a:t>]</a:t>
            </a:r>
            <a:endParaRPr lang="cs-CZ" sz="12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20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280099" y="1196752"/>
            <a:ext cx="8863901" cy="526297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/>
              <a:t>	Podle pověsti před dávnými časy dorazil do Čech </a:t>
            </a:r>
          </a:p>
          <a:p>
            <a:r>
              <a:rPr lang="cs-CZ" sz="2800" b="1" dirty="0" smtClean="0"/>
              <a:t>nepřítel  a u hory Blaník pobil statečnou družinu </a:t>
            </a:r>
            <a:r>
              <a:rPr lang="cs-CZ" sz="2800" b="1" dirty="0" err="1" smtClean="0"/>
              <a:t>slovan</a:t>
            </a:r>
            <a:r>
              <a:rPr lang="cs-CZ" sz="2800" b="1" dirty="0" smtClean="0"/>
              <a:t>-</a:t>
            </a:r>
          </a:p>
          <a:p>
            <a:r>
              <a:rPr lang="cs-CZ" sz="2800" b="1" dirty="0" err="1" smtClean="0"/>
              <a:t>ského</a:t>
            </a:r>
            <a:r>
              <a:rPr lang="cs-CZ" sz="2800" b="1" dirty="0" smtClean="0"/>
              <a:t> knížete.</a:t>
            </a:r>
          </a:p>
          <a:p>
            <a:r>
              <a:rPr lang="cs-CZ" sz="2800" b="1" dirty="0"/>
              <a:t>	</a:t>
            </a:r>
            <a:r>
              <a:rPr lang="cs-CZ" sz="2800" b="1" dirty="0" smtClean="0"/>
              <a:t>Když hledali lidé mrtvoly padlých bojovníků, aby je</a:t>
            </a:r>
          </a:p>
          <a:p>
            <a:r>
              <a:rPr lang="cs-CZ" sz="2800" b="1" dirty="0" smtClean="0"/>
              <a:t>čestně pohřbili, nikoho nenašli. Pověst o zázračném </a:t>
            </a:r>
            <a:r>
              <a:rPr lang="cs-CZ" sz="2800" b="1" dirty="0" err="1" smtClean="0"/>
              <a:t>zmize</a:t>
            </a:r>
            <a:r>
              <a:rPr lang="cs-CZ" sz="2800" b="1" dirty="0" smtClean="0"/>
              <a:t>-</a:t>
            </a:r>
          </a:p>
          <a:p>
            <a:r>
              <a:rPr lang="cs-CZ" sz="2800" b="1" dirty="0" smtClean="0"/>
              <a:t>ní se rychle rozšířila  a lidé si dodnes vyprávějí, že udatní</a:t>
            </a:r>
          </a:p>
          <a:p>
            <a:r>
              <a:rPr lang="cs-CZ" sz="2800" b="1" dirty="0" smtClean="0"/>
              <a:t>bojovníci spí ve skále Blaníku a čekají s koňmi a zbraněmi</a:t>
            </a:r>
          </a:p>
          <a:p>
            <a:r>
              <a:rPr lang="cs-CZ" sz="2800" b="1" dirty="0" smtClean="0"/>
              <a:t>připraveni bránit svou vlast, až bude v Čechách nejhůř.</a:t>
            </a:r>
          </a:p>
          <a:p>
            <a:r>
              <a:rPr lang="cs-CZ" sz="2800" b="1" dirty="0" smtClean="0"/>
              <a:t>Vzbudí se na trojí zamávání Bruncvíkova meče, který se</a:t>
            </a:r>
          </a:p>
          <a:p>
            <a:r>
              <a:rPr lang="cs-CZ" sz="2800" b="1" dirty="0" smtClean="0"/>
              <a:t>vynoří z Karlova mostu.</a:t>
            </a:r>
            <a:endParaRPr lang="cs-CZ" sz="2800" b="1" dirty="0"/>
          </a:p>
          <a:p>
            <a:r>
              <a:rPr lang="cs-CZ" sz="2800" b="1" dirty="0" smtClean="0"/>
              <a:t>	Podle jiné pověsti se vypráví o tom, že spolu s </a:t>
            </a:r>
            <a:r>
              <a:rPr lang="cs-CZ" sz="2800" b="1" dirty="0" err="1" smtClean="0"/>
              <a:t>bla</a:t>
            </a:r>
            <a:r>
              <a:rPr lang="cs-CZ" sz="2800" b="1" dirty="0" smtClean="0"/>
              <a:t>-</a:t>
            </a:r>
          </a:p>
          <a:p>
            <a:r>
              <a:rPr lang="cs-CZ" sz="2800" b="1" dirty="0" err="1" smtClean="0"/>
              <a:t>nickými</a:t>
            </a:r>
            <a:r>
              <a:rPr lang="cs-CZ" sz="2800" b="1" dirty="0" smtClean="0"/>
              <a:t> rytíři tam čeká i svatý Václav.</a:t>
            </a:r>
            <a:endParaRPr lang="cs-CZ" sz="2800" b="1" dirty="0"/>
          </a:p>
        </p:txBody>
      </p:sp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dirty="0" smtClean="0"/>
              <a:t>VY_32_INOVACE_09_13</a:t>
            </a:r>
            <a:endParaRPr lang="cs-CZ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512" y="404664"/>
            <a:ext cx="8229600" cy="1143000"/>
          </a:xfrm>
        </p:spPr>
        <p:txBody>
          <a:bodyPr>
            <a:normAutofit/>
          </a:bodyPr>
          <a:lstStyle/>
          <a:p>
            <a:r>
              <a:rPr lang="cs-CZ" sz="3600" b="1" u="sng" dirty="0" smtClean="0">
                <a:solidFill>
                  <a:srgbClr val="FF0000"/>
                </a:solidFill>
              </a:rPr>
              <a:t>Odpověz na otázky:</a:t>
            </a:r>
            <a:endParaRPr lang="cs-CZ" sz="3600" b="1" u="sng" dirty="0">
              <a:solidFill>
                <a:srgbClr val="FF0000"/>
              </a:solidFill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1115616" y="2060848"/>
            <a:ext cx="5935727" cy="267765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indent="-342900">
              <a:buAutoNum type="arabicPeriod"/>
            </a:pPr>
            <a:r>
              <a:rPr lang="cs-CZ" sz="2800" b="1" dirty="0" smtClean="0"/>
              <a:t>Co se stalo u hory Blaník?</a:t>
            </a:r>
          </a:p>
          <a:p>
            <a:pPr marL="342900" indent="-342900">
              <a:buAutoNum type="arabicPeriod"/>
            </a:pPr>
            <a:r>
              <a:rPr lang="cs-CZ" sz="2800" b="1" dirty="0" smtClean="0"/>
              <a:t>Co se stalo s mrtvými bojovníky?</a:t>
            </a:r>
          </a:p>
          <a:p>
            <a:pPr marL="342900" indent="-342900">
              <a:buAutoNum type="arabicPeriod"/>
            </a:pPr>
            <a:r>
              <a:rPr lang="cs-CZ" sz="2800" b="1" dirty="0" smtClean="0"/>
              <a:t>Kde bojovníci spí?</a:t>
            </a:r>
          </a:p>
          <a:p>
            <a:pPr marL="342900" indent="-342900">
              <a:buAutoNum type="arabicPeriod"/>
            </a:pPr>
            <a:r>
              <a:rPr lang="cs-CZ" sz="2800" b="1" dirty="0" smtClean="0"/>
              <a:t>Na co ve skále čekají?</a:t>
            </a:r>
          </a:p>
          <a:p>
            <a:pPr marL="342900" indent="-342900">
              <a:buAutoNum type="arabicPeriod"/>
            </a:pPr>
            <a:r>
              <a:rPr lang="cs-CZ" sz="2800" b="1" dirty="0" smtClean="0"/>
              <a:t>Na jaký pokyn se vzbudí?</a:t>
            </a:r>
          </a:p>
          <a:p>
            <a:pPr marL="342900" indent="-342900">
              <a:buAutoNum type="arabicPeriod"/>
            </a:pPr>
            <a:r>
              <a:rPr lang="cs-CZ" sz="2800" b="1" dirty="0" smtClean="0"/>
              <a:t>Kdo podle pověsti ještě ve skále spí?</a:t>
            </a:r>
            <a:endParaRPr lang="cs-CZ" sz="2800" b="1" dirty="0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dirty="0" smtClean="0"/>
              <a:t>VY_32_INOVACE_09_13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0" y="476672"/>
            <a:ext cx="8229600" cy="1143000"/>
          </a:xfrm>
        </p:spPr>
        <p:txBody>
          <a:bodyPr>
            <a:normAutofit/>
          </a:bodyPr>
          <a:lstStyle/>
          <a:p>
            <a:r>
              <a:rPr lang="cs-CZ" sz="4000" b="1" u="sng" dirty="0" smtClean="0">
                <a:solidFill>
                  <a:srgbClr val="FF0000"/>
                </a:solidFill>
              </a:rPr>
              <a:t>Odpovědi:</a:t>
            </a:r>
            <a:endParaRPr lang="cs-CZ" sz="4000" b="1" u="sng" dirty="0">
              <a:solidFill>
                <a:srgbClr val="FF0000"/>
              </a:solidFill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899592" y="2276872"/>
            <a:ext cx="7770973" cy="267765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indent="-342900">
              <a:buAutoNum type="arabicPeriod"/>
            </a:pPr>
            <a:r>
              <a:rPr lang="cs-CZ" sz="2800" b="1" dirty="0" smtClean="0"/>
              <a:t>Nepřítel pobil družinu slovanského knížete.</a:t>
            </a:r>
          </a:p>
          <a:p>
            <a:pPr marL="342900" indent="-342900">
              <a:buAutoNum type="arabicPeriod"/>
            </a:pPr>
            <a:r>
              <a:rPr lang="cs-CZ" sz="2800" b="1" dirty="0" smtClean="0"/>
              <a:t>Zázračně zmizeli.</a:t>
            </a:r>
          </a:p>
          <a:p>
            <a:pPr marL="342900" indent="-342900">
              <a:buAutoNum type="arabicPeriod"/>
            </a:pPr>
            <a:r>
              <a:rPr lang="cs-CZ" sz="2800" b="1" dirty="0" smtClean="0"/>
              <a:t>Ve skále hory Blaník.</a:t>
            </a:r>
          </a:p>
          <a:p>
            <a:pPr marL="342900" indent="-342900">
              <a:buAutoNum type="arabicPeriod"/>
            </a:pPr>
            <a:r>
              <a:rPr lang="cs-CZ" sz="2800" b="1" dirty="0" smtClean="0"/>
              <a:t>Jsou připraveni bránit svou vlast, až bude nejhůř.</a:t>
            </a:r>
          </a:p>
          <a:p>
            <a:pPr marL="342900" indent="-342900">
              <a:buAutoNum type="arabicPeriod"/>
            </a:pPr>
            <a:r>
              <a:rPr lang="cs-CZ" sz="2800" b="1" dirty="0" smtClean="0"/>
              <a:t>Na trojí zamávání Bruncvíkova meče.</a:t>
            </a:r>
          </a:p>
          <a:p>
            <a:pPr marL="342900" indent="-342900">
              <a:buAutoNum type="arabicPeriod"/>
            </a:pPr>
            <a:r>
              <a:rPr lang="cs-CZ" sz="2800" b="1" dirty="0" smtClean="0"/>
              <a:t>Svatý Václav.</a:t>
            </a:r>
            <a:endParaRPr lang="cs-CZ" sz="2800" b="1" dirty="0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dirty="0" smtClean="0"/>
              <a:t>VY_32_INOVACE_09_13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467544" y="692696"/>
            <a:ext cx="8424936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/>
              <a:t>Z</a:t>
            </a:r>
            <a:r>
              <a:rPr lang="en-US" dirty="0" err="1" smtClean="0"/>
              <a:t>droje</a:t>
            </a:r>
            <a:r>
              <a:rPr lang="cs-CZ" dirty="0"/>
              <a:t>:</a:t>
            </a:r>
            <a:endParaRPr lang="en-US" dirty="0" smtClean="0"/>
          </a:p>
          <a:p>
            <a:endParaRPr lang="en-US" dirty="0"/>
          </a:p>
          <a:p>
            <a:r>
              <a:rPr lang="en-US" dirty="0" smtClean="0"/>
              <a:t>[1] </a:t>
            </a:r>
            <a:r>
              <a:rPr lang="cs-CZ" dirty="0"/>
              <a:t>Břetislav a Jitka. In: </a:t>
            </a:r>
            <a:r>
              <a:rPr lang="cs-CZ" i="1" dirty="0" err="1"/>
              <a:t>Wikipedia</a:t>
            </a:r>
            <a:r>
              <a:rPr lang="cs-CZ" i="1" dirty="0"/>
              <a:t>: </a:t>
            </a:r>
            <a:r>
              <a:rPr lang="cs-CZ" i="1" dirty="0" err="1"/>
              <a:t>the</a:t>
            </a:r>
            <a:r>
              <a:rPr lang="cs-CZ" i="1" dirty="0"/>
              <a:t> free </a:t>
            </a:r>
            <a:r>
              <a:rPr lang="cs-CZ" i="1" dirty="0" err="1"/>
              <a:t>encyclopedia</a:t>
            </a:r>
            <a:r>
              <a:rPr lang="cs-CZ" dirty="0"/>
              <a:t> [online]. San Francisco (CA): </a:t>
            </a:r>
            <a:r>
              <a:rPr lang="cs-CZ" dirty="0" err="1"/>
              <a:t>Wikimedia</a:t>
            </a:r>
            <a:r>
              <a:rPr lang="cs-CZ" dirty="0"/>
              <a:t> </a:t>
            </a:r>
            <a:r>
              <a:rPr lang="cs-CZ" dirty="0" err="1"/>
              <a:t>Foundation</a:t>
            </a:r>
            <a:r>
              <a:rPr lang="cs-CZ" dirty="0"/>
              <a:t>, 2011 [cit. 2013-04-11]. Dostupné z: </a:t>
            </a:r>
            <a:r>
              <a:rPr lang="cs-CZ" dirty="0">
                <a:hlinkClick r:id="rId2"/>
              </a:rPr>
              <a:t>http://</a:t>
            </a:r>
            <a:r>
              <a:rPr lang="cs-CZ" dirty="0" smtClean="0">
                <a:hlinkClick r:id="rId2"/>
              </a:rPr>
              <a:t>cs.wikipedia.org/wiki/Soubor:Bretislav1_Jitka.jpg</a:t>
            </a:r>
            <a:endParaRPr lang="en-US" dirty="0" smtClean="0"/>
          </a:p>
          <a:p>
            <a:endParaRPr lang="cs-CZ" dirty="0"/>
          </a:p>
        </p:txBody>
      </p:sp>
      <p:sp>
        <p:nvSpPr>
          <p:cNvPr id="6" name="Obdélník 5"/>
          <p:cNvSpPr/>
          <p:nvPr/>
        </p:nvSpPr>
        <p:spPr>
          <a:xfrm>
            <a:off x="539552" y="2348880"/>
            <a:ext cx="184731" cy="203132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</p:txBody>
      </p:sp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dirty="0" smtClean="0"/>
              <a:t>VY_</a:t>
            </a:r>
            <a:r>
              <a:rPr lang="en-US" dirty="0" smtClean="0"/>
              <a:t>32</a:t>
            </a:r>
            <a:r>
              <a:rPr lang="cs-CZ" dirty="0" smtClean="0"/>
              <a:t>_INOVACE_09_13</a:t>
            </a:r>
            <a:endParaRPr lang="cs-CZ" dirty="0"/>
          </a:p>
        </p:txBody>
      </p:sp>
      <p:sp>
        <p:nvSpPr>
          <p:cNvPr id="8" name="Obdélník 7"/>
          <p:cNvSpPr/>
          <p:nvPr/>
        </p:nvSpPr>
        <p:spPr>
          <a:xfrm>
            <a:off x="539552" y="2450224"/>
            <a:ext cx="7776864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 smtClean="0"/>
              <a:t>[2] </a:t>
            </a:r>
            <a:r>
              <a:rPr lang="cs-CZ" dirty="0" smtClean="0"/>
              <a:t>Blaničtí </a:t>
            </a:r>
            <a:r>
              <a:rPr lang="cs-CZ" dirty="0"/>
              <a:t>rytíři. </a:t>
            </a:r>
            <a:r>
              <a:rPr lang="cs-CZ" dirty="0" smtClean="0"/>
              <a:t>h</a:t>
            </a:r>
            <a:r>
              <a:rPr lang="cs-CZ" i="1" dirty="0" smtClean="0"/>
              <a:t>ttp</a:t>
            </a:r>
            <a:r>
              <a:rPr lang="cs-CZ" i="1" dirty="0"/>
              <a:t>://corlyn.blog.cz/</a:t>
            </a:r>
            <a:r>
              <a:rPr lang="cs-CZ" dirty="0"/>
              <a:t> [online]. 2008. vyd. [cit. 2013-04-11]. Dostupné z: </a:t>
            </a:r>
            <a:r>
              <a:rPr lang="cs-CZ" dirty="0">
                <a:hlinkClick r:id="rId3"/>
              </a:rPr>
              <a:t>http://</a:t>
            </a:r>
            <a:r>
              <a:rPr lang="cs-CZ" dirty="0" smtClean="0">
                <a:hlinkClick r:id="rId3"/>
              </a:rPr>
              <a:t>nd01.jxs.cz/498/547/5ef04b2275_32637411_o2.jpg</a:t>
            </a:r>
            <a:endParaRPr lang="cs-CZ" dirty="0" smtClean="0"/>
          </a:p>
          <a:p>
            <a:endParaRPr lang="cs-CZ" dirty="0" smtClean="0">
              <a:hlinkClick r:id="rId4"/>
            </a:endParaRPr>
          </a:p>
          <a:p>
            <a:endParaRPr lang="cs-CZ" sz="1200" dirty="0">
              <a:hlinkClick r:id="rId4"/>
            </a:endParaRPr>
          </a:p>
          <a:p>
            <a:endParaRPr lang="cs-CZ" sz="1200" dirty="0" smtClean="0">
              <a:hlinkClick r:id="rId4"/>
            </a:endParaRPr>
          </a:p>
          <a:p>
            <a:endParaRPr lang="cs-CZ" sz="1200" dirty="0">
              <a:hlinkClick r:id="rId4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145</TotalTime>
  <Words>228</Words>
  <Application>Microsoft Office PowerPoint</Application>
  <PresentationFormat>Předvádění na obrazovce (4:3)</PresentationFormat>
  <Paragraphs>88</Paragraphs>
  <Slides>10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10</vt:i4>
      </vt:variant>
    </vt:vector>
  </HeadingPairs>
  <TitlesOfParts>
    <vt:vector size="11" baseType="lpstr">
      <vt:lpstr>Motiv sady Office</vt:lpstr>
      <vt:lpstr>Staré pověsti české Alois Jirásek</vt:lpstr>
      <vt:lpstr>O Břetislavovi a Jitce</vt:lpstr>
      <vt:lpstr>Prezentace aplikace PowerPoint</vt:lpstr>
      <vt:lpstr>Odpověz na otázky:</vt:lpstr>
      <vt:lpstr>Odpovědi:</vt:lpstr>
      <vt:lpstr>O blanických rytířích</vt:lpstr>
      <vt:lpstr>Prezentace aplikace PowerPoint</vt:lpstr>
      <vt:lpstr>Odpověz na otázky:</vt:lpstr>
      <vt:lpstr>Odpovědi: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Staré pověsti české</dc:title>
  <dc:creator>oem</dc:creator>
  <cp:lastModifiedBy>hornakova</cp:lastModifiedBy>
  <cp:revision>45</cp:revision>
  <cp:lastPrinted>2013-12-29T20:05:23Z</cp:lastPrinted>
  <dcterms:created xsi:type="dcterms:W3CDTF">2013-04-09T15:57:42Z</dcterms:created>
  <dcterms:modified xsi:type="dcterms:W3CDTF">2013-12-29T20:05:55Z</dcterms:modified>
</cp:coreProperties>
</file>