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sldIdLst>
    <p:sldId id="257" r:id="rId2"/>
    <p:sldId id="262" r:id="rId3"/>
    <p:sldId id="261" r:id="rId4"/>
    <p:sldId id="258" r:id="rId5"/>
    <p:sldId id="259" r:id="rId6"/>
    <p:sldId id="263" r:id="rId7"/>
    <p:sldId id="267" r:id="rId8"/>
    <p:sldId id="269" r:id="rId9"/>
    <p:sldId id="271" r:id="rId10"/>
    <p:sldId id="274" r:id="rId11"/>
    <p:sldId id="275" r:id="rId12"/>
    <p:sldId id="273" r:id="rId13"/>
    <p:sldId id="256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Rg st="1" end="12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9885EB4-7C8B-4C5E-BE18-E194B620EDFA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D966A18-239F-4685-A565-7BAA96ED37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687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4873-1A64-4C87-A77F-E1161EDB69E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754453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D8AD4-3105-46FD-AC6A-A8DD9E670E9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518280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B41A9-7B88-4504-8B08-E47FE4C9936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411992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7F268-8904-4953-98DE-E7CF46302D0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794449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08C17-E47F-4FFD-AC91-8310E61D5DF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483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F669C-08F0-4810-9118-9DAC3A8A6FA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369046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8F4B2-48B2-4E0D-A528-AEF53BAC6B67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113310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E79D3-B28B-4E82-8CCA-29712E53C55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890498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97DC3-35DE-4FE8-9A30-4166F8C968D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749865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8996-53C2-4D6B-8461-EA801B7DA46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781740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6E502-F30F-40A4-9BEE-6FA14AD3A85A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540520"/>
      </p:ext>
    </p:extLst>
  </p:cSld>
  <p:clrMapOvr>
    <a:masterClrMapping/>
  </p:clrMapOvr>
  <p:transition spd="slow" advTm="26193">
    <p:wipe/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9317FC-6F44-4695-B42E-9869E924DD8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VY_32_INOVACE_01_13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685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 advTm="26193">
    <p:wipe/>
    <p:sndAc>
      <p:stSnd>
        <p:snd r:embed="rId13" name="wind.wav"/>
      </p:stSnd>
    </p:sndAc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Školník</a:t>
            </a:r>
            <a:r>
              <a:rPr lang="cs-CZ" dirty="0" smtClean="0"/>
              <a:t> </a:t>
            </a:r>
            <a:r>
              <a:rPr lang="cs-CZ" dirty="0" smtClean="0">
                <a:cs typeface="Times New Roman" pitchFamily="18" charset="0"/>
              </a:rPr>
              <a:t>Kulda</a:t>
            </a:r>
            <a:r>
              <a:rPr lang="cs-CZ" dirty="0" smtClean="0"/>
              <a:t> je jednička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554691" y="1600200"/>
            <a:ext cx="6034617" cy="4525963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155608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Školník Kulda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/>
          </p:cNvPicPr>
          <p:nvPr>
            <p:ph sz="half" idx="2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619" y="1648691"/>
            <a:ext cx="2920338" cy="44774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Zástupný symbol pro obsah 9"/>
          <p:cNvPicPr>
            <a:picLocks noGrp="1"/>
          </p:cNvPicPr>
          <p:nvPr>
            <p:ph sz="half" idx="1"/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621" y="1600200"/>
            <a:ext cx="2729758" cy="45259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75893795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Kapitola 1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136905" cy="466038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endParaRPr lang="cs-CZ" sz="6600" dirty="0"/>
          </a:p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6600" dirty="0" smtClean="0"/>
              <a:t>Přírodověda</a:t>
            </a:r>
            <a:endParaRPr lang="cs-CZ" sz="6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5184576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4673675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52839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 třídy přišel(a):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   nový spolužák</a:t>
            </a:r>
          </a:p>
          <a:p>
            <a:pPr marL="0" indent="0">
              <a:buNone/>
            </a:pPr>
            <a:r>
              <a:rPr lang="cs-CZ" dirty="0" smtClean="0"/>
              <a:t>B    nová spolužačka</a:t>
            </a:r>
          </a:p>
          <a:p>
            <a:pPr marL="0" indent="0">
              <a:buNone/>
            </a:pPr>
            <a:r>
              <a:rPr lang="cs-CZ" dirty="0" smtClean="0"/>
              <a:t>C    nikdo nový</a:t>
            </a:r>
          </a:p>
          <a:p>
            <a:pPr marL="0" indent="0">
              <a:buNone/>
            </a:pPr>
            <a:r>
              <a:rPr lang="cs-CZ" dirty="0" smtClean="0"/>
              <a:t>D    nová učitelka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774505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  <a:blipFill>
            <a:blip r:embed="rId3" cstate="print"/>
            <a:tile tx="0" ty="0" sx="100000" sy="100000" flip="none" algn="tl"/>
          </a:blip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Rodiče žáka </a:t>
            </a:r>
            <a:r>
              <a:rPr lang="cs-CZ" dirty="0" err="1" smtClean="0"/>
              <a:t>Kludského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   prodávají labutě</a:t>
            </a:r>
          </a:p>
          <a:p>
            <a:pPr marL="0" indent="0">
              <a:buNone/>
            </a:pPr>
            <a:r>
              <a:rPr lang="cs-CZ" dirty="0" smtClean="0"/>
              <a:t>B    chovají labutě</a:t>
            </a:r>
          </a:p>
          <a:p>
            <a:pPr marL="0" indent="0">
              <a:buNone/>
            </a:pPr>
            <a:r>
              <a:rPr lang="cs-CZ" dirty="0" smtClean="0"/>
              <a:t>C    jezdí s labutěmi po světě</a:t>
            </a:r>
          </a:p>
          <a:p>
            <a:pPr marL="0" indent="0">
              <a:buNone/>
            </a:pPr>
            <a:r>
              <a:rPr lang="cs-CZ" dirty="0" smtClean="0"/>
              <a:t>D    malují obrázky labutí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362218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Spolužák Karel </a:t>
            </a:r>
            <a:r>
              <a:rPr lang="cs-CZ" dirty="0" err="1" smtClean="0"/>
              <a:t>Kludský</a:t>
            </a:r>
            <a:r>
              <a:rPr lang="cs-CZ" dirty="0" smtClean="0"/>
              <a:t> měl nemocné: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    oči</a:t>
            </a:r>
          </a:p>
          <a:p>
            <a:pPr marL="0" indent="0">
              <a:buNone/>
            </a:pPr>
            <a:r>
              <a:rPr lang="cs-CZ" dirty="0" smtClean="0"/>
              <a:t>B     pravou nohu</a:t>
            </a:r>
          </a:p>
          <a:p>
            <a:pPr marL="0" indent="0">
              <a:buNone/>
            </a:pPr>
            <a:r>
              <a:rPr lang="cs-CZ" dirty="0" smtClean="0"/>
              <a:t>C     uši</a:t>
            </a:r>
          </a:p>
          <a:p>
            <a:pPr marL="0" indent="0">
              <a:buNone/>
            </a:pPr>
            <a:r>
              <a:rPr lang="cs-CZ" dirty="0" smtClean="0"/>
              <a:t>D     záda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VY_32_INOVACE_01_13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956576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Jaké učivo probíral žák </a:t>
            </a:r>
            <a:r>
              <a:rPr lang="cs-CZ" dirty="0" err="1" smtClean="0"/>
              <a:t>Kludský</a:t>
            </a:r>
            <a:r>
              <a:rPr lang="cs-CZ" dirty="0" smtClean="0"/>
              <a:t> naposled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ve škole?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    rostliny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    nepamatoval si to</a:t>
            </a:r>
          </a:p>
          <a:p>
            <a:pPr marL="0" indent="0">
              <a:buNone/>
            </a:pPr>
            <a:r>
              <a:rPr lang="cs-CZ" dirty="0" smtClean="0"/>
              <a:t> C    úvod do předmětu</a:t>
            </a:r>
          </a:p>
          <a:p>
            <a:pPr marL="0" indent="0">
              <a:buNone/>
            </a:pPr>
            <a:r>
              <a:rPr lang="cs-CZ" dirty="0" smtClean="0"/>
              <a:t> D    živočichové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262910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917032"/>
          </a:xfrm>
          <a:blipFill>
            <a:blip r:embed="rId4" cstate="print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B/>
          </a:sp3d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našel školník Kulda v balíku za dveřmi?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A    starou pletenou děravou čepici</a:t>
            </a:r>
          </a:p>
          <a:p>
            <a:pPr marL="0" indent="0">
              <a:buNone/>
            </a:pPr>
            <a:r>
              <a:rPr lang="cs-CZ" dirty="0" smtClean="0"/>
              <a:t> B    starý tvrdý rohlík se salámem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    staré vypsané rozbité pero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    starý děravý nočník s kytičkou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91252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Otázka č. 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Kludský</a:t>
            </a:r>
            <a:r>
              <a:rPr lang="cs-CZ" dirty="0" smtClean="0"/>
              <a:t> slyšel vylézt ze země toto zvíře: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A   lasičku</a:t>
            </a:r>
          </a:p>
          <a:p>
            <a:pPr marL="0" indent="0">
              <a:buNone/>
            </a:pPr>
            <a:r>
              <a:rPr lang="cs-CZ" dirty="0" smtClean="0"/>
              <a:t> B   krtka</a:t>
            </a:r>
          </a:p>
          <a:p>
            <a:pPr marL="0" indent="0">
              <a:buNone/>
            </a:pPr>
            <a:r>
              <a:rPr lang="cs-CZ" dirty="0" smtClean="0"/>
              <a:t> C   broučka</a:t>
            </a:r>
          </a:p>
          <a:p>
            <a:pPr marL="0" indent="0">
              <a:buNone/>
            </a:pPr>
            <a:r>
              <a:rPr lang="cs-CZ" dirty="0" smtClean="0"/>
              <a:t> D   žížalu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138030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Karta odpovědí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352839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914400" lvl="1" indent="-514350">
              <a:buAutoNum type="arabicPeriod"/>
            </a:pPr>
            <a:r>
              <a:rPr lang="cs-CZ" dirty="0" smtClean="0"/>
              <a:t>A		B		C		D</a:t>
            </a:r>
          </a:p>
          <a:p>
            <a:pPr marL="914400" lvl="1" indent="-514350">
              <a:buAutoNum type="arabicPeriod"/>
            </a:pPr>
            <a:r>
              <a:rPr lang="cs-CZ" dirty="0" smtClean="0"/>
              <a:t>A		B		C		D</a:t>
            </a:r>
          </a:p>
          <a:p>
            <a:pPr marL="914400" lvl="1" indent="-514350">
              <a:buAutoNum type="arabicPeriod" startAt="3"/>
            </a:pPr>
            <a:r>
              <a:rPr lang="cs-CZ" dirty="0" smtClean="0"/>
              <a:t>A		B		C		D</a:t>
            </a:r>
          </a:p>
          <a:p>
            <a:pPr marL="914400" lvl="1" indent="-514350">
              <a:buAutoNum type="arabicPeriod" startAt="3"/>
            </a:pPr>
            <a:r>
              <a:rPr lang="cs-CZ" dirty="0" smtClean="0"/>
              <a:t>A		B		C		D</a:t>
            </a:r>
          </a:p>
          <a:p>
            <a:pPr marL="914400" lvl="1" indent="-514350">
              <a:buAutoNum type="arabicPeriod" startAt="3"/>
            </a:pPr>
            <a:r>
              <a:rPr lang="cs-CZ" dirty="0" smtClean="0"/>
              <a:t>A		B		C		D</a:t>
            </a:r>
          </a:p>
          <a:p>
            <a:pPr marL="914400" lvl="1" indent="-514350">
              <a:buAutoNum type="arabicPeriod" startAt="3"/>
            </a:pPr>
            <a:r>
              <a:rPr lang="cs-CZ" dirty="0" smtClean="0"/>
              <a:t>A		B		C		D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378311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 SPRÁVNÝCH  ODPOVĚDÍ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dirty="0" smtClean="0"/>
              <a:t>1.   B </a:t>
            </a:r>
            <a:r>
              <a:rPr lang="cs-CZ" sz="4400" dirty="0"/>
              <a:t>(odpověď str. 9</a:t>
            </a:r>
            <a:r>
              <a:rPr lang="cs-CZ" sz="4400" dirty="0" smtClean="0"/>
              <a:t>)</a:t>
            </a: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2.   C </a:t>
            </a:r>
            <a:r>
              <a:rPr lang="cs-CZ" sz="4400" dirty="0"/>
              <a:t>(odpověď str. 9</a:t>
            </a:r>
            <a:r>
              <a:rPr lang="cs-CZ" sz="4400" dirty="0" smtClean="0"/>
              <a:t>)</a:t>
            </a: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3.   A </a:t>
            </a:r>
            <a:r>
              <a:rPr lang="cs-CZ" sz="4400" dirty="0"/>
              <a:t>(odpověď str. 9</a:t>
            </a:r>
            <a:r>
              <a:rPr lang="cs-CZ" sz="4400" dirty="0" smtClean="0"/>
              <a:t>)</a:t>
            </a:r>
            <a:endParaRPr lang="cs-CZ" sz="4400" dirty="0"/>
          </a:p>
          <a:p>
            <a:pPr marL="0" indent="0" algn="ctr">
              <a:buNone/>
            </a:pPr>
            <a:r>
              <a:rPr lang="cs-CZ" sz="4400" dirty="0" smtClean="0"/>
              <a:t>  4.   C </a:t>
            </a:r>
            <a:r>
              <a:rPr lang="cs-CZ" sz="4400" dirty="0"/>
              <a:t>(odpověď str. </a:t>
            </a:r>
            <a:r>
              <a:rPr lang="cs-CZ" sz="4400" dirty="0" smtClean="0"/>
              <a:t>12)</a:t>
            </a:r>
            <a:endParaRPr lang="cs-CZ" sz="4400" dirty="0"/>
          </a:p>
          <a:p>
            <a:pPr marL="742950" indent="-742950" algn="ctr">
              <a:buNone/>
            </a:pPr>
            <a:r>
              <a:rPr lang="cs-CZ" sz="4400" dirty="0" smtClean="0"/>
              <a:t>  5.   C </a:t>
            </a:r>
            <a:r>
              <a:rPr lang="cs-CZ" sz="4400" dirty="0"/>
              <a:t>(odpověď str. </a:t>
            </a:r>
            <a:r>
              <a:rPr lang="cs-CZ" sz="4400" dirty="0" smtClean="0"/>
              <a:t>13)</a:t>
            </a:r>
          </a:p>
          <a:p>
            <a:pPr marL="0" indent="0" algn="ctr">
              <a:buNone/>
            </a:pPr>
            <a:r>
              <a:rPr lang="cs-CZ" sz="4400" dirty="0" smtClean="0"/>
              <a:t>   6.   B (odpověď str. 15) </a:t>
            </a:r>
            <a:endParaRPr lang="cs-CZ" sz="4400" dirty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493491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Zdroj: KAHOUN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Jiří. Školník Kulda je jednička. Praha: Albatros, 2003. 86s. ISBN 80-00-01194-8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Zástupný symbol pro obsah 7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4449" y="1600200"/>
            <a:ext cx="3135101" cy="4525963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VY_32_INOVACE_11_13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662276"/>
      </p:ext>
    </p:extLst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1" y="1412776"/>
            <a:ext cx="7641133" cy="7200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Školník Kulda je jednička – 1.díl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132856"/>
            <a:ext cx="7632848" cy="4464496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>
            <a:normAutofit fontScale="32500" lnSpcReduction="20000"/>
          </a:bodyPr>
          <a:lstStyle/>
          <a:p>
            <a:pPr algn="l"/>
            <a:r>
              <a:rPr lang="cs-CZ" sz="4300" dirty="0" smtClean="0"/>
              <a:t>Tato práce je šířena pod licencí CC BY-SA 3.0. Odkazy a citace jsou platné k datu vytvoření této práce.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endParaRPr lang="cs-CZ" sz="4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Autor:		Mgr. Marcela Kašpárková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Vytvořeno:		7. května 2012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Ročník:		4. ročník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Vzdělávací oblast:	Jazyk a jazyková komunikace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Vzdělávací obor:	Český jazyk a literatura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Tematický okruh:	Literární  výchova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Téma:		Jiří Kahoun - Školník Kulda je jednička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Pomůcky:		kniha, fotoaparát, notebook nebo PC, dataprojektor,  dotazník, 		                    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                      </a:t>
            </a:r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psací </a:t>
            </a:r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potřeby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Anotace:		Žáci </a:t>
            </a:r>
            <a:r>
              <a:rPr lang="cs-CZ" sz="4000" dirty="0">
                <a:solidFill>
                  <a:schemeClr val="tx1"/>
                </a:solidFill>
                <a:cs typeface="Times New Roman" pitchFamily="18" charset="0"/>
              </a:rPr>
              <a:t>si přečtou kapitolu, učitel rozdá kartu odpovědí, promítá jednotlivé 		</a:t>
            </a:r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                        otázky</a:t>
            </a:r>
            <a:r>
              <a:rPr lang="cs-CZ" sz="4000" dirty="0">
                <a:solidFill>
                  <a:schemeClr val="tx1"/>
                </a:solidFill>
                <a:cs typeface="Times New Roman" pitchFamily="18" charset="0"/>
              </a:rPr>
              <a:t>, děti si zvolí správnou odpověď, vyznačí a nakonec si zkontrolují, </a:t>
            </a:r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                                    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                      Jak </a:t>
            </a:r>
            <a:r>
              <a:rPr lang="cs-CZ" sz="4000" dirty="0">
                <a:solidFill>
                  <a:schemeClr val="tx1"/>
                </a:solidFill>
                <a:cs typeface="Times New Roman" pitchFamily="18" charset="0"/>
              </a:rPr>
              <a:t>pozorně četly. Práce s dotazníkem může probíhat i ve dvojicích </a:t>
            </a:r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nebo ve     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  <a:cs typeface="Times New Roman" pitchFamily="18" charset="0"/>
              </a:rPr>
              <a:t>                                                skupinkách</a:t>
            </a:r>
            <a:r>
              <a:rPr lang="cs-CZ" sz="4000" dirty="0">
                <a:solidFill>
                  <a:schemeClr val="tx1"/>
                </a:solidFill>
                <a:cs typeface="Times New Roman" pitchFamily="18" charset="0"/>
              </a:rPr>
              <a:t>.</a:t>
            </a:r>
            <a:endParaRPr lang="cs-CZ" sz="40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algn="l"/>
            <a:endParaRPr lang="cs-CZ" sz="4000" dirty="0" smtClean="0">
              <a:solidFill>
                <a:schemeClr val="tx2"/>
              </a:solidFill>
              <a:cs typeface="Times New Roman" pitchFamily="18" charset="0"/>
            </a:endParaRPr>
          </a:p>
          <a:p>
            <a:pPr algn="l"/>
            <a:r>
              <a:rPr lang="cs-CZ" sz="4000" dirty="0" smtClean="0">
                <a:solidFill>
                  <a:schemeClr val="tx2"/>
                </a:solidFill>
                <a:cs typeface="Times New Roman" pitchFamily="18" charset="0"/>
              </a:rPr>
              <a:t>Materiál </a:t>
            </a:r>
            <a:r>
              <a:rPr lang="cs-CZ" sz="4000" dirty="0">
                <a:solidFill>
                  <a:schemeClr val="tx2"/>
                </a:solidFill>
                <a:cs typeface="Times New Roman" pitchFamily="18" charset="0"/>
              </a:rPr>
              <a:t>je určen pro bezplatné používání na všech typech škol a školských zařízeních. Jakékoliv další využití podléhá autorskému zákonu</a:t>
            </a:r>
            <a:r>
              <a:rPr lang="cs-CZ" sz="4000" dirty="0" smtClean="0">
                <a:solidFill>
                  <a:schemeClr val="tx2"/>
                </a:solidFill>
                <a:cs typeface="Times New Roman" pitchFamily="18" charset="0"/>
              </a:rPr>
              <a:t>.</a:t>
            </a:r>
          </a:p>
          <a:p>
            <a:pPr algn="l"/>
            <a:r>
              <a:rPr lang="cs-CZ" sz="4000" dirty="0" smtClean="0">
                <a:solidFill>
                  <a:schemeClr val="tx2"/>
                </a:solidFill>
                <a:cs typeface="Times New Roman" pitchFamily="18" charset="0"/>
              </a:rPr>
              <a:t>Texty </a:t>
            </a:r>
            <a:r>
              <a:rPr lang="cs-CZ" sz="4000" dirty="0">
                <a:solidFill>
                  <a:schemeClr val="tx2"/>
                </a:solidFill>
                <a:cs typeface="Times New Roman" pitchFamily="18" charset="0"/>
              </a:rPr>
              <a:t>jsou vlastní originální tvorbou autora</a:t>
            </a:r>
            <a:r>
              <a:rPr lang="cs-CZ" sz="4000" dirty="0" smtClean="0">
                <a:solidFill>
                  <a:schemeClr val="tx2"/>
                </a:solidFill>
                <a:cs typeface="Times New Roman" pitchFamily="18" charset="0"/>
              </a:rPr>
              <a:t>. Obrázky jsou tvorbou žáků</a:t>
            </a:r>
            <a:r>
              <a:rPr lang="cs-CZ" sz="4000" dirty="0" smtClean="0">
                <a:solidFill>
                  <a:schemeClr val="tx2"/>
                </a:solidFill>
                <a:cs typeface="Times New Roman" pitchFamily="18" charset="0"/>
              </a:rPr>
              <a:t>. Fotografie je z vlastního archivu autora.</a:t>
            </a:r>
            <a:endParaRPr lang="cs-CZ" sz="4000" dirty="0">
              <a:solidFill>
                <a:schemeClr val="tx2"/>
              </a:solidFill>
              <a:cs typeface="Times New Roman" pitchFamily="18" charset="0"/>
            </a:endParaRPr>
          </a:p>
          <a:p>
            <a:pPr algn="l"/>
            <a:endParaRPr lang="cs-CZ" sz="3700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8365" y="6373837"/>
            <a:ext cx="6019800" cy="484163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VY_32_INOVACE_11_13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26193">
    <p:wip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</TotalTime>
  <Words>285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Školník Kulda je jednička</vt:lpstr>
      <vt:lpstr>Školník Kulda</vt:lpstr>
      <vt:lpstr>Kapitola 1</vt:lpstr>
      <vt:lpstr>Otázka č. 1</vt:lpstr>
      <vt:lpstr>Otázka č. 2</vt:lpstr>
      <vt:lpstr>Otázka č. 3</vt:lpstr>
      <vt:lpstr>Otázka č. 4</vt:lpstr>
      <vt:lpstr>Otázka č. 5</vt:lpstr>
      <vt:lpstr>Otázka č. 6</vt:lpstr>
      <vt:lpstr>Karta odpovědí</vt:lpstr>
      <vt:lpstr>KARTA  SPRÁVNÝCH  ODPOVĚDÍ</vt:lpstr>
      <vt:lpstr>Zdroj: KAHOUN, Jiří. Školník Kulda je jednička. Praha: Albatros, 2003. 86s. ISBN 80-00-01194-8</vt:lpstr>
      <vt:lpstr>Školník Kulda je jednička – 1.díl</vt:lpstr>
    </vt:vector>
  </TitlesOfParts>
  <Company>zs travniky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hornakova</cp:lastModifiedBy>
  <cp:revision>36</cp:revision>
  <cp:lastPrinted>2013-12-29T20:17:52Z</cp:lastPrinted>
  <dcterms:created xsi:type="dcterms:W3CDTF">2011-10-11T08:24:05Z</dcterms:created>
  <dcterms:modified xsi:type="dcterms:W3CDTF">2013-12-29T20:18:01Z</dcterms:modified>
</cp:coreProperties>
</file>