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17FDA-8DB5-4AC3-A77B-6E515138A33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03CFF-D851-496D-B486-22D325499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1224135"/>
          </a:xfrm>
        </p:spPr>
        <p:txBody>
          <a:bodyPr/>
          <a:lstStyle/>
          <a:p>
            <a:r>
              <a:rPr lang="cs-CZ" dirty="0" smtClean="0"/>
              <a:t>ÚVOD DO GEOMETRIE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lvl="0" algn="l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chemeClr val="tx1"/>
                </a:solidFill>
                <a:latin typeface="Cambria" pitchFamily="18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</a:p>
          <a:p>
            <a:pPr lvl="0" algn="l" fontAlgn="base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schemeClr val="tx1"/>
              </a:solidFill>
              <a:latin typeface="Cambria" pitchFamily="18" charset="0"/>
            </a:endParaRP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chemeClr val="tx1"/>
                </a:solidFill>
                <a:latin typeface="Cambria" pitchFamily="18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 další využití podléhá autorskému zákonu.</a:t>
            </a: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schemeClr val="tx1"/>
              </a:solidFill>
              <a:latin typeface="Cambria" pitchFamily="18" charset="0"/>
            </a:endParaRP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chemeClr val="tx1"/>
                </a:solidFill>
                <a:latin typeface="Cambria" pitchFamily="18" charset="0"/>
                <a:ea typeface="Calibri" pitchFamily="34" charset="0"/>
                <a:cs typeface="Calibri" pitchFamily="34" charset="0"/>
              </a:rPr>
              <a:t>Všechny objekty použité k vytvoření této práce jsou součástí SW Microsoft ® Office.</a:t>
            </a: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chemeClr val="tx1"/>
                </a:solidFill>
                <a:latin typeface="Cambria" pitchFamily="18" charset="0"/>
                <a:ea typeface="Calibri" pitchFamily="34" charset="0"/>
                <a:cs typeface="Calibri" pitchFamily="34" charset="0"/>
              </a:rPr>
              <a:t>Texty </a:t>
            </a:r>
            <a:r>
              <a:rPr lang="cs-CZ" dirty="0" smtClean="0">
                <a:solidFill>
                  <a:schemeClr val="tx1"/>
                </a:solidFill>
                <a:latin typeface="Cambria" pitchFamily="18" charset="0"/>
                <a:ea typeface="Calibri" pitchFamily="34" charset="0"/>
                <a:cs typeface="Calibri" pitchFamily="34" charset="0"/>
              </a:rPr>
              <a:t>jsou vlastní originální tvorbou autora.</a:t>
            </a:r>
            <a:endParaRPr lang="cs-CZ" dirty="0" smtClean="0">
              <a:solidFill>
                <a:schemeClr val="tx1"/>
              </a:solidFill>
              <a:latin typeface="Cambria" pitchFamily="18" charset="0"/>
            </a:endParaRPr>
          </a:p>
        </p:txBody>
      </p:sp>
      <p:pic>
        <p:nvPicPr>
          <p:cNvPr id="4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276872"/>
            <a:ext cx="5781675" cy="14478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>
                <a:latin typeface="Cambria" pitchFamily="18" charset="0"/>
              </a:rPr>
              <a:t>Škola: Základní škola Trávníky </a:t>
            </a:r>
            <a:r>
              <a:rPr lang="cs-CZ" sz="2700" dirty="0" smtClean="0">
                <a:latin typeface="Cambria" pitchFamily="18" charset="0"/>
              </a:rPr>
              <a:t>Otrokovice, příspěvková organizace</a:t>
            </a:r>
            <a:br>
              <a:rPr lang="cs-CZ" sz="2700" dirty="0" smtClean="0">
                <a:latin typeface="Cambria" pitchFamily="18" charset="0"/>
              </a:rPr>
            </a:br>
            <a:r>
              <a:rPr lang="cs-CZ" sz="2200" dirty="0" smtClean="0">
                <a:latin typeface="Cambria" pitchFamily="18" charset="0"/>
              </a:rPr>
              <a:t>Číslo projektu: CZ.1.07/1.4.00/21.2637</a:t>
            </a:r>
            <a:r>
              <a:rPr lang="cs-CZ" dirty="0" smtClean="0">
                <a:latin typeface="Cambria" pitchFamily="18" charset="0"/>
              </a:rPr>
              <a:t/>
            </a:r>
            <a:br>
              <a:rPr lang="cs-CZ" dirty="0" smtClean="0">
                <a:latin typeface="Cambria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 		Úvod do geometrie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				Mgr. Irena </a:t>
            </a:r>
            <a:r>
              <a:rPr lang="cs-CZ" sz="18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lang="cs-CZ" sz="1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	17. 1. 2013</a:t>
            </a:r>
            <a:endParaRPr lang="cs-CZ" sz="1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	1., 2., 3. ročník</a:t>
            </a:r>
            <a:endParaRPr lang="cs-CZ" sz="1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            		Matematika a její aplikace</a:t>
            </a:r>
            <a:endParaRPr lang="cs-CZ" sz="1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	Matematika</a:t>
            </a:r>
            <a:endParaRPr lang="cs-CZ" sz="1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			Geometrie</a:t>
            </a:r>
            <a:endParaRPr lang="cs-CZ" sz="1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	Základní názvosloví</a:t>
            </a:r>
            <a:endParaRPr lang="cs-CZ" sz="1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	</a:t>
            </a:r>
            <a:r>
              <a:rPr lang="cs-CZ" sz="18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Dataprojektor</a:t>
            </a: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, PC, psací potřeby </a:t>
            </a:r>
            <a:endParaRPr lang="cs-CZ" sz="1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428750" algn="l"/>
              </a:tabLst>
            </a:pPr>
            <a:r>
              <a:rPr lang="cs-CZ" sz="1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			Žáci prvního ročníku pouze shlédnou prezentaci, 				následně  ústně</a:t>
            </a:r>
            <a:r>
              <a:rPr lang="cs-CZ" sz="1800" dirty="0" smtClean="0">
                <a:latin typeface="Calibri" pitchFamily="34" charset="0"/>
                <a:cs typeface="Times New Roman" pitchFamily="18" charset="0"/>
              </a:rPr>
              <a:t> zodpoví na otázky učitele. Žáci 				druhého a třetího ročníku po zhlédnutí prezentace 			narýsují geometrický diktát.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417295" y="535519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VY_32_INOVACE_13_02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BOD</a:t>
            </a:r>
            <a:r>
              <a:rPr lang="cs-CZ" dirty="0" smtClean="0"/>
              <a:t> je základním prvkem v geometrii</a:t>
            </a:r>
          </a:p>
          <a:p>
            <a:r>
              <a:rPr lang="cs-CZ" b="1" dirty="0" smtClean="0"/>
              <a:t>BODY</a:t>
            </a:r>
            <a:r>
              <a:rPr lang="cs-CZ" dirty="0" smtClean="0"/>
              <a:t> označujeme písmeny velké abecedy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M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  D			B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					       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</p:txBody>
      </p:sp>
      <p:grpSp>
        <p:nvGrpSpPr>
          <p:cNvPr id="17" name="Skupina 16"/>
          <p:cNvGrpSpPr/>
          <p:nvPr/>
        </p:nvGrpSpPr>
        <p:grpSpPr>
          <a:xfrm>
            <a:off x="1475656" y="3212976"/>
            <a:ext cx="288032" cy="216024"/>
            <a:chOff x="2483768" y="3212976"/>
            <a:chExt cx="288032" cy="216024"/>
          </a:xfrm>
        </p:grpSpPr>
        <p:cxnSp>
          <p:nvCxnSpPr>
            <p:cNvPr id="10" name="Přímá spojovací čára 9"/>
            <p:cNvCxnSpPr/>
            <p:nvPr/>
          </p:nvCxnSpPr>
          <p:spPr>
            <a:xfrm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flipH="1"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3491880" y="3789040"/>
            <a:ext cx="288032" cy="216024"/>
            <a:chOff x="2483768" y="3212976"/>
            <a:chExt cx="288032" cy="216024"/>
          </a:xfrm>
        </p:grpSpPr>
        <p:cxnSp>
          <p:nvCxnSpPr>
            <p:cNvPr id="19" name="Přímá spojovací čára 18"/>
            <p:cNvCxnSpPr/>
            <p:nvPr/>
          </p:nvCxnSpPr>
          <p:spPr>
            <a:xfrm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flipH="1"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4572000" y="3645024"/>
            <a:ext cx="2160240" cy="720080"/>
            <a:chOff x="4355976" y="3717032"/>
            <a:chExt cx="2160240" cy="720080"/>
          </a:xfrm>
        </p:grpSpPr>
        <p:cxnSp>
          <p:nvCxnSpPr>
            <p:cNvPr id="22" name="Přímá spojovací čára 21"/>
            <p:cNvCxnSpPr/>
            <p:nvPr/>
          </p:nvCxnSpPr>
          <p:spPr>
            <a:xfrm flipV="1">
              <a:off x="4355976" y="3717032"/>
              <a:ext cx="2160240" cy="720080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5868144" y="3861048"/>
              <a:ext cx="72008" cy="144016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7668344" y="3789040"/>
            <a:ext cx="864096" cy="1368152"/>
            <a:chOff x="7596336" y="3933056"/>
            <a:chExt cx="864096" cy="1368152"/>
          </a:xfrm>
        </p:grpSpPr>
        <p:cxnSp>
          <p:nvCxnSpPr>
            <p:cNvPr id="33" name="Přímá spojovací čára 32"/>
            <p:cNvCxnSpPr/>
            <p:nvPr/>
          </p:nvCxnSpPr>
          <p:spPr>
            <a:xfrm>
              <a:off x="7596336" y="3933056"/>
              <a:ext cx="0" cy="1368152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>
              <a:off x="7596336" y="5301208"/>
              <a:ext cx="864096" cy="0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PŘÍMKA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Rýsujeme-li </a:t>
            </a:r>
            <a:r>
              <a:rPr lang="cs-CZ" b="1" dirty="0" smtClean="0"/>
              <a:t>PŘÍMKU</a:t>
            </a:r>
            <a:r>
              <a:rPr lang="cs-CZ" dirty="0" smtClean="0"/>
              <a:t>, rýsujeme vlastně vždy jen její část. Celou přímku narýsovat nelze, protože </a:t>
            </a:r>
            <a:r>
              <a:rPr lang="cs-CZ" b="1" dirty="0" smtClean="0"/>
              <a:t>PŘÍMKA</a:t>
            </a:r>
            <a:r>
              <a:rPr lang="cs-CZ" dirty="0" smtClean="0"/>
              <a:t> není omezená, její velikost nemůžeme změřit.</a:t>
            </a:r>
          </a:p>
          <a:p>
            <a:r>
              <a:rPr lang="cs-CZ" b="1" dirty="0" smtClean="0"/>
              <a:t>PŘÍMKY</a:t>
            </a:r>
            <a:r>
              <a:rPr lang="cs-CZ" dirty="0" smtClean="0"/>
              <a:t> označujeme malými písmeny např.: </a:t>
            </a:r>
            <a:r>
              <a:rPr lang="cs-CZ" b="1" i="1" dirty="0" smtClean="0"/>
              <a:t>p, m, n apod.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		p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A		B</a:t>
            </a:r>
          </a:p>
          <a:p>
            <a:r>
              <a:rPr lang="cs-CZ" dirty="0" smtClean="0"/>
              <a:t>Vyznačenými body A</a:t>
            </a:r>
            <a:r>
              <a:rPr lang="cs-CZ" dirty="0" smtClean="0"/>
              <a:t>, B </a:t>
            </a:r>
            <a:r>
              <a:rPr lang="cs-CZ" dirty="0" smtClean="0"/>
              <a:t>prochází jediná přímka. Tuto přímku nazveme </a:t>
            </a:r>
            <a:r>
              <a:rPr lang="cs-CZ" b="1" dirty="0" smtClean="0"/>
              <a:t>přímkou </a:t>
            </a:r>
            <a:r>
              <a:rPr lang="cs-CZ" b="1" i="1" dirty="0" smtClean="0"/>
              <a:t>p</a:t>
            </a:r>
            <a:r>
              <a:rPr lang="cs-CZ" b="1" dirty="0" smtClean="0"/>
              <a:t> </a:t>
            </a:r>
            <a:r>
              <a:rPr lang="cs-CZ" dirty="0" smtClean="0"/>
              <a:t>nebo také </a:t>
            </a:r>
            <a:r>
              <a:rPr lang="cs-CZ" b="1" dirty="0" smtClean="0"/>
              <a:t>přímkou </a:t>
            </a:r>
            <a:r>
              <a:rPr lang="cs-CZ" b="1" i="1" dirty="0" smtClean="0"/>
              <a:t>AB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827584" y="4149080"/>
            <a:ext cx="6336704" cy="144016"/>
            <a:chOff x="827584" y="5157192"/>
            <a:chExt cx="6336704" cy="144016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827584" y="5229200"/>
              <a:ext cx="6336704" cy="0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>
              <a:off x="2483768" y="5157192"/>
              <a:ext cx="0" cy="144016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4283968" y="5157192"/>
              <a:ext cx="0" cy="144016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ÚSEČKA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ÚSEČKA </a:t>
            </a:r>
            <a:r>
              <a:rPr lang="cs-CZ" sz="2800" dirty="0" smtClean="0"/>
              <a:t>je část přímky mezi dvěma body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					     n	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A					B</a:t>
            </a:r>
          </a:p>
          <a:p>
            <a:r>
              <a:rPr lang="cs-CZ" sz="2800" dirty="0" smtClean="0"/>
              <a:t>Na obrázku je narýsovaná </a:t>
            </a:r>
            <a:r>
              <a:rPr lang="cs-CZ" sz="2800" b="1" i="1" dirty="0" smtClean="0"/>
              <a:t>úsečka AB</a:t>
            </a:r>
            <a:r>
              <a:rPr lang="cs-CZ" sz="2800" dirty="0" smtClean="0"/>
              <a:t>. Body </a:t>
            </a:r>
            <a:r>
              <a:rPr lang="cs-CZ" sz="2800" b="1" i="1" dirty="0" smtClean="0"/>
              <a:t>A,B</a:t>
            </a:r>
            <a:r>
              <a:rPr lang="cs-CZ" sz="2800" dirty="0" smtClean="0"/>
              <a:t> se nazývají </a:t>
            </a:r>
            <a:r>
              <a:rPr lang="cs-CZ" sz="2800" b="1" dirty="0" smtClean="0"/>
              <a:t>krajní body </a:t>
            </a:r>
            <a:r>
              <a:rPr lang="cs-CZ" sz="2800" dirty="0" smtClean="0"/>
              <a:t>úsečky. Takto narýsovanou úsečku můžeme pojmenovat buď pomocí jejich krajních bodů, nebo písmeny malé abecedy (úsečka </a:t>
            </a:r>
            <a:r>
              <a:rPr lang="cs-CZ" sz="2800" i="1" dirty="0" smtClean="0"/>
              <a:t>AB</a:t>
            </a:r>
            <a:r>
              <a:rPr lang="cs-CZ" sz="2800" dirty="0" smtClean="0"/>
              <a:t>, úsečka </a:t>
            </a:r>
            <a:r>
              <a:rPr lang="cs-CZ" sz="2800" i="1" dirty="0" smtClean="0"/>
              <a:t>n</a:t>
            </a:r>
            <a:r>
              <a:rPr lang="cs-CZ" sz="2800" dirty="0" smtClean="0"/>
              <a:t> apod.).</a:t>
            </a:r>
          </a:p>
          <a:p>
            <a:r>
              <a:rPr lang="cs-CZ" sz="2800" dirty="0" smtClean="0"/>
              <a:t>Délku úsečku </a:t>
            </a:r>
            <a:r>
              <a:rPr lang="cs-CZ" sz="2800" dirty="0" smtClean="0"/>
              <a:t>můžeme změřit. Říkáme, že určujeme délku úsečky nebo její velikost. Délku úsečky zjišťujeme měřením.</a:t>
            </a:r>
          </a:p>
          <a:p>
            <a:r>
              <a:rPr lang="cs-CZ" sz="2800" dirty="0" smtClean="0"/>
              <a:t>Velikost úsečky nebo-li délka úsečky se většinou zapisuje pomocí dvou svislých čar (rovné závorky), např.  AB  .</a:t>
            </a:r>
            <a:endParaRPr lang="cs-CZ" sz="28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95536" y="1772816"/>
            <a:ext cx="7128792" cy="144016"/>
            <a:chOff x="683568" y="2708920"/>
            <a:chExt cx="7128792" cy="144016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683568" y="2780928"/>
              <a:ext cx="7128792" cy="0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>
              <a:off x="1547664" y="2708920"/>
              <a:ext cx="0" cy="144016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6156176" y="2708920"/>
              <a:ext cx="0" cy="144016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Přímá spojovací čára 11"/>
          <p:cNvCxnSpPr/>
          <p:nvPr/>
        </p:nvCxnSpPr>
        <p:spPr>
          <a:xfrm flipH="1">
            <a:off x="1259632" y="1772816"/>
            <a:ext cx="4608512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7308304" y="5589240"/>
            <a:ext cx="0" cy="36004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7812360" y="5589240"/>
            <a:ext cx="0" cy="36004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GEOMETRICKÝ DIKTÁT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Vyznač bod </a:t>
            </a:r>
            <a:r>
              <a:rPr lang="cs-CZ" b="1" i="1" dirty="0" smtClean="0"/>
              <a:t>A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Narýsuj přímku </a:t>
            </a:r>
            <a:r>
              <a:rPr lang="cs-CZ" b="1" i="1" dirty="0" smtClean="0"/>
              <a:t>p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Narýsuj přímku </a:t>
            </a:r>
            <a:r>
              <a:rPr lang="cs-CZ" b="1" i="1" dirty="0" smtClean="0"/>
              <a:t>a</a:t>
            </a:r>
            <a:r>
              <a:rPr lang="cs-CZ" dirty="0" smtClean="0"/>
              <a:t>, vyznač body </a:t>
            </a:r>
            <a:r>
              <a:rPr lang="cs-CZ" b="1" i="1" dirty="0" smtClean="0"/>
              <a:t>O</a:t>
            </a:r>
            <a:r>
              <a:rPr lang="cs-CZ" b="1" i="1" dirty="0" smtClean="0"/>
              <a:t>, P</a:t>
            </a:r>
            <a:r>
              <a:rPr lang="cs-CZ" dirty="0" smtClean="0"/>
              <a:t>, které leží na přímce </a:t>
            </a:r>
            <a:r>
              <a:rPr lang="cs-CZ" b="1" i="1" dirty="0" smtClean="0"/>
              <a:t>a</a:t>
            </a:r>
            <a:r>
              <a:rPr lang="cs-CZ" dirty="0" smtClean="0"/>
              <a:t>. Dále vyznač body </a:t>
            </a:r>
            <a:r>
              <a:rPr lang="cs-CZ" b="1" i="1" dirty="0" smtClean="0"/>
              <a:t>A</a:t>
            </a:r>
            <a:r>
              <a:rPr lang="cs-CZ" b="1" i="1" dirty="0" smtClean="0"/>
              <a:t>, B, C</a:t>
            </a:r>
            <a:r>
              <a:rPr lang="cs-CZ" dirty="0" smtClean="0"/>
              <a:t>, které na přímce </a:t>
            </a:r>
            <a:r>
              <a:rPr lang="cs-CZ" b="1" i="1" dirty="0" smtClean="0"/>
              <a:t>a</a:t>
            </a:r>
            <a:r>
              <a:rPr lang="cs-CZ" dirty="0" smtClean="0"/>
              <a:t> neleží.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Narýsuj úsečku </a:t>
            </a:r>
            <a:r>
              <a:rPr lang="cs-CZ" b="1" i="1" dirty="0" smtClean="0"/>
              <a:t>KL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MÁŠ TO TAKÉ TAK?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      A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                                                 p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c)    A							</a:t>
            </a:r>
            <a:r>
              <a:rPr lang="cs-CZ" dirty="0" err="1" smtClean="0"/>
              <a:t>a</a:t>
            </a:r>
            <a:endParaRPr lang="cs-CZ" dirty="0"/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	O		P		B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						C</a:t>
            </a:r>
          </a:p>
          <a:p>
            <a:pPr marL="514350" indent="-514350">
              <a:buNone/>
            </a:pPr>
            <a:r>
              <a:rPr lang="cs-CZ" dirty="0" smtClean="0"/>
              <a:t>d)         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          K 		 	L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1691680" y="908720"/>
            <a:ext cx="288032" cy="216024"/>
            <a:chOff x="2483768" y="3212976"/>
            <a:chExt cx="288032" cy="216024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flipH="1"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" name="Přímá spojovací čára 7"/>
          <p:cNvCxnSpPr/>
          <p:nvPr/>
        </p:nvCxnSpPr>
        <p:spPr>
          <a:xfrm>
            <a:off x="971600" y="2564904"/>
            <a:ext cx="5040560" cy="0"/>
          </a:xfrm>
          <a:prstGeom prst="line">
            <a:avLst/>
          </a:prstGeom>
          <a:ln w="254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827584" y="4005064"/>
            <a:ext cx="6336704" cy="144016"/>
            <a:chOff x="827584" y="5157192"/>
            <a:chExt cx="6336704" cy="144016"/>
          </a:xfrm>
        </p:grpSpPr>
        <p:cxnSp>
          <p:nvCxnSpPr>
            <p:cNvPr id="10" name="Přímá spojovací čára 9"/>
            <p:cNvCxnSpPr/>
            <p:nvPr/>
          </p:nvCxnSpPr>
          <p:spPr>
            <a:xfrm>
              <a:off x="827584" y="5229200"/>
              <a:ext cx="6336704" cy="0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2483768" y="5157192"/>
              <a:ext cx="0" cy="144016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4283968" y="5157192"/>
              <a:ext cx="0" cy="144016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1187624" y="3573016"/>
            <a:ext cx="288032" cy="216024"/>
            <a:chOff x="2483768" y="3212976"/>
            <a:chExt cx="288032" cy="216024"/>
          </a:xfrm>
        </p:grpSpPr>
        <p:cxnSp>
          <p:nvCxnSpPr>
            <p:cNvPr id="14" name="Přímá spojovací čára 13"/>
            <p:cNvCxnSpPr/>
            <p:nvPr/>
          </p:nvCxnSpPr>
          <p:spPr>
            <a:xfrm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flipH="1"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6300192" y="4293096"/>
            <a:ext cx="288032" cy="216024"/>
            <a:chOff x="2483768" y="3212976"/>
            <a:chExt cx="288032" cy="216024"/>
          </a:xfrm>
        </p:grpSpPr>
        <p:cxnSp>
          <p:nvCxnSpPr>
            <p:cNvPr id="17" name="Přímá spojovací čára 16"/>
            <p:cNvCxnSpPr/>
            <p:nvPr/>
          </p:nvCxnSpPr>
          <p:spPr>
            <a:xfrm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flipH="1"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6948264" y="4581128"/>
            <a:ext cx="288032" cy="216024"/>
            <a:chOff x="2483768" y="3212976"/>
            <a:chExt cx="288032" cy="216024"/>
          </a:xfrm>
        </p:grpSpPr>
        <p:cxnSp>
          <p:nvCxnSpPr>
            <p:cNvPr id="20" name="Přímá spojovací čára 19"/>
            <p:cNvCxnSpPr/>
            <p:nvPr/>
          </p:nvCxnSpPr>
          <p:spPr>
            <a:xfrm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flipH="1">
              <a:off x="2483768" y="3212976"/>
              <a:ext cx="288032" cy="216024"/>
            </a:xfrm>
            <a:prstGeom prst="line">
              <a:avLst/>
            </a:prstGeom>
            <a:ln w="2540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2267744" y="5589240"/>
            <a:ext cx="2880320" cy="144016"/>
            <a:chOff x="2267744" y="5589240"/>
            <a:chExt cx="2880320" cy="144016"/>
          </a:xfrm>
        </p:grpSpPr>
        <p:cxnSp>
          <p:nvCxnSpPr>
            <p:cNvPr id="23" name="Přímá spojovací čára 22"/>
            <p:cNvCxnSpPr/>
            <p:nvPr/>
          </p:nvCxnSpPr>
          <p:spPr>
            <a:xfrm>
              <a:off x="2267744" y="5661248"/>
              <a:ext cx="2880320" cy="0"/>
            </a:xfrm>
            <a:prstGeom prst="line">
              <a:avLst/>
            </a:prstGeom>
            <a:ln w="3175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>
              <a:off x="5148064" y="5589240"/>
              <a:ext cx="0" cy="144016"/>
            </a:xfrm>
            <a:prstGeom prst="line">
              <a:avLst/>
            </a:prstGeom>
            <a:ln w="3175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2267744" y="5589240"/>
              <a:ext cx="0" cy="144016"/>
            </a:xfrm>
            <a:prstGeom prst="line">
              <a:avLst/>
            </a:prstGeom>
            <a:ln w="31750"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150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ÚVOD DO GEOMETRIE</vt:lpstr>
      <vt:lpstr>Škola: Základní škola Trávníky Otrokovice, příspěvková organizace Číslo projektu: CZ.1.07/1.4.00/21.2637 </vt:lpstr>
      <vt:lpstr>BOD</vt:lpstr>
      <vt:lpstr>PŘÍMKA </vt:lpstr>
      <vt:lpstr>ÚSEČKA</vt:lpstr>
      <vt:lpstr>MALÝ GEOMETRICKÝ DIKTÁT</vt:lpstr>
      <vt:lpstr>MÁŠ TO TAKÉ TAK?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GEOMETRIE</dc:title>
  <dc:creator>mik519</dc:creator>
  <cp:lastModifiedBy>hornakova</cp:lastModifiedBy>
  <cp:revision>18</cp:revision>
  <cp:lastPrinted>2013-12-29T13:33:24Z</cp:lastPrinted>
  <dcterms:created xsi:type="dcterms:W3CDTF">2013-01-16T16:09:12Z</dcterms:created>
  <dcterms:modified xsi:type="dcterms:W3CDTF">2013-12-29T13:33:33Z</dcterms:modified>
</cp:coreProperties>
</file>