
<file path=[Content_Types].xml><?xml version="1.0" encoding="utf-8"?>
<Types xmlns="http://schemas.openxmlformats.org/package/2006/content-types">
  <Default Extension="tmp" ContentType="image/png"/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38"/>
  </p:notesMasterIdLst>
  <p:sldIdLst>
    <p:sldId id="256" r:id="rId2"/>
    <p:sldId id="262" r:id="rId3"/>
    <p:sldId id="277" r:id="rId4"/>
    <p:sldId id="278" r:id="rId5"/>
    <p:sldId id="280" r:id="rId6"/>
    <p:sldId id="264" r:id="rId7"/>
    <p:sldId id="281" r:id="rId8"/>
    <p:sldId id="265" r:id="rId9"/>
    <p:sldId id="266" r:id="rId10"/>
    <p:sldId id="263" r:id="rId11"/>
    <p:sldId id="267" r:id="rId12"/>
    <p:sldId id="269" r:id="rId13"/>
    <p:sldId id="285" r:id="rId14"/>
    <p:sldId id="286" r:id="rId15"/>
    <p:sldId id="288" r:id="rId16"/>
    <p:sldId id="287" r:id="rId17"/>
    <p:sldId id="270" r:id="rId18"/>
    <p:sldId id="271" r:id="rId19"/>
    <p:sldId id="273" r:id="rId20"/>
    <p:sldId id="274" r:id="rId21"/>
    <p:sldId id="290" r:id="rId22"/>
    <p:sldId id="291" r:id="rId23"/>
    <p:sldId id="293" r:id="rId24"/>
    <p:sldId id="275" r:id="rId25"/>
    <p:sldId id="276" r:id="rId26"/>
    <p:sldId id="272" r:id="rId27"/>
    <p:sldId id="295" r:id="rId28"/>
    <p:sldId id="296" r:id="rId29"/>
    <p:sldId id="260" r:id="rId30"/>
    <p:sldId id="279" r:id="rId31"/>
    <p:sldId id="282" r:id="rId32"/>
    <p:sldId id="284" r:id="rId33"/>
    <p:sldId id="289" r:id="rId34"/>
    <p:sldId id="283" r:id="rId35"/>
    <p:sldId id="292" r:id="rId36"/>
    <p:sldId id="294" r:id="rId3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83644"/>
    <a:srgbClr val="F3A7E8"/>
    <a:srgbClr val="E840E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521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8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Dějiny umění v Evropě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Mgr. Kateřina Poživilová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říjen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VY_32_INOVACE_Římské památky z doby </a:t>
          </a:r>
          <a:r>
            <a:rPr lang="cs-CZ" sz="2000" b="0" dirty="0" err="1" smtClean="0"/>
            <a:t>Flaviovců</a:t>
          </a:r>
          <a:r>
            <a:rPr lang="cs-CZ" sz="2000" b="0" dirty="0" smtClean="0"/>
            <a:t> a </a:t>
          </a:r>
          <a:r>
            <a:rPr lang="cs-CZ" sz="2000" b="0" dirty="0" err="1" smtClean="0"/>
            <a:t>Antoninovců</a:t>
          </a:r>
          <a:endParaRPr lang="cs-CZ" sz="2000" dirty="0" smtClean="0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  <dgm:t>
        <a:bodyPr/>
        <a:lstStyle/>
        <a:p>
          <a:endParaRPr lang="cs-CZ"/>
        </a:p>
      </dgm:t>
    </dgm:pt>
    <dgm:pt modelId="{2741B69B-255D-4143-BECE-5BD9035A4FC6}" type="pres">
      <dgm:prSet presAssocID="{8D78E2D7-18A7-41DD-9962-57B3FE2BEBDD}" presName="accentRepeatNode" presStyleLbl="solidFgAcc1" presStyleIdx="1" presStyleCnt="5"/>
      <dgm:spPr/>
      <dgm:t>
        <a:bodyPr/>
        <a:lstStyle/>
        <a:p>
          <a:endParaRPr lang="cs-CZ"/>
        </a:p>
      </dgm:t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  <dgm:t>
        <a:bodyPr/>
        <a:lstStyle/>
        <a:p>
          <a:endParaRPr lang="cs-CZ"/>
        </a:p>
      </dgm:t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 custScaleY="17267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  <dgm:t>
        <a:bodyPr/>
        <a:lstStyle/>
        <a:p>
          <a:endParaRPr lang="cs-CZ"/>
        </a:p>
      </dgm:t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 custScaleY="16645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  <dgm:t>
        <a:bodyPr/>
        <a:lstStyle/>
        <a:p>
          <a:endParaRPr lang="cs-CZ"/>
        </a:p>
      </dgm:t>
    </dgm:pt>
    <dgm:pt modelId="{D00E28E9-7A94-4DBE-BF47-6DC8F169B300}" type="pres">
      <dgm:prSet presAssocID="{60B5D622-D348-4384-9EFA-863CA4F7B7A3}" presName="accentRepeatNode" presStyleLbl="solidFgAcc1" presStyleIdx="4" presStyleCnt="5" custLinFactNeighborX="-2815" custLinFactNeighborY="-29974"/>
      <dgm:spPr/>
      <dgm:t>
        <a:bodyPr/>
        <a:lstStyle/>
        <a:p>
          <a:endParaRPr lang="cs-CZ"/>
        </a:p>
      </dgm:t>
    </dgm:pt>
  </dgm:ptLst>
  <dgm:cxnLst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Kateřina Poživilová</a:t>
          </a:r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říjen 2013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836202"/>
          <a:ext cx="5565987" cy="68407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Dějiny umění v Evropě</a:t>
          </a:r>
          <a:endParaRPr lang="cs-CZ" sz="2000" b="1" kern="1200" dirty="0"/>
        </a:p>
      </dsp:txBody>
      <dsp:txXfrm>
        <a:off x="585659" y="1836202"/>
        <a:ext cx="5565987" cy="684079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442594"/>
          <a:ext cx="5849872" cy="65942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VY_32_INOVACE_Římské památky z doby </a:t>
          </a:r>
          <a:r>
            <a:rPr lang="cs-CZ" sz="2000" b="0" kern="1200" dirty="0" err="1" smtClean="0"/>
            <a:t>Flaviovců</a:t>
          </a:r>
          <a:r>
            <a:rPr lang="cs-CZ" sz="2000" b="0" kern="1200" dirty="0" smtClean="0"/>
            <a:t> a </a:t>
          </a:r>
          <a:r>
            <a:rPr lang="cs-CZ" sz="2000" b="0" kern="1200" dirty="0" err="1" smtClean="0"/>
            <a:t>Antoninovců</a:t>
          </a:r>
          <a:endParaRPr lang="cs-CZ" sz="2000" kern="1200" dirty="0" smtClean="0"/>
        </a:p>
      </dsp:txBody>
      <dsp:txXfrm>
        <a:off x="301774" y="2442594"/>
        <a:ext cx="5849872" cy="659426"/>
      </dsp:txXfrm>
    </dsp:sp>
    <dsp:sp modelId="{D00E28E9-7A94-4DBE-BF47-6DC8F169B300}">
      <dsp:nvSpPr>
        <dsp:cNvPr id="0" name=""/>
        <dsp:cNvSpPr/>
      </dsp:nvSpPr>
      <dsp:spPr>
        <a:xfrm>
          <a:off x="40227" y="2376266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t>29.12.2013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EEC0E9-EDB4-4849-B798-E91ADE36F6A8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679901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EEC0E9-EDB4-4849-B798-E91ADE36F6A8}" type="slidenum">
              <a:rPr lang="cs-CZ" smtClean="0"/>
              <a:t>18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728370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EEC0E9-EDB4-4849-B798-E91ADE36F6A8}" type="slidenum">
              <a:rPr lang="cs-CZ" smtClean="0"/>
              <a:t>20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698760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t>29.12.2013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t>29.12.2013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t>29.12.2013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t>29.12.2013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t>29.12.2013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t>29.12.2013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t>29.12.2013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t>29.12.2013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t>29.12.2013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t>29.12.2013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t>29.12.2013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t>29.12.2013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mp"/><Relationship Id="rId2" Type="http://schemas.openxmlformats.org/officeDocument/2006/relationships/image" Target="../media/image4.tmp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tmp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tmp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tmp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gi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tmp"/><Relationship Id="rId2" Type="http://schemas.openxmlformats.org/officeDocument/2006/relationships/image" Target="../media/image14.tmp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7.tmp"/><Relationship Id="rId4" Type="http://schemas.openxmlformats.org/officeDocument/2006/relationships/image" Target="../media/image16.tmp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tmp"/><Relationship Id="rId2" Type="http://schemas.openxmlformats.org/officeDocument/2006/relationships/image" Target="../media/image18.tmp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tmp"/><Relationship Id="rId2" Type="http://schemas.openxmlformats.org/officeDocument/2006/relationships/image" Target="../media/image20.tmp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tmp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tmp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tmp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tmp"/><Relationship Id="rId7" Type="http://schemas.openxmlformats.org/officeDocument/2006/relationships/image" Target="../media/image2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tmp"/><Relationship Id="rId5" Type="http://schemas.openxmlformats.org/officeDocument/2006/relationships/image" Target="../media/image27.tmp"/><Relationship Id="rId4" Type="http://schemas.openxmlformats.org/officeDocument/2006/relationships/image" Target="../media/image26.tmp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tmp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tmp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3.png"/><Relationship Id="rId4" Type="http://schemas.openxmlformats.org/officeDocument/2006/relationships/image" Target="../media/image32.tmp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tmp"/><Relationship Id="rId2" Type="http://schemas.openxmlformats.org/officeDocument/2006/relationships/image" Target="../media/image35.tmp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8.tmp"/><Relationship Id="rId4" Type="http://schemas.openxmlformats.org/officeDocument/2006/relationships/image" Target="../media/image37.tmp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tmp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tmp"/><Relationship Id="rId2" Type="http://schemas.openxmlformats.org/officeDocument/2006/relationships/image" Target="../media/image40.tmp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2.tmp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0B0uzgrTz0A" TargetMode="Externa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.png"/><Relationship Id="rId3" Type="http://schemas.openxmlformats.org/officeDocument/2006/relationships/image" Target="../media/image17.tmp"/><Relationship Id="rId7" Type="http://schemas.openxmlformats.org/officeDocument/2006/relationships/image" Target="../media/image42.tmp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4.png"/><Relationship Id="rId5" Type="http://schemas.openxmlformats.org/officeDocument/2006/relationships/image" Target="../media/image43.png"/><Relationship Id="rId4" Type="http://schemas.openxmlformats.org/officeDocument/2006/relationships/image" Target="../media/image24.tmp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3515357644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val="7362238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27585" y="2132856"/>
            <a:ext cx="7452816" cy="3993307"/>
          </a:xfrm>
        </p:spPr>
        <p:txBody>
          <a:bodyPr>
            <a:normAutofit fontScale="77500" lnSpcReduction="20000"/>
          </a:bodyPr>
          <a:lstStyle/>
          <a:p>
            <a:r>
              <a:rPr lang="cs-CZ" sz="2800" dirty="0"/>
              <a:t>Materiál je určen k výuce výtvarné a estetické výchovy na 2. stupni základní školy. Slouží jako osnova pro výklad. Je  doplněn </a:t>
            </a:r>
            <a:r>
              <a:rPr lang="cs-CZ" sz="2800" dirty="0" smtClean="0"/>
              <a:t>fotografiemi a mapami. </a:t>
            </a:r>
            <a:r>
              <a:rPr lang="cs-CZ" sz="2800" dirty="0"/>
              <a:t>S tématem se žáci setkávají také  v hodinách dějepisu</a:t>
            </a:r>
            <a:r>
              <a:rPr lang="cs-CZ" sz="2800" dirty="0" smtClean="0"/>
              <a:t>.</a:t>
            </a:r>
          </a:p>
          <a:p>
            <a:r>
              <a:rPr lang="cs-CZ" sz="2800" dirty="0" smtClean="0"/>
              <a:t>Na snímcích 4, 5, 14 a 15 jsou sochařské podobizny císařů, jejich jména se zobrazí po kliknutí do obrázku.</a:t>
            </a:r>
            <a:endParaRPr lang="cs-CZ" sz="2800" dirty="0"/>
          </a:p>
          <a:p>
            <a:r>
              <a:rPr lang="cs-CZ" sz="2800" dirty="0"/>
              <a:t> Na snímku </a:t>
            </a:r>
            <a:r>
              <a:rPr lang="cs-CZ" sz="2800" dirty="0" smtClean="0"/>
              <a:t>26 </a:t>
            </a:r>
            <a:r>
              <a:rPr lang="cs-CZ" sz="2800" dirty="0"/>
              <a:t>je </a:t>
            </a:r>
            <a:r>
              <a:rPr lang="cs-CZ" sz="2800" dirty="0" smtClean="0"/>
              <a:t>hypertextový odkaz na video, k němuž se vztahují následující otázky (Snímky  26 a 27). Odpovědi se zobrazí po stisknutí enter. Na snímku 28 je </a:t>
            </a:r>
            <a:r>
              <a:rPr lang="cs-CZ" sz="2800" dirty="0" err="1" smtClean="0"/>
              <a:t>poznávačka</a:t>
            </a:r>
            <a:r>
              <a:rPr lang="cs-CZ" sz="2800" dirty="0"/>
              <a:t>, po kliknutí na obrázek se objeví, co znázorňuje. </a:t>
            </a:r>
          </a:p>
          <a:p>
            <a:r>
              <a:rPr lang="cs-CZ" sz="2800" dirty="0"/>
              <a:t>Materiál je určen pro interaktivní výuku.</a:t>
            </a:r>
          </a:p>
          <a:p>
            <a:r>
              <a:rPr lang="cs-CZ" sz="2800" dirty="0"/>
              <a:t>Časová dotace  </a:t>
            </a:r>
            <a:r>
              <a:rPr lang="cs-CZ" sz="2800" dirty="0" smtClean="0"/>
              <a:t>1 vyučovací hodina.</a:t>
            </a:r>
            <a:endParaRPr lang="cs-CZ" sz="2800" dirty="0"/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72486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Neronovou</a:t>
            </a:r>
            <a:r>
              <a:rPr lang="cs-CZ" dirty="0" smtClean="0"/>
              <a:t> sebevraždou skončila  vláda julsko-</a:t>
            </a:r>
            <a:r>
              <a:rPr lang="cs-CZ" dirty="0" err="1" smtClean="0"/>
              <a:t>klaudijské</a:t>
            </a:r>
            <a:r>
              <a:rPr lang="cs-CZ" dirty="0" smtClean="0"/>
              <a:t> dynastie</a:t>
            </a:r>
          </a:p>
          <a:p>
            <a:r>
              <a:rPr lang="cs-CZ" dirty="0" smtClean="0"/>
              <a:t>V roce 69 se stal císařem </a:t>
            </a:r>
            <a:r>
              <a:rPr lang="cs-CZ" dirty="0" err="1" smtClean="0"/>
              <a:t>Vespasianus</a:t>
            </a:r>
            <a:r>
              <a:rPr lang="cs-CZ" dirty="0" smtClean="0"/>
              <a:t> – zakladatel nové dynastie </a:t>
            </a:r>
            <a:r>
              <a:rPr lang="cs-CZ" dirty="0" err="1" smtClean="0"/>
              <a:t>Flaviovců</a:t>
            </a:r>
            <a:endParaRPr lang="cs-CZ" dirty="0" smtClean="0"/>
          </a:p>
          <a:p>
            <a:r>
              <a:rPr lang="cs-CZ" dirty="0" smtClean="0"/>
              <a:t>Další císaři této dynastie byli:</a:t>
            </a:r>
          </a:p>
          <a:p>
            <a:r>
              <a:rPr lang="cs-CZ" dirty="0" smtClean="0"/>
              <a:t>Titus 79 – 81</a:t>
            </a:r>
          </a:p>
          <a:p>
            <a:r>
              <a:rPr lang="cs-CZ" dirty="0" err="1" smtClean="0"/>
              <a:t>Domitianus</a:t>
            </a:r>
            <a:r>
              <a:rPr lang="cs-CZ" dirty="0" smtClean="0"/>
              <a:t>  81 – 96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3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Římské umění za </a:t>
            </a:r>
            <a:r>
              <a:rPr lang="cs-CZ" dirty="0" err="1" smtClean="0"/>
              <a:t>Flaviovců</a:t>
            </a:r>
            <a:r>
              <a:rPr lang="cs-CZ" dirty="0" smtClean="0"/>
              <a:t>  </a:t>
            </a:r>
            <a:endParaRPr lang="cs-CZ" dirty="0"/>
          </a:p>
        </p:txBody>
      </p:sp>
      <p:pic>
        <p:nvPicPr>
          <p:cNvPr id="5" name="Picture 2" descr="C:\Users\poz\AppData\Local\Microsoft\Windows\Temporary Internet Files\Content.IE5\NV8UNXJB\MP90042552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60479" y="4149080"/>
            <a:ext cx="2983929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954137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sah 4" descr="Výřez obrazovky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1604" y="1340767"/>
            <a:ext cx="3842004" cy="4176465"/>
          </a:xfrm>
        </p:spPr>
      </p:pic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4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252728"/>
          </a:xfrm>
        </p:spPr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Sochařské portréty </a:t>
            </a:r>
            <a:r>
              <a:rPr lang="cs-CZ" dirty="0" err="1" smtClean="0">
                <a:solidFill>
                  <a:srgbClr val="002060"/>
                </a:solidFill>
              </a:rPr>
              <a:t>Flaviovců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043608" y="4293096"/>
            <a:ext cx="20162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bg1"/>
                </a:solidFill>
              </a:rPr>
              <a:t>Vespasianus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7" name="Obrázek 6" descr="Výřez obrazovky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612" y="1340768"/>
            <a:ext cx="3821432" cy="4464496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827584" y="5066020"/>
            <a:ext cx="20882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chemeClr val="bg1"/>
                </a:solidFill>
              </a:rPr>
              <a:t>Vespasianus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580112" y="4777988"/>
            <a:ext cx="10081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Titus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95536" y="1340768"/>
            <a:ext cx="29206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1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355976" y="1340768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2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92553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8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sah 4" descr="Výřez obrazovky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1458126"/>
            <a:ext cx="4118856" cy="4668037"/>
          </a:xfrm>
        </p:spPr>
      </p:pic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5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Sochařské portréty </a:t>
            </a:r>
            <a:r>
              <a:rPr lang="cs-CZ" dirty="0" err="1" smtClean="0">
                <a:solidFill>
                  <a:srgbClr val="002060"/>
                </a:solidFill>
              </a:rPr>
              <a:t>Flaviovců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043608" y="1556792"/>
            <a:ext cx="3337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3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051720" y="5517232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bg1"/>
                </a:solidFill>
              </a:rPr>
              <a:t>Domitianus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508104" y="1787624"/>
            <a:ext cx="288032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2060"/>
                </a:solidFill>
              </a:rPr>
              <a:t>Římští sochaři dokázali mistrně zachytit individuální rysy lidí, jejich povahu i city.</a:t>
            </a:r>
            <a:endParaRPr lang="cs-CZ" sz="28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52799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99592" y="2060848"/>
            <a:ext cx="7236793" cy="3960440"/>
          </a:xfrm>
        </p:spPr>
        <p:txBody>
          <a:bodyPr>
            <a:noAutofit/>
          </a:bodyPr>
          <a:lstStyle/>
          <a:p>
            <a:r>
              <a:rPr lang="cs-CZ" dirty="0" smtClean="0"/>
              <a:t>Největší amfiteátr v Římské říši</a:t>
            </a:r>
          </a:p>
          <a:p>
            <a:r>
              <a:rPr lang="cs-CZ" dirty="0" smtClean="0"/>
              <a:t>Oválná budova pro zápasy gladiátorů, rekonstrukce bitev, popravy a jinou morbidní podívanou</a:t>
            </a:r>
          </a:p>
          <a:p>
            <a:r>
              <a:rPr lang="cs-CZ" dirty="0" smtClean="0"/>
              <a:t>Stavba byla započata za Flavia </a:t>
            </a:r>
            <a:r>
              <a:rPr lang="cs-CZ" dirty="0" err="1" smtClean="0"/>
              <a:t>Vespasiana</a:t>
            </a:r>
            <a:r>
              <a:rPr lang="cs-CZ" dirty="0" smtClean="0"/>
              <a:t> v letech 70 – 72</a:t>
            </a:r>
          </a:p>
          <a:p>
            <a:r>
              <a:rPr lang="cs-CZ" dirty="0" smtClean="0"/>
              <a:t>Pokračoval v ní Titus</a:t>
            </a:r>
          </a:p>
          <a:p>
            <a:r>
              <a:rPr lang="cs-CZ" dirty="0" smtClean="0"/>
              <a:t>Dokončena byla za </a:t>
            </a:r>
            <a:r>
              <a:rPr lang="cs-CZ" dirty="0" err="1" smtClean="0"/>
              <a:t>Domitiana</a:t>
            </a:r>
            <a:r>
              <a:rPr lang="cs-CZ" dirty="0" smtClean="0"/>
              <a:t> roku 82</a:t>
            </a:r>
          </a:p>
          <a:p>
            <a:pPr marL="0" indent="0">
              <a:buNone/>
            </a:pPr>
            <a:r>
              <a:rPr lang="cs-CZ" dirty="0" smtClean="0"/>
              <a:t>    </a:t>
            </a: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6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Flaviovský</a:t>
            </a:r>
            <a:r>
              <a:rPr lang="cs-CZ" dirty="0" smtClean="0"/>
              <a:t> amfiteátr - Koloseum</a:t>
            </a:r>
            <a:endParaRPr lang="cs-CZ" dirty="0"/>
          </a:p>
        </p:txBody>
      </p:sp>
      <p:pic>
        <p:nvPicPr>
          <p:cNvPr id="2050" name="Picture 2" descr="C:\Users\poz\AppData\Local\Microsoft\Windows\Temporary Internet Files\Content.IE5\NV8UNXJB\MP90042552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4293096"/>
            <a:ext cx="2520280" cy="1642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01536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Kapacitu měl 40 </a:t>
            </a:r>
            <a:r>
              <a:rPr lang="cs-CZ" dirty="0"/>
              <a:t>tisíc sedících </a:t>
            </a:r>
            <a:r>
              <a:rPr lang="cs-CZ" dirty="0" smtClean="0"/>
              <a:t>a 5 tisíc stojících diváků</a:t>
            </a:r>
            <a:endParaRPr lang="cs-CZ" dirty="0"/>
          </a:p>
          <a:p>
            <a:r>
              <a:rPr lang="cs-CZ" dirty="0"/>
              <a:t>Na stavbu byly použity sloupy všech tří řádů </a:t>
            </a:r>
            <a:r>
              <a:rPr lang="cs-CZ" smtClean="0"/>
              <a:t>–směrem </a:t>
            </a:r>
            <a:r>
              <a:rPr lang="cs-CZ" dirty="0" smtClean="0"/>
              <a:t>odspodu nahoru </a:t>
            </a:r>
            <a:r>
              <a:rPr lang="cs-CZ" dirty="0"/>
              <a:t>dórský, iónský a korintský</a:t>
            </a:r>
          </a:p>
          <a:p>
            <a:r>
              <a:rPr lang="cs-CZ" dirty="0"/>
              <a:t>Název podle gigantické sochy </a:t>
            </a:r>
            <a:r>
              <a:rPr lang="cs-CZ" dirty="0" err="1"/>
              <a:t>Nerona</a:t>
            </a:r>
            <a:r>
              <a:rPr lang="cs-CZ" dirty="0"/>
              <a:t> – Kolosu,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v jehož </a:t>
            </a:r>
            <a:r>
              <a:rPr lang="cs-CZ" dirty="0"/>
              <a:t>blízkosti </a:t>
            </a:r>
            <a:r>
              <a:rPr lang="cs-CZ" dirty="0" smtClean="0"/>
              <a:t>stála,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zachoval se jen podstavec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této sochy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7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Flaviovský</a:t>
            </a:r>
            <a:r>
              <a:rPr lang="cs-CZ" dirty="0" smtClean="0"/>
              <a:t> amfiteátr -  Koloseum</a:t>
            </a:r>
            <a:endParaRPr lang="cs-CZ" dirty="0"/>
          </a:p>
        </p:txBody>
      </p:sp>
      <p:pic>
        <p:nvPicPr>
          <p:cNvPr id="1027" name="Picture 3" descr="C:\Users\poz\AppData\Local\Microsoft\Windows\Temporary Internet Files\Content.IE5\NV8UNXJB\MP90042552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4437400"/>
            <a:ext cx="3024336" cy="1970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729519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8</a:t>
            </a:fld>
            <a:endParaRPr lang="cs-CZ"/>
          </a:p>
        </p:txBody>
      </p:sp>
      <p:pic>
        <p:nvPicPr>
          <p:cNvPr id="6" name="Obrázek 5" descr="Výřez obrazovky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332656"/>
            <a:ext cx="4355253" cy="2493167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323528" y="332656"/>
            <a:ext cx="6122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4</a:t>
            </a:r>
            <a:r>
              <a:rPr lang="cs-CZ" dirty="0" smtClean="0"/>
              <a:t>                                                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716016" y="260648"/>
            <a:ext cx="33534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5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1560" y="3284984"/>
            <a:ext cx="41395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6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156176" y="2852936"/>
            <a:ext cx="3305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7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13" name="Obrázek 12" descr="Výřez obrazovky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3083769"/>
            <a:ext cx="5327448" cy="3053652"/>
          </a:xfrm>
          <a:prstGeom prst="rect">
            <a:avLst/>
          </a:prstGeom>
        </p:spPr>
      </p:pic>
      <p:sp>
        <p:nvSpPr>
          <p:cNvPr id="15" name="TextovéPole 14"/>
          <p:cNvSpPr txBox="1"/>
          <p:nvPr/>
        </p:nvSpPr>
        <p:spPr>
          <a:xfrm>
            <a:off x="323528" y="3068960"/>
            <a:ext cx="3545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6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16" name="Obrázek 15" descr="Výřez obrazovky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332656"/>
            <a:ext cx="4275092" cy="2286868"/>
          </a:xfrm>
          <a:prstGeom prst="rect">
            <a:avLst/>
          </a:prstGeom>
        </p:spPr>
      </p:pic>
      <p:sp>
        <p:nvSpPr>
          <p:cNvPr id="17" name="TextovéPole 16"/>
          <p:cNvSpPr txBox="1"/>
          <p:nvPr/>
        </p:nvSpPr>
        <p:spPr>
          <a:xfrm>
            <a:off x="4788024" y="260648"/>
            <a:ext cx="33534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5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18" name="Obrázek 17" descr="Výřez obrazovky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36460" y="2726018"/>
            <a:ext cx="3156020" cy="3943342"/>
          </a:xfrm>
          <a:prstGeom prst="rect">
            <a:avLst/>
          </a:prstGeom>
        </p:spPr>
      </p:pic>
      <p:sp>
        <p:nvSpPr>
          <p:cNvPr id="19" name="TextovéPole 18"/>
          <p:cNvSpPr txBox="1"/>
          <p:nvPr/>
        </p:nvSpPr>
        <p:spPr>
          <a:xfrm>
            <a:off x="5796136" y="2708920"/>
            <a:ext cx="3305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7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20" name="Ovál 19"/>
          <p:cNvSpPr/>
          <p:nvPr/>
        </p:nvSpPr>
        <p:spPr>
          <a:xfrm>
            <a:off x="3203848" y="2619524"/>
            <a:ext cx="2592288" cy="1127125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Koloseum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48086521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764067" y="1844824"/>
            <a:ext cx="7408333" cy="3450696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Ve </a:t>
            </a:r>
            <a:r>
              <a:rPr lang="cs-CZ" dirty="0"/>
              <a:t>středověku sloužila stavba k ubytování, jako pevnost, </a:t>
            </a:r>
            <a:r>
              <a:rPr lang="cs-CZ" dirty="0" smtClean="0"/>
              <a:t>kamenolom</a:t>
            </a:r>
          </a:p>
          <a:p>
            <a:r>
              <a:rPr lang="cs-CZ" dirty="0" smtClean="0"/>
              <a:t>Stavba byla poničena také zemětřeseními a požárem</a:t>
            </a:r>
          </a:p>
          <a:p>
            <a:r>
              <a:rPr lang="cs-CZ" dirty="0" smtClean="0"/>
              <a:t>Roku 1749 papež Benedikt XIV. prohlásil Koloseum za svaté místo, protože tu umírali mučednickou smrtí první křesťané </a:t>
            </a:r>
          </a:p>
          <a:p>
            <a:r>
              <a:rPr lang="cs-CZ" dirty="0" smtClean="0"/>
              <a:t>Dnes je Koloseum symbolem</a:t>
            </a:r>
          </a:p>
          <a:p>
            <a:pPr marL="0" indent="0">
              <a:buNone/>
            </a:pPr>
            <a:r>
              <a:rPr lang="cs-CZ" dirty="0" smtClean="0"/>
              <a:t>    mezinárodní kampaně</a:t>
            </a:r>
          </a:p>
          <a:p>
            <a:pPr marL="0" indent="0">
              <a:buNone/>
            </a:pPr>
            <a:r>
              <a:rPr lang="cs-CZ" dirty="0" smtClean="0"/>
              <a:t>    boje proti trestu smrti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9</a:t>
            </a:fld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Koloseum</a:t>
            </a:r>
            <a:endParaRPr lang="cs-CZ" dirty="0"/>
          </a:p>
        </p:txBody>
      </p:sp>
      <p:pic>
        <p:nvPicPr>
          <p:cNvPr id="5" name="Picture 3" descr="C:\Users\poz\AppData\Local\Microsoft\Windows\Temporary Internet Files\Content.IE5\NV8UNXJB\MP90042552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861048"/>
            <a:ext cx="3024336" cy="1970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084432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10</a:t>
            </a:fld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90675" y="595312"/>
            <a:ext cx="5962650" cy="5667375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1835696" y="595312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12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44670409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1988840"/>
            <a:ext cx="7408333" cy="3450696"/>
          </a:xfrm>
        </p:spPr>
        <p:txBody>
          <a:bodyPr/>
          <a:lstStyle/>
          <a:p>
            <a:r>
              <a:rPr lang="cs-CZ" dirty="0" smtClean="0"/>
              <a:t>Jeden ze čtyř vítězných oblouků na </a:t>
            </a:r>
            <a:r>
              <a:rPr lang="cs-CZ" dirty="0" err="1" smtClean="0"/>
              <a:t>Foru</a:t>
            </a:r>
            <a:r>
              <a:rPr lang="cs-CZ" dirty="0" smtClean="0"/>
              <a:t> Romanu</a:t>
            </a:r>
          </a:p>
          <a:p>
            <a:r>
              <a:rPr lang="cs-CZ" dirty="0" smtClean="0"/>
              <a:t>Je vstupní branou na </a:t>
            </a:r>
            <a:r>
              <a:rPr lang="cs-CZ" dirty="0" err="1" smtClean="0"/>
              <a:t>Forum</a:t>
            </a:r>
            <a:endParaRPr lang="cs-CZ" dirty="0" smtClean="0"/>
          </a:p>
          <a:p>
            <a:r>
              <a:rPr lang="cs-CZ" dirty="0" smtClean="0"/>
              <a:t>Nechal ho postavit císař </a:t>
            </a:r>
            <a:r>
              <a:rPr lang="cs-CZ" dirty="0" err="1" smtClean="0"/>
              <a:t>Domitianus</a:t>
            </a:r>
            <a:r>
              <a:rPr lang="cs-CZ" dirty="0" smtClean="0"/>
              <a:t> roku 81 po smrti svého bratra Tita – měl připomínat </a:t>
            </a:r>
            <a:r>
              <a:rPr lang="cs-CZ" dirty="0" err="1" smtClean="0"/>
              <a:t>Titovo</a:t>
            </a:r>
            <a:r>
              <a:rPr lang="cs-CZ" dirty="0" smtClean="0"/>
              <a:t> vítězství nad Jeruzalémem</a:t>
            </a:r>
          </a:p>
          <a:p>
            <a:r>
              <a:rPr lang="cs-CZ" dirty="0" smtClean="0"/>
              <a:t>Toto vítězství znázorňují reliéfy</a:t>
            </a:r>
          </a:p>
          <a:p>
            <a:pPr marL="0" indent="0">
              <a:buNone/>
            </a:pPr>
            <a:r>
              <a:rPr lang="cs-CZ" dirty="0" smtClean="0"/>
              <a:t>     na vnitřní straně oblouku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11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Titův</a:t>
            </a:r>
            <a:r>
              <a:rPr lang="cs-CZ" dirty="0" smtClean="0"/>
              <a:t> vítězný oblouk</a:t>
            </a:r>
            <a:endParaRPr lang="cs-CZ" dirty="0"/>
          </a:p>
        </p:txBody>
      </p:sp>
      <p:pic>
        <p:nvPicPr>
          <p:cNvPr id="5" name="Obrázek 4" descr="Výřez obrazovky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40560" y="3746110"/>
            <a:ext cx="4067944" cy="256321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5076056" y="3717032"/>
            <a:ext cx="4908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24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29467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12</a:t>
            </a:fld>
            <a:endParaRPr lang="cs-CZ"/>
          </a:p>
        </p:txBody>
      </p:sp>
      <p:pic>
        <p:nvPicPr>
          <p:cNvPr id="2" name="Obrázek 1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21682"/>
            <a:ext cx="4389479" cy="3379326"/>
          </a:xfrm>
          <a:prstGeom prst="rect">
            <a:avLst/>
          </a:prstGeom>
        </p:spPr>
      </p:pic>
      <p:pic>
        <p:nvPicPr>
          <p:cNvPr id="4" name="Obrázek 3" descr="Výřez obrazovky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3006" y="188640"/>
            <a:ext cx="4288735" cy="3015949"/>
          </a:xfrm>
          <a:prstGeom prst="rect">
            <a:avLst/>
          </a:prstGeom>
        </p:spPr>
      </p:pic>
      <p:pic>
        <p:nvPicPr>
          <p:cNvPr id="7" name="Obrázek 6" descr="Výřez obrazovky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4045" y="3717032"/>
            <a:ext cx="4072938" cy="2904696"/>
          </a:xfrm>
          <a:prstGeom prst="rect">
            <a:avLst/>
          </a:prstGeom>
        </p:spPr>
      </p:pic>
      <p:pic>
        <p:nvPicPr>
          <p:cNvPr id="8" name="Obrázek 7" descr="Výřez obrazovky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38663" y="3356992"/>
            <a:ext cx="2789721" cy="2952328"/>
          </a:xfrm>
          <a:prstGeom prst="rect">
            <a:avLst/>
          </a:prstGeom>
        </p:spPr>
      </p:pic>
      <p:sp>
        <p:nvSpPr>
          <p:cNvPr id="9" name="Ovál 8"/>
          <p:cNvSpPr/>
          <p:nvPr/>
        </p:nvSpPr>
        <p:spPr>
          <a:xfrm>
            <a:off x="3131840" y="2780928"/>
            <a:ext cx="2880320" cy="1584176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/>
              <a:t>Titův</a:t>
            </a:r>
            <a:r>
              <a:rPr lang="cs-CZ" sz="3200" dirty="0" smtClean="0"/>
              <a:t> vítězný oblouk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79512" y="116632"/>
            <a:ext cx="3545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8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716016" y="188640"/>
            <a:ext cx="3113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9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67544" y="3717032"/>
            <a:ext cx="4603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10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596336" y="3356992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11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817980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872067" y="2348880"/>
            <a:ext cx="7408333" cy="3450696"/>
          </a:xfrm>
        </p:spPr>
        <p:txBody>
          <a:bodyPr/>
          <a:lstStyle/>
          <a:p>
            <a:r>
              <a:rPr lang="cs-CZ" dirty="0" smtClean="0"/>
              <a:t>Roku 96 byl </a:t>
            </a:r>
            <a:r>
              <a:rPr lang="cs-CZ" dirty="0" err="1" smtClean="0"/>
              <a:t>Domitianus</a:t>
            </a:r>
            <a:r>
              <a:rPr lang="cs-CZ" dirty="0" smtClean="0"/>
              <a:t> zavražděn</a:t>
            </a:r>
          </a:p>
          <a:p>
            <a:r>
              <a:rPr lang="cs-CZ" dirty="0" err="1" smtClean="0"/>
              <a:t>Nerva</a:t>
            </a:r>
            <a:r>
              <a:rPr lang="cs-CZ" dirty="0" smtClean="0"/>
              <a:t> (96 – 98) založil novou dynastii </a:t>
            </a:r>
            <a:r>
              <a:rPr lang="cs-CZ" dirty="0" err="1" smtClean="0"/>
              <a:t>Antoninovců</a:t>
            </a:r>
            <a:endParaRPr lang="cs-CZ" dirty="0" smtClean="0"/>
          </a:p>
          <a:p>
            <a:r>
              <a:rPr lang="cs-CZ" dirty="0" err="1" smtClean="0"/>
              <a:t>Traianus</a:t>
            </a:r>
            <a:r>
              <a:rPr lang="cs-CZ" dirty="0" smtClean="0"/>
              <a:t>  (</a:t>
            </a:r>
            <a:r>
              <a:rPr lang="cs-CZ" dirty="0" err="1" smtClean="0"/>
              <a:t>Nervův</a:t>
            </a:r>
            <a:r>
              <a:rPr lang="cs-CZ" dirty="0" smtClean="0"/>
              <a:t> adoptivní syn) vládl v letech 98 – 117</a:t>
            </a:r>
          </a:p>
          <a:p>
            <a:r>
              <a:rPr lang="cs-CZ" dirty="0" smtClean="0"/>
              <a:t>Za jeho vlády bylo dosaženo největšího územního rozsahu říše</a:t>
            </a:r>
          </a:p>
          <a:p>
            <a:r>
              <a:rPr lang="cs-CZ" dirty="0" smtClean="0"/>
              <a:t> Vznikaly  velkolepé stavby v Římě i provinciích</a:t>
            </a:r>
          </a:p>
          <a:p>
            <a:r>
              <a:rPr lang="cs-CZ" dirty="0" smtClean="0"/>
              <a:t>Následující císaři jsou Hadrianus (117 – 138), </a:t>
            </a:r>
            <a:r>
              <a:rPr lang="cs-CZ" dirty="0" err="1" smtClean="0"/>
              <a:t>Antoninus</a:t>
            </a:r>
            <a:r>
              <a:rPr lang="cs-CZ" dirty="0" smtClean="0"/>
              <a:t> Pius ( 138 – 161) a Marcus Aurelius (161 – 180)</a:t>
            </a:r>
            <a:endParaRPr lang="cs-CZ" dirty="0"/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13</a:t>
            </a:fld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Antoninovci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15819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sah 4" descr="Výřez obrazovky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1534522"/>
            <a:ext cx="3240360" cy="4342750"/>
          </a:xfrm>
        </p:spPr>
      </p:pic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14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252728"/>
          </a:xfrm>
        </p:spPr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Sochařské portréty </a:t>
            </a:r>
            <a:r>
              <a:rPr lang="cs-CZ" dirty="0" err="1" smtClean="0">
                <a:solidFill>
                  <a:srgbClr val="002060"/>
                </a:solidFill>
              </a:rPr>
              <a:t>Antoninovců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55576" y="1484784"/>
            <a:ext cx="4411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13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7" name="Obrázek 6" descr="Výřez obrazovky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91279" y="1484784"/>
            <a:ext cx="4048391" cy="4371617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4283968" y="1484784"/>
            <a:ext cx="45557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14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835696" y="5157192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bg1"/>
                </a:solidFill>
              </a:rPr>
              <a:t>Nerva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868144" y="5157192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bg1"/>
                </a:solidFill>
              </a:rPr>
              <a:t>Traianus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63590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9" grpId="0"/>
      <p:bldP spid="10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sah 4" descr="Výřez obrazovky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64427" y="1484784"/>
            <a:ext cx="2963557" cy="3816424"/>
          </a:xfrm>
        </p:spPr>
      </p:pic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15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-55976"/>
            <a:ext cx="8229600" cy="1252728"/>
          </a:xfrm>
        </p:spPr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Sochařské portréty </a:t>
            </a:r>
            <a:r>
              <a:rPr lang="cs-CZ" dirty="0" err="1" smtClean="0">
                <a:solidFill>
                  <a:srgbClr val="002060"/>
                </a:solidFill>
              </a:rPr>
              <a:t>Antoninovců</a:t>
            </a:r>
            <a:endParaRPr lang="cs-CZ" dirty="0">
              <a:solidFill>
                <a:srgbClr val="002060"/>
              </a:solidFill>
            </a:endParaRPr>
          </a:p>
        </p:txBody>
      </p:sp>
      <p:pic>
        <p:nvPicPr>
          <p:cNvPr id="7" name="Obrázek 6" descr="Výřez obrazovky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008" y="1005110"/>
            <a:ext cx="2902973" cy="3215978"/>
          </a:xfrm>
          <a:prstGeom prst="rect">
            <a:avLst/>
          </a:prstGeom>
        </p:spPr>
      </p:pic>
      <p:pic>
        <p:nvPicPr>
          <p:cNvPr id="8" name="Obrázek 7" descr="Výřez obrazovky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4293096"/>
            <a:ext cx="2848630" cy="2380155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1464954" y="908720"/>
            <a:ext cx="4427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15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644008" y="1023119"/>
            <a:ext cx="46198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16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716016" y="4293096"/>
            <a:ext cx="4379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17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051720" y="4767535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Hadrianus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105994" y="3687415"/>
            <a:ext cx="22743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bg1"/>
                </a:solidFill>
              </a:rPr>
              <a:t>Antoninus</a:t>
            </a:r>
            <a:r>
              <a:rPr lang="cs-CZ" sz="2400" dirty="0" smtClean="0">
                <a:solidFill>
                  <a:schemeClr val="bg1"/>
                </a:solidFill>
              </a:rPr>
              <a:t> Pius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065676" y="6165304"/>
            <a:ext cx="24586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Marcus Aurelius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475656" y="1484784"/>
            <a:ext cx="4427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15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723469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16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Římská říše za </a:t>
            </a:r>
            <a:r>
              <a:rPr lang="cs-CZ" dirty="0" err="1" smtClean="0"/>
              <a:t>Traiana</a:t>
            </a:r>
            <a:endParaRPr lang="cs-CZ" dirty="0"/>
          </a:p>
        </p:txBody>
      </p:sp>
      <p:pic>
        <p:nvPicPr>
          <p:cNvPr id="7" name="Zástupný symbol pro obsah 6" descr="Výřez obrazovky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4" y="1556792"/>
            <a:ext cx="6048672" cy="3759807"/>
          </a:xfrm>
        </p:spPr>
      </p:pic>
      <p:sp>
        <p:nvSpPr>
          <p:cNvPr id="8" name="TextovéPole 7"/>
          <p:cNvSpPr txBox="1"/>
          <p:nvPr/>
        </p:nvSpPr>
        <p:spPr>
          <a:xfrm>
            <a:off x="1331640" y="5445224"/>
            <a:ext cx="64807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Za </a:t>
            </a:r>
            <a:r>
              <a:rPr lang="cs-CZ" sz="2400" dirty="0" err="1" smtClean="0">
                <a:solidFill>
                  <a:schemeClr val="accent2">
                    <a:lumMod val="75000"/>
                  </a:schemeClr>
                </a:solidFill>
              </a:rPr>
              <a:t>Traiana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 dosáhla Římská říše největšího územního rozsahu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547664" y="1556792"/>
            <a:ext cx="46198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18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1635354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755576" y="2420888"/>
            <a:ext cx="7416824" cy="3816424"/>
          </a:xfrm>
        </p:spPr>
        <p:txBody>
          <a:bodyPr>
            <a:noAutofit/>
          </a:bodyPr>
          <a:lstStyle/>
          <a:p>
            <a:r>
              <a:rPr lang="cs-CZ" dirty="0" smtClean="0"/>
              <a:t>Byl vztyčen po roce 110</a:t>
            </a:r>
          </a:p>
          <a:p>
            <a:r>
              <a:rPr lang="cs-CZ" dirty="0" smtClean="0"/>
              <a:t> Pod ním je </a:t>
            </a:r>
            <a:r>
              <a:rPr lang="cs-CZ" dirty="0" err="1" smtClean="0"/>
              <a:t>Traianova</a:t>
            </a:r>
            <a:r>
              <a:rPr lang="cs-CZ" dirty="0" smtClean="0"/>
              <a:t> hrobka</a:t>
            </a:r>
          </a:p>
          <a:p>
            <a:r>
              <a:rPr lang="cs-CZ" dirty="0" smtClean="0"/>
              <a:t>Je 30 metrů vysoký, z dvaceti </a:t>
            </a:r>
            <a:r>
              <a:rPr lang="cs-CZ" dirty="0"/>
              <a:t>bloků bílého mramoru </a:t>
            </a:r>
            <a:endParaRPr lang="cs-CZ" dirty="0" smtClean="0"/>
          </a:p>
          <a:p>
            <a:r>
              <a:rPr lang="cs-CZ" dirty="0" smtClean="0"/>
              <a:t>Uvnitř je točité schodiště</a:t>
            </a:r>
          </a:p>
          <a:p>
            <a:r>
              <a:rPr lang="cs-CZ" dirty="0" smtClean="0"/>
              <a:t>Na povrchu je spirálovitý pás reliéfů s námětem </a:t>
            </a:r>
          </a:p>
          <a:p>
            <a:pPr marL="0" indent="0">
              <a:buNone/>
            </a:pPr>
            <a:r>
              <a:rPr lang="cs-CZ" dirty="0" smtClean="0"/>
              <a:t>    císařových tažení proti Dákům v Podunají</a:t>
            </a:r>
          </a:p>
          <a:p>
            <a:r>
              <a:rPr lang="cs-CZ" dirty="0" smtClean="0"/>
              <a:t>70x je věrně znázorněn císař – hlavní hrdina dění</a:t>
            </a:r>
          </a:p>
          <a:p>
            <a:r>
              <a:rPr lang="cs-CZ" dirty="0" smtClean="0"/>
              <a:t>Jsou tu také věrné podoby jeho důstojníků</a:t>
            </a:r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17</a:t>
            </a:fld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39552" y="379786"/>
            <a:ext cx="8229600" cy="1252728"/>
          </a:xfrm>
        </p:spPr>
        <p:txBody>
          <a:bodyPr/>
          <a:lstStyle/>
          <a:p>
            <a:r>
              <a:rPr lang="cs-CZ" dirty="0" err="1" smtClean="0"/>
              <a:t>Trajánův</a:t>
            </a:r>
            <a:r>
              <a:rPr lang="cs-CZ" dirty="0" smtClean="0"/>
              <a:t> sloup</a:t>
            </a:r>
            <a:endParaRPr lang="cs-CZ" dirty="0"/>
          </a:p>
        </p:txBody>
      </p:sp>
      <p:pic>
        <p:nvPicPr>
          <p:cNvPr id="6" name="Obrázek 5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76614" y="1772816"/>
            <a:ext cx="1015866" cy="4248472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7840004" y="1700808"/>
            <a:ext cx="47641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23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81768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18</a:t>
            </a:fld>
            <a:endParaRPr lang="cs-CZ"/>
          </a:p>
        </p:txBody>
      </p:sp>
      <p:pic>
        <p:nvPicPr>
          <p:cNvPr id="5" name="Obrázek 4" descr="Výřez obrazovky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116632"/>
            <a:ext cx="3609844" cy="4368385"/>
          </a:xfrm>
          <a:prstGeom prst="rect">
            <a:avLst/>
          </a:prstGeom>
        </p:spPr>
      </p:pic>
      <p:pic>
        <p:nvPicPr>
          <p:cNvPr id="6" name="Obrázek 5" descr="Výřez obrazovky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404664"/>
            <a:ext cx="4615383" cy="3173388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395536" y="375047"/>
            <a:ext cx="4603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19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220072" y="116632"/>
            <a:ext cx="5506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20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899592" y="3717032"/>
            <a:ext cx="4427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15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12" name="Obrázek 11" descr="Výřez obrazovky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57631" y="3395658"/>
            <a:ext cx="628738" cy="66684"/>
          </a:xfrm>
          <a:prstGeom prst="rect">
            <a:avLst/>
          </a:prstGeom>
        </p:spPr>
      </p:pic>
      <p:pic>
        <p:nvPicPr>
          <p:cNvPr id="14" name="Obrázek 13" descr="Výřez obrazovky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3717032"/>
            <a:ext cx="4128207" cy="2441629"/>
          </a:xfrm>
          <a:prstGeom prst="rect">
            <a:avLst/>
          </a:prstGeom>
        </p:spPr>
      </p:pic>
      <p:pic>
        <p:nvPicPr>
          <p:cNvPr id="15" name="Obrázek 14" descr="Výřez obrazovky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0072" y="4556158"/>
            <a:ext cx="2965050" cy="2103039"/>
          </a:xfrm>
          <a:prstGeom prst="rect">
            <a:avLst/>
          </a:prstGeom>
        </p:spPr>
      </p:pic>
      <p:sp>
        <p:nvSpPr>
          <p:cNvPr id="16" name="TextovéPole 15"/>
          <p:cNvSpPr txBox="1"/>
          <p:nvPr/>
        </p:nvSpPr>
        <p:spPr>
          <a:xfrm>
            <a:off x="539552" y="3645024"/>
            <a:ext cx="4347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21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220072" y="4509120"/>
            <a:ext cx="4700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22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8" name="Ovál 17"/>
          <p:cNvSpPr/>
          <p:nvPr/>
        </p:nvSpPr>
        <p:spPr>
          <a:xfrm>
            <a:off x="3275856" y="2996951"/>
            <a:ext cx="2406202" cy="1181745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/>
              <a:t>Traianův</a:t>
            </a:r>
            <a:r>
              <a:rPr lang="cs-CZ" sz="2800" dirty="0" smtClean="0"/>
              <a:t> sloup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9438292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611560" y="1883965"/>
            <a:ext cx="7668841" cy="4497363"/>
          </a:xfrm>
        </p:spPr>
        <p:txBody>
          <a:bodyPr>
            <a:normAutofit fontScale="92500" lnSpcReduction="20000"/>
          </a:bodyPr>
          <a:lstStyle/>
          <a:p>
            <a:r>
              <a:rPr lang="cs-CZ" sz="2600" dirty="0" smtClean="0"/>
              <a:t>Chrám původně všech bohů</a:t>
            </a:r>
          </a:p>
          <a:p>
            <a:pPr marL="0" indent="0">
              <a:buNone/>
            </a:pPr>
            <a:r>
              <a:rPr lang="cs-CZ" sz="2600" dirty="0"/>
              <a:t> </a:t>
            </a:r>
            <a:r>
              <a:rPr lang="cs-CZ" sz="2600" dirty="0" smtClean="0"/>
              <a:t>   Nechal ho postavit </a:t>
            </a:r>
            <a:r>
              <a:rPr lang="cs-CZ" sz="2600" dirty="0" err="1" smtClean="0"/>
              <a:t>Agrippa</a:t>
            </a:r>
            <a:r>
              <a:rPr lang="cs-CZ" sz="2600" dirty="0" smtClean="0"/>
              <a:t>  ( Augustův zeť, politik a</a:t>
            </a:r>
          </a:p>
          <a:p>
            <a:pPr marL="0" indent="0">
              <a:buNone/>
            </a:pPr>
            <a:r>
              <a:rPr lang="cs-CZ" sz="2600" dirty="0" smtClean="0"/>
              <a:t>     vojevůdce)  roku 27 př. n. l.              </a:t>
            </a:r>
          </a:p>
          <a:p>
            <a:r>
              <a:rPr lang="cs-CZ" sz="2600" dirty="0" smtClean="0"/>
              <a:t> Roku 609 se stal křesťanským chrámem</a:t>
            </a:r>
          </a:p>
          <a:p>
            <a:r>
              <a:rPr lang="cs-CZ" sz="2600" dirty="0" smtClean="0"/>
              <a:t>Dnešní podoba je z doby Hadrianovy, přestavba  po požáru roku 123</a:t>
            </a:r>
          </a:p>
          <a:p>
            <a:r>
              <a:rPr lang="cs-CZ" sz="2600" dirty="0" smtClean="0"/>
              <a:t>Stavba je zakončena kupolí, na kterou byl</a:t>
            </a:r>
          </a:p>
          <a:p>
            <a:pPr marL="0" indent="0">
              <a:buNone/>
            </a:pPr>
            <a:r>
              <a:rPr lang="cs-CZ" sz="2600" dirty="0" smtClean="0"/>
              <a:t>     poprvé použit beton</a:t>
            </a:r>
          </a:p>
          <a:p>
            <a:r>
              <a:rPr lang="cs-CZ" sz="2600" dirty="0" smtClean="0"/>
              <a:t>Chrám se dochoval v dokonalém stavu</a:t>
            </a:r>
          </a:p>
          <a:p>
            <a:r>
              <a:rPr lang="cs-CZ" sz="2600" dirty="0" smtClean="0"/>
              <a:t>Na rozdíl od řecké architektury,</a:t>
            </a:r>
          </a:p>
          <a:p>
            <a:pPr marL="0" indent="0">
              <a:buNone/>
            </a:pPr>
            <a:r>
              <a:rPr lang="cs-CZ" sz="2600" dirty="0" smtClean="0"/>
              <a:t>     určené pro pohled zvenčí,</a:t>
            </a:r>
          </a:p>
          <a:p>
            <a:pPr marL="0" indent="0">
              <a:buNone/>
            </a:pPr>
            <a:r>
              <a:rPr lang="cs-CZ" sz="2600" dirty="0" smtClean="0"/>
              <a:t>     řeší římská architektura vnitřní prostor</a:t>
            </a:r>
          </a:p>
          <a:p>
            <a:endParaRPr lang="cs-CZ" dirty="0"/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19</a:t>
            </a:fld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Pantheon</a:t>
            </a:r>
            <a:endParaRPr lang="cs-CZ" dirty="0"/>
          </a:p>
        </p:txBody>
      </p:sp>
      <p:pic>
        <p:nvPicPr>
          <p:cNvPr id="5" name="Obrázek 4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6216" y="3673890"/>
            <a:ext cx="2153576" cy="299547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6516216" y="3615407"/>
            <a:ext cx="4732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27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79759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20</a:t>
            </a:fld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323528" y="116632"/>
            <a:ext cx="4379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17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788024" y="116632"/>
            <a:ext cx="46198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18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11" name="Obrázek 10" descr="Výřez obrazovky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6274" y="764704"/>
            <a:ext cx="4065686" cy="4578895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107504" y="692696"/>
            <a:ext cx="47801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25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13" name="Obrázek 12" descr="Výřez obrazovky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72954" y="260648"/>
            <a:ext cx="4591534" cy="2807167"/>
          </a:xfrm>
          <a:prstGeom prst="rect">
            <a:avLst/>
          </a:prstGeom>
        </p:spPr>
      </p:pic>
      <p:sp>
        <p:nvSpPr>
          <p:cNvPr id="14" name="TextovéPole 13"/>
          <p:cNvSpPr txBox="1"/>
          <p:nvPr/>
        </p:nvSpPr>
        <p:spPr>
          <a:xfrm>
            <a:off x="4427984" y="260648"/>
            <a:ext cx="49725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26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16" name="Obrázek 15" descr="Výřez obrazovky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9992" y="3225346"/>
            <a:ext cx="4315379" cy="2629814"/>
          </a:xfrm>
          <a:prstGeom prst="rect">
            <a:avLst/>
          </a:prstGeom>
        </p:spPr>
      </p:pic>
      <p:sp>
        <p:nvSpPr>
          <p:cNvPr id="17" name="TextovéPole 16"/>
          <p:cNvSpPr txBox="1"/>
          <p:nvPr/>
        </p:nvSpPr>
        <p:spPr>
          <a:xfrm>
            <a:off x="8251212" y="5343599"/>
            <a:ext cx="49725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28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8" name="Ovál 17"/>
          <p:cNvSpPr/>
          <p:nvPr/>
        </p:nvSpPr>
        <p:spPr>
          <a:xfrm>
            <a:off x="3282660" y="2889449"/>
            <a:ext cx="2369460" cy="1115615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Pantheon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29462387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872067" y="1994528"/>
            <a:ext cx="7408333" cy="3450696"/>
          </a:xfrm>
        </p:spPr>
        <p:txBody>
          <a:bodyPr/>
          <a:lstStyle/>
          <a:p>
            <a:r>
              <a:rPr lang="cs-CZ" dirty="0" smtClean="0"/>
              <a:t>Císař Hadrianus jej nechal vybudovat jako rodinnou hrobku v letech 135 – 139 na pravém  břehu Tibery</a:t>
            </a:r>
          </a:p>
          <a:p>
            <a:r>
              <a:rPr lang="cs-CZ" dirty="0" smtClean="0"/>
              <a:t>Mostem přes řeku bylo spojeno s </a:t>
            </a:r>
            <a:r>
              <a:rPr lang="cs-CZ" dirty="0" err="1" smtClean="0"/>
              <a:t>Martovým</a:t>
            </a:r>
            <a:r>
              <a:rPr lang="cs-CZ" dirty="0" smtClean="0"/>
              <a:t> polem</a:t>
            </a:r>
          </a:p>
          <a:p>
            <a:r>
              <a:rPr lang="cs-CZ" dirty="0" smtClean="0"/>
              <a:t>Na </a:t>
            </a:r>
            <a:r>
              <a:rPr lang="cs-CZ" dirty="0" err="1" smtClean="0"/>
              <a:t>Martově</a:t>
            </a:r>
            <a:r>
              <a:rPr lang="cs-CZ" dirty="0" smtClean="0"/>
              <a:t> poli bylo krematorium – </a:t>
            </a:r>
            <a:r>
              <a:rPr lang="cs-CZ" dirty="0" err="1" smtClean="0"/>
              <a:t>rogum</a:t>
            </a:r>
            <a:endParaRPr lang="cs-CZ" dirty="0" smtClean="0"/>
          </a:p>
          <a:p>
            <a:r>
              <a:rPr lang="cs-CZ" dirty="0" smtClean="0"/>
              <a:t>Později budova sloužila jako papežská pevnost, spojená tunelem s Vatikánem – Andělský hrad</a:t>
            </a:r>
          </a:p>
          <a:p>
            <a:r>
              <a:rPr lang="cs-CZ" dirty="0" smtClean="0"/>
              <a:t>Dnes je v budově muzeum</a:t>
            </a:r>
            <a:endParaRPr lang="cs-CZ" dirty="0"/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21</a:t>
            </a:fld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Hadrianovo mauzoleum</a:t>
            </a:r>
            <a:endParaRPr lang="cs-CZ" dirty="0"/>
          </a:p>
        </p:txBody>
      </p:sp>
      <p:pic>
        <p:nvPicPr>
          <p:cNvPr id="5" name="Obrázek 4" descr="Výřez obrazovky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0883" y="4509120"/>
            <a:ext cx="4101597" cy="2016224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4788024" y="4437112"/>
            <a:ext cx="4956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29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332636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22</a:t>
            </a:fld>
            <a:endParaRPr lang="cs-CZ"/>
          </a:p>
        </p:txBody>
      </p:sp>
      <p:pic>
        <p:nvPicPr>
          <p:cNvPr id="5" name="Obrázek 4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2"/>
            <a:ext cx="4716015" cy="2869058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181507" y="44624"/>
            <a:ext cx="50206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30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7" name="Obrázek 6" descr="Výřez obrazovky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7733" y="3429000"/>
            <a:ext cx="4593724" cy="2787496"/>
          </a:xfrm>
          <a:prstGeom prst="rect">
            <a:avLst/>
          </a:prstGeom>
        </p:spPr>
      </p:pic>
      <p:pic>
        <p:nvPicPr>
          <p:cNvPr id="8" name="Obrázek 7" descr="Výřez obrazovky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8" y="3429000"/>
            <a:ext cx="3999489" cy="2856778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179512" y="3429000"/>
            <a:ext cx="47641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32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004048" y="3399383"/>
            <a:ext cx="48282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33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11" name="Obrázek 10" descr="Výřez obrazovky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2080" y="93106"/>
            <a:ext cx="2378178" cy="3128438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5292080" y="44624"/>
            <a:ext cx="4411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31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2649488" y="2276872"/>
            <a:ext cx="2714600" cy="1604863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Hadrianovo mauzoleum – Andělský hrad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70187648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827584" y="1700808"/>
            <a:ext cx="7452817" cy="4608512"/>
          </a:xfrm>
        </p:spPr>
        <p:txBody>
          <a:bodyPr>
            <a:noAutofit/>
          </a:bodyPr>
          <a:lstStyle/>
          <a:p>
            <a:r>
              <a:rPr lang="cs-CZ" dirty="0" smtClean="0"/>
              <a:t>Císař v letech  161 - 180</a:t>
            </a:r>
          </a:p>
          <a:p>
            <a:r>
              <a:rPr lang="cs-CZ" dirty="0" smtClean="0"/>
              <a:t>Filozof na trůně, představitel stoicismu</a:t>
            </a:r>
          </a:p>
          <a:p>
            <a:r>
              <a:rPr lang="cs-CZ" dirty="0" smtClean="0"/>
              <a:t>Člověk vysoké morální úrovně, moudrý a lidský</a:t>
            </a:r>
          </a:p>
          <a:p>
            <a:r>
              <a:rPr lang="cs-CZ" dirty="0" smtClean="0"/>
              <a:t>Během markomanských válek napsal řecky spis Hovory k sobě – o vládě pojaté jako služba a povinnost</a:t>
            </a:r>
          </a:p>
          <a:p>
            <a:r>
              <a:rPr lang="cs-CZ" dirty="0" smtClean="0"/>
              <a:t> Za jeho vlády  byla říše oslabována útoky zvenčí, vnitřními problémy</a:t>
            </a:r>
          </a:p>
          <a:p>
            <a:pPr marL="0" indent="0">
              <a:buNone/>
            </a:pPr>
            <a:r>
              <a:rPr lang="cs-CZ" dirty="0" smtClean="0"/>
              <a:t>    (epidemie moru, šíření křesťanství)</a:t>
            </a:r>
          </a:p>
          <a:p>
            <a:r>
              <a:rPr lang="cs-CZ" dirty="0" smtClean="0"/>
              <a:t> Projevuje se krize říše, která už nebyla dlouho udržitelná</a:t>
            </a:r>
            <a:endParaRPr lang="cs-CZ" dirty="0"/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23</a:t>
            </a:fld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Marcus Aurelius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612715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24</a:t>
            </a:fld>
            <a:endParaRPr lang="cs-CZ"/>
          </a:p>
        </p:txBody>
      </p:sp>
      <p:pic>
        <p:nvPicPr>
          <p:cNvPr id="3" name="Obrázek 2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1901"/>
            <a:ext cx="4801270" cy="6554115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5652120" y="836712"/>
            <a:ext cx="2736304" cy="3539430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Jezdecká socha Marka Aurelia (císař v letech 161 – 180), </a:t>
            </a:r>
            <a:r>
              <a:rPr lang="cs-CZ" sz="2800" dirty="0" err="1" smtClean="0">
                <a:solidFill>
                  <a:schemeClr val="bg1"/>
                </a:solidFill>
              </a:rPr>
              <a:t>Michelangelo</a:t>
            </a:r>
            <a:r>
              <a:rPr lang="cs-CZ" sz="2800" dirty="0" smtClean="0">
                <a:solidFill>
                  <a:schemeClr val="bg1"/>
                </a:solidFill>
              </a:rPr>
              <a:t> ji nechal přenést na Kapitolské náměstí v Římě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1520" y="116632"/>
            <a:ext cx="6480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34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907308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25</a:t>
            </a:fld>
            <a:endParaRPr lang="cs-CZ"/>
          </a:p>
        </p:txBody>
      </p:sp>
      <p:pic>
        <p:nvPicPr>
          <p:cNvPr id="3" name="Obrázek 2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332656"/>
            <a:ext cx="4867397" cy="3238691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539552" y="303039"/>
            <a:ext cx="53424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35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55576" y="3645024"/>
            <a:ext cx="4700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22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334941" y="908720"/>
            <a:ext cx="47641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23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9" name="Obrázek 8" descr="Výřez obrazovky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6675" y="3645024"/>
            <a:ext cx="4341390" cy="2903848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827584" y="3573016"/>
            <a:ext cx="50366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36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12" name="Obrázek 11" descr="Výřez obrazovky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6096" y="116632"/>
            <a:ext cx="3496923" cy="5068934"/>
          </a:xfrm>
          <a:prstGeom prst="rect">
            <a:avLst/>
          </a:prstGeom>
        </p:spPr>
      </p:pic>
      <p:sp>
        <p:nvSpPr>
          <p:cNvPr id="13" name="TextovéPole 12"/>
          <p:cNvSpPr txBox="1"/>
          <p:nvPr/>
        </p:nvSpPr>
        <p:spPr>
          <a:xfrm>
            <a:off x="5436096" y="44624"/>
            <a:ext cx="4796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37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5220072" y="5108557"/>
            <a:ext cx="3672408" cy="1560803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Sochařské podoby Marka  Aurelia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75462337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899592" y="1955973"/>
            <a:ext cx="7632848" cy="4785395"/>
          </a:xfrm>
        </p:spPr>
        <p:txBody>
          <a:bodyPr/>
          <a:lstStyle/>
          <a:p>
            <a:r>
              <a:rPr lang="cs-CZ" dirty="0" smtClean="0">
                <a:hlinkClick r:id="rId2"/>
              </a:rPr>
              <a:t>Architektura antického Říma</a:t>
            </a:r>
            <a:endParaRPr lang="cs-CZ" dirty="0" smtClean="0"/>
          </a:p>
          <a:p>
            <a:r>
              <a:rPr lang="cs-CZ" dirty="0" smtClean="0"/>
              <a:t>Otázky </a:t>
            </a:r>
          </a:p>
          <a:p>
            <a:r>
              <a:rPr lang="cs-CZ" dirty="0" smtClean="0"/>
              <a:t>1. Všimli jste si faktické chyby v informacích na videu?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2. Jaké byly objevy římské architektury?</a:t>
            </a:r>
          </a:p>
          <a:p>
            <a:endParaRPr lang="cs-CZ" dirty="0" smtClean="0"/>
          </a:p>
          <a:p>
            <a:r>
              <a:rPr lang="cs-CZ" dirty="0" smtClean="0"/>
              <a:t>Jaké materiály Římané používali?</a:t>
            </a:r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26</a:t>
            </a:fld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Římské památky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971600" y="3246075"/>
            <a:ext cx="76683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FF0000"/>
                </a:solidFill>
              </a:rPr>
              <a:t>Agrippa</a:t>
            </a:r>
            <a:r>
              <a:rPr lang="cs-CZ" sz="2400" dirty="0" smtClean="0">
                <a:solidFill>
                  <a:srgbClr val="FF0000"/>
                </a:solidFill>
              </a:rPr>
              <a:t>, stavitel Pantheonu, žil v letech 63 – 12 př. n. l.,  Pantheon byl postaven roku 27 př. n. l. a nikoli roku 27 n. l.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043608" y="4581128"/>
            <a:ext cx="35461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Oblouk, lité zdivo, kupole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115616" y="5445224"/>
            <a:ext cx="41764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Cihly, dřevo, kámen, lité zdivo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845715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Otázky</a:t>
            </a:r>
          </a:p>
          <a:p>
            <a:r>
              <a:rPr lang="cs-CZ" dirty="0" smtClean="0"/>
              <a:t>1. Co je urbanismus?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Co všechno Římané stavěli?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27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Římské památky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3573016"/>
            <a:ext cx="49685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Plánovitá výstavba měst, jejich částí, ulic, významných budov 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39552" y="4869160"/>
            <a:ext cx="820891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Amfiteátry, divadla, knihovny, akvadukty, mosty, silnice, města, vojenské tábory, které byly často základem měst, </a:t>
            </a:r>
            <a:r>
              <a:rPr lang="cs-CZ" sz="2400" dirty="0" err="1" smtClean="0">
                <a:solidFill>
                  <a:srgbClr val="FF0000"/>
                </a:solidFill>
              </a:rPr>
              <a:t>fora</a:t>
            </a:r>
            <a:r>
              <a:rPr lang="cs-CZ" sz="2400" dirty="0" smtClean="0">
                <a:solidFill>
                  <a:srgbClr val="FF0000"/>
                </a:solidFill>
              </a:rPr>
              <a:t>, baziliky, chrámy, vítězné oblouky a sloupy, mauzolea, vily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93696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28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Co je na obrázku?</a:t>
            </a:r>
            <a:endParaRPr lang="cs-CZ" dirty="0">
              <a:solidFill>
                <a:srgbClr val="002060"/>
              </a:solidFill>
            </a:endParaRPr>
          </a:p>
        </p:txBody>
      </p:sp>
      <p:pic>
        <p:nvPicPr>
          <p:cNvPr id="5" name="Zástupný symbol pro obsah 4" descr="Výřez obrazovky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340768"/>
            <a:ext cx="4264635" cy="2281954"/>
          </a:xfrm>
          <a:prstGeom prst="rect">
            <a:avLst/>
          </a:prstGeom>
        </p:spPr>
      </p:pic>
      <p:pic>
        <p:nvPicPr>
          <p:cNvPr id="6" name="Obrázek 5" descr="Výřez obrazovky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9" y="3717032"/>
            <a:ext cx="2520279" cy="2819592"/>
          </a:xfrm>
          <a:prstGeom prst="rect">
            <a:avLst/>
          </a:prstGeom>
        </p:spPr>
      </p:pic>
      <p:pic>
        <p:nvPicPr>
          <p:cNvPr id="7" name="Obrázek 6" descr="Výřez obrazovky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1484784"/>
            <a:ext cx="1015866" cy="4248472"/>
          </a:xfrm>
          <a:prstGeom prst="rect">
            <a:avLst/>
          </a:prstGeom>
        </p:spPr>
      </p:pic>
      <p:pic>
        <p:nvPicPr>
          <p:cNvPr id="8" name="Obrázek 7" descr="Výřez obrazovky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10529" y="1262824"/>
            <a:ext cx="2952328" cy="1804991"/>
          </a:xfrm>
          <a:prstGeom prst="rect">
            <a:avLst/>
          </a:prstGeom>
        </p:spPr>
      </p:pic>
      <p:pic>
        <p:nvPicPr>
          <p:cNvPr id="9" name="Obrázek 8" descr="Výřez obrazovky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12160" y="3212976"/>
            <a:ext cx="2952328" cy="1796093"/>
          </a:xfrm>
          <a:prstGeom prst="rect">
            <a:avLst/>
          </a:prstGeom>
        </p:spPr>
      </p:pic>
      <p:pic>
        <p:nvPicPr>
          <p:cNvPr id="10" name="Obrázek 9" descr="Výřez obrazovky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87071" y="3717032"/>
            <a:ext cx="1814613" cy="2630357"/>
          </a:xfrm>
          <a:prstGeom prst="rect">
            <a:avLst/>
          </a:prstGeom>
        </p:spPr>
      </p:pic>
      <p:pic>
        <p:nvPicPr>
          <p:cNvPr id="11" name="Obrázek 10" descr="Výřez obrazovky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28183" y="5151943"/>
            <a:ext cx="2376265" cy="1589425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683568" y="1412776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Koloseum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23528" y="3645024"/>
            <a:ext cx="20162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FF0000"/>
                </a:solidFill>
              </a:rPr>
              <a:t>Titův</a:t>
            </a:r>
            <a:r>
              <a:rPr lang="cs-CZ" sz="2400" dirty="0" smtClean="0">
                <a:solidFill>
                  <a:srgbClr val="FF0000"/>
                </a:solidFill>
              </a:rPr>
              <a:t> oblouk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794713" y="2348880"/>
            <a:ext cx="143347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FF0000"/>
                </a:solidFill>
              </a:rPr>
              <a:t>Traianův</a:t>
            </a:r>
            <a:r>
              <a:rPr lang="cs-CZ" sz="2400" dirty="0" smtClean="0">
                <a:solidFill>
                  <a:srgbClr val="FF0000"/>
                </a:solidFill>
              </a:rPr>
              <a:t> sloup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164288" y="1196752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Pantheon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084169" y="3140968"/>
            <a:ext cx="2232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Andělský hrad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635896" y="4984742"/>
            <a:ext cx="129614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Socha Marka Aurelia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228184" y="5157192"/>
            <a:ext cx="194421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Socha Marka Aurelia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06259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4" grpId="0"/>
      <p:bldP spid="16" grpId="0"/>
      <p:bldP spid="17" grpId="0"/>
      <p:bldP spid="18" grpId="0"/>
      <p:bldP spid="19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27584" y="1772816"/>
            <a:ext cx="7560840" cy="4746840"/>
          </a:xfrm>
        </p:spPr>
        <p:txBody>
          <a:bodyPr>
            <a:normAutofit fontScale="62500" lnSpcReduction="20000"/>
          </a:bodyPr>
          <a:lstStyle/>
          <a:p>
            <a:r>
              <a:rPr lang="cs-CZ" i="1" u="sng" dirty="0" smtClean="0"/>
              <a:t>Použitá literatura: </a:t>
            </a:r>
            <a:r>
              <a:rPr lang="cs-CZ" dirty="0"/>
              <a:t>PIJOAN, José. </a:t>
            </a:r>
            <a:r>
              <a:rPr lang="cs-CZ" i="1" dirty="0"/>
              <a:t>Dějiny umění</a:t>
            </a:r>
            <a:r>
              <a:rPr lang="cs-CZ" dirty="0"/>
              <a:t>. Praha: Odeon, 1982</a:t>
            </a:r>
            <a:endParaRPr lang="cs-CZ" i="1" u="sng" dirty="0"/>
          </a:p>
          <a:p>
            <a:endParaRPr lang="cs-CZ" i="1" u="sng" dirty="0" smtClean="0"/>
          </a:p>
          <a:p>
            <a:r>
              <a:rPr lang="cs-CZ" i="1" u="sng" dirty="0" smtClean="0"/>
              <a:t>Internetové odkazy: </a:t>
            </a:r>
          </a:p>
          <a:p>
            <a:r>
              <a:rPr lang="cs-CZ" dirty="0"/>
              <a:t>JAY. </a:t>
            </a:r>
            <a:r>
              <a:rPr lang="cs-CZ" i="1" dirty="0"/>
              <a:t>flickr.com</a:t>
            </a:r>
            <a:r>
              <a:rPr lang="cs-CZ" dirty="0"/>
              <a:t> [online]. [cit. 27.12.2013]. Dostupný na WWW: http://www.flickr.com/photos/1way/713119448/in/photolist-261VyU-2oirQe-3f6mRB-48fDvP-4hzR6s-4hzU7m-4j51wU-4nRuqL-5DW5WZ-5DW68a-5E1ngq-63byHd-6ppAdL-6yfXje-6AVBWe-6AZMUo-6EQzc8-6QLTEy-75tEqH-7ajvKG-7eGNxz-7pNJzU-arr1Ex-cKSDmb-9Gs7vj-9RPcPe-dSsuF2-9RN8mM-fah6JZ-954uUb-dbvGaF-dfMH8m-7QsyN7-fLSrxS-fLzUtk-89NQjF-anrHHx-83n4ig-83n66P-83qc1C-83qbsC-aEUDMF-eki98X/lightbox/ </a:t>
            </a:r>
            <a:endParaRPr lang="cs-CZ" dirty="0" smtClean="0"/>
          </a:p>
          <a:p>
            <a:r>
              <a:rPr lang="cs-CZ" dirty="0" smtClean="0"/>
              <a:t>(foto 1, 14)</a:t>
            </a:r>
          </a:p>
          <a:p>
            <a:r>
              <a:rPr lang="cs-CZ" dirty="0"/>
              <a:t>!</a:t>
            </a:r>
            <a:r>
              <a:rPr lang="cs-CZ" dirty="0" smtClean="0"/>
              <a:t>STORAX</a:t>
            </a:r>
            <a:r>
              <a:rPr lang="cs-CZ" dirty="0"/>
              <a:t>. </a:t>
            </a:r>
            <a:r>
              <a:rPr lang="cs-CZ" i="1" dirty="0"/>
              <a:t>flickr.com</a:t>
            </a:r>
            <a:r>
              <a:rPr lang="cs-CZ" dirty="0"/>
              <a:t> [online]. [cit. 27.12.2013]. Dostupný na WWW: http://www.flickr.com/photos/bstorage/3988803881/in/photolist-75tEqH-7eGNxz-cKSDmb-9RN8mM-7QsyN7-89NQjF/lightbox/ </a:t>
            </a:r>
            <a:r>
              <a:rPr lang="cs-CZ" dirty="0" smtClean="0"/>
              <a:t>(foto 2)</a:t>
            </a:r>
          </a:p>
          <a:p>
            <a:r>
              <a:rPr lang="cs-CZ" dirty="0"/>
              <a:t>MAIA C. </a:t>
            </a:r>
            <a:r>
              <a:rPr lang="cs-CZ" i="1" dirty="0"/>
              <a:t>flickr.com</a:t>
            </a:r>
            <a:r>
              <a:rPr lang="cs-CZ" dirty="0"/>
              <a:t> [online]. [cit. 27.12.2013]. Dostupný na WWW: http://www.flickr.com/photos/maiac/2857228824/in/photolist-5mu3zW-5ptf56-5ptfrD-5ptfNp-5ptgbn-5pxxjG-5pxypW-5Hb7rw-6AVBWe-6AZMUo-cv5WgN-9RN8mM-ggxi8P-ggwDnj-7QsyN7-849GNu-9QuZza-bBfPrp-av5YxH-anrHHx-dZgduC-dJCqdC-dJCpHm-dJCq1E-8TJP6p/lightbox/ </a:t>
            </a:r>
            <a:r>
              <a:rPr lang="cs-CZ" dirty="0" smtClean="0"/>
              <a:t>(foto 3)</a:t>
            </a:r>
            <a:endParaRPr lang="cs-CZ" i="1" u="sng" dirty="0" smtClean="0"/>
          </a:p>
          <a:p>
            <a:r>
              <a:rPr lang="cs-CZ" dirty="0" smtClean="0"/>
              <a:t>ROBE</a:t>
            </a:r>
            <a:r>
              <a:rPr lang="cs-CZ" dirty="0"/>
              <a:t>. </a:t>
            </a:r>
            <a:r>
              <a:rPr lang="cs-CZ" i="1" dirty="0"/>
              <a:t>wikimedia.org</a:t>
            </a:r>
            <a:r>
              <a:rPr lang="cs-CZ" dirty="0"/>
              <a:t> [online]. [cit. 12.12.2013]. Dostupný na WWW: http://upload.wikimedia.org/wikipedia/commons/e/ea/Roman_Republic_Empire_map.gif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(obr. 12)</a:t>
            </a:r>
            <a:endParaRPr lang="cs-CZ" i="1" u="sng" dirty="0" smtClean="0"/>
          </a:p>
          <a:p>
            <a:endParaRPr lang="cs-CZ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29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4287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27584" y="1556792"/>
            <a:ext cx="7452817" cy="4680520"/>
          </a:xfrm>
        </p:spPr>
        <p:txBody>
          <a:bodyPr>
            <a:normAutofit fontScale="62500" lnSpcReduction="20000"/>
          </a:bodyPr>
          <a:lstStyle/>
          <a:p>
            <a:endParaRPr lang="cs-CZ" dirty="0" smtClean="0"/>
          </a:p>
          <a:p>
            <a:r>
              <a:rPr lang="cs-CZ" sz="2900" i="1" u="sng" dirty="0" smtClean="0"/>
              <a:t>Internetové odkazy</a:t>
            </a:r>
          </a:p>
          <a:p>
            <a:endParaRPr lang="cs-CZ" sz="2900" i="1" u="sng" dirty="0"/>
          </a:p>
          <a:p>
            <a:r>
              <a:rPr lang="en-US" dirty="0" smtClean="0"/>
              <a:t>MACENTEE</a:t>
            </a:r>
            <a:r>
              <a:rPr lang="en-US" dirty="0"/>
              <a:t>, Sean. </a:t>
            </a:r>
            <a:r>
              <a:rPr lang="en-US" i="1" dirty="0"/>
              <a:t>Flickr.com</a:t>
            </a:r>
            <a:r>
              <a:rPr lang="en-US" dirty="0"/>
              <a:t> [online]. [cit. 12.12.2013]. </a:t>
            </a:r>
            <a:r>
              <a:rPr lang="en-US" dirty="0" err="1"/>
              <a:t>Dostupný</a:t>
            </a:r>
            <a:r>
              <a:rPr lang="en-US" dirty="0"/>
              <a:t> </a:t>
            </a:r>
            <a:r>
              <a:rPr lang="en-US" dirty="0" err="1"/>
              <a:t>na</a:t>
            </a:r>
            <a:r>
              <a:rPr lang="en-US" dirty="0"/>
              <a:t> WWW: http://www.flickr.com/photos/smemon/9555386541/in/photolist-fype94-fyhMrV-fyBYQU-fyra4K-fyphsH-fyjCJ8-fyxQjN-fyn6eX-fypayD-fyBBUY-fyjNvF-fyyemm-fyAk31-fykLzR-fywUkd-fyjr2T-fyAqLA-9dt8vR-fyFgfE-fynRvP-fyjaST-fyiT5R-fyzXhm-fyBJSJ-fyBsNG-fyjfmz-fyzMfj-fyy7ty-fyiZg4-fyikAz-fyBFu5-fyz8ty-9oiji6-aerSLG-8LCWvG-fyxfkw-fyjU4X-fyCAe7-fyAv8J-fyAzT3-fyET3s-fyCfW7-fynK4v-fyhEZR-9dt8gc-9dt9fk-fykVUz-fykorn-fykh1H-fyzoyu-fyCcB5/lightbox/ </a:t>
            </a:r>
            <a:r>
              <a:rPr lang="cs-CZ" dirty="0" smtClean="0"/>
              <a:t>(foto 4, 6)</a:t>
            </a:r>
            <a:endParaRPr lang="cs-CZ" i="1" u="sng" dirty="0"/>
          </a:p>
          <a:p>
            <a:r>
              <a:rPr lang="pt-BR" dirty="0"/>
              <a:t>ANTMOOSE. </a:t>
            </a:r>
            <a:r>
              <a:rPr lang="pt-BR" i="1" dirty="0"/>
              <a:t>flickr.com</a:t>
            </a:r>
            <a:r>
              <a:rPr lang="pt-BR" dirty="0"/>
              <a:t> [online]. [cit. 12.12.2013]. Dostupný na WWW: http://www.flickr.com/photos/antmoose/11477493/in/photolist-21PRP-21ReP-27hii-27hiH-27hiS-4tixm-bhZvH-bLTYp-dik86-ePzza-gLjgS-gLjjg-gLjnY-gLjs2-gLjvo-kju8j-kjunw-kjuAS-kjuPn-kjv2z-kjvgC-kjvuN-kjvHP-kjvYs-kjw9Q-kjwnS-q7r1H-uBTFa-wqfuK-wqg1C-x8Z3a-xdK1J-xdK1X-ymSaJ-yN985-z7Phm-z8Bgd-W14kM-W15wD-W16xD-W18WB-W43oA-2kpJHc-2kpJHZ-2JiDt7-3c3jb2-3c7HZN-3c7L4h-3z5e25-3z5pVy-3z5uHj/lightbox/ </a:t>
            </a:r>
            <a:r>
              <a:rPr lang="cs-CZ" dirty="0" smtClean="0"/>
              <a:t>(foto 8, 9)</a:t>
            </a:r>
          </a:p>
          <a:p>
            <a:r>
              <a:rPr lang="cs-CZ" sz="2600" dirty="0"/>
              <a:t>SUSSBRICH, Rolf. </a:t>
            </a:r>
            <a:r>
              <a:rPr lang="cs-CZ" sz="2600" i="1" dirty="0"/>
              <a:t>wikimedia.org</a:t>
            </a:r>
            <a:r>
              <a:rPr lang="cs-CZ" sz="2600" dirty="0"/>
              <a:t> [online]. [cit. 29.12.2013]. Dostupný na WWW: http://</a:t>
            </a:r>
            <a:r>
              <a:rPr lang="cs-CZ" sz="2600" dirty="0" smtClean="0"/>
              <a:t>upload.wikimedia.org/wikipedia/commons/a/a5/Italien_Rom_Trajansaeule_sb1.JPG  (foto 23)</a:t>
            </a:r>
          </a:p>
          <a:p>
            <a:endParaRPr lang="cs-CZ" sz="2600" dirty="0"/>
          </a:p>
          <a:p>
            <a:r>
              <a:rPr lang="cs-CZ" dirty="0" smtClean="0"/>
              <a:t> </a:t>
            </a:r>
            <a:endParaRPr lang="cs-CZ" i="1" u="sng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30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592355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755576" y="1772816"/>
            <a:ext cx="7552349" cy="4392488"/>
          </a:xfrm>
        </p:spPr>
        <p:txBody>
          <a:bodyPr>
            <a:normAutofit fontScale="62500" lnSpcReduction="20000"/>
          </a:bodyPr>
          <a:lstStyle/>
          <a:p>
            <a:r>
              <a:rPr lang="cs-CZ" sz="3300" i="1" u="sng" dirty="0" smtClean="0"/>
              <a:t>Internetové odkazy:</a:t>
            </a:r>
          </a:p>
          <a:p>
            <a:endParaRPr lang="cs-CZ" dirty="0"/>
          </a:p>
          <a:p>
            <a:r>
              <a:rPr lang="cs-CZ" dirty="0" smtClean="0"/>
              <a:t>PROFZUCKER</a:t>
            </a:r>
            <a:r>
              <a:rPr lang="cs-CZ" dirty="0"/>
              <a:t>. </a:t>
            </a:r>
            <a:r>
              <a:rPr lang="cs-CZ" i="1" dirty="0"/>
              <a:t>flickr.com</a:t>
            </a:r>
            <a:r>
              <a:rPr lang="cs-CZ" dirty="0"/>
              <a:t> [online]. [cit. 12.12.2013]. Dostupný na WWW: </a:t>
            </a:r>
            <a:endParaRPr lang="cs-CZ" dirty="0" smtClean="0"/>
          </a:p>
          <a:p>
            <a:r>
              <a:rPr lang="cs-CZ" dirty="0" smtClean="0"/>
              <a:t>http</a:t>
            </a:r>
            <a:r>
              <a:rPr lang="cs-CZ" dirty="0"/>
              <a:t>://www.flickr.com/photos/profzucker/4552994797/in/photolist-7WkhJi-8v8ygi-ccz6BU-ccz6jC-8v8y8k-bor8CN-8v8yct-9GhF4X-a7hVtm-9TpLqv-7WoyR5-9TqM3b-cDe41b-cDhhUb-dXKH8P-7WoyM9-7AP49H-9TnX3n-85TWhX-dBQzjC-dBKazx-dBQzbY-a2aRFj-dVZ3gC-dE616W-dDZBjK-8jHUuZ-8jHUMX-a27Z3T-a27YKX-ce6zX3-dDZBJR-a27ZbV-dXKFkp-dXKEmK-dXRpKG-gmTvqL-gmTxyo-8Ffx9n-dbdbYR-dbd8p1-dbdaCE-dbdcXJ-7QsyN7/lightbox/ </a:t>
            </a:r>
            <a:r>
              <a:rPr lang="cs-CZ" dirty="0" smtClean="0"/>
              <a:t>(foto 10, 11)</a:t>
            </a:r>
            <a:endParaRPr lang="cs-CZ" dirty="0"/>
          </a:p>
          <a:p>
            <a:r>
              <a:rPr lang="cs-CZ" dirty="0" smtClean="0"/>
              <a:t>BISHOP Mike. </a:t>
            </a:r>
            <a:r>
              <a:rPr lang="cs-CZ" i="1" dirty="0"/>
              <a:t>flickr.com</a:t>
            </a:r>
            <a:r>
              <a:rPr lang="cs-CZ" dirty="0"/>
              <a:t> [online]. [cit. 12.12.2013]. Dostupný na WWW: http://www.flickr.com/photos/thearmaturapress/9559501482/in/photolist-fyJWK5-fyuCQX-fyuGPt-fyuDVa-fyJZJh-fyuGvB-fyuBtc-fyJVo7-fyJVej-fyuBke-fyuD9i-dBQuzq-8NmHjd-7xSTaC-fhQ7tn-8QF81Q-fop5Ze-fop8ei-fop7ag-foDkLw-foDmRY-fxTRJQ-fxDAbK-fxDyHv-fxE6Py-fxpMye-fxTTwf-fxE63C-fxE5Ho-fxE6rf-fxpL4k-fxpLC4-fxE45f-fxE4HS-fxpLMV-fxE4yd-fyuBUV-fxTS47-fxpNkD-fyuBC2-fyJVwf-fyJUiS-fyuAWa-fyJWSy-fyJZY5-fyuFXg-fyJYTj-fyuH6n-fyJXi1-fyuEKt-fyJX6W/lightbox/ </a:t>
            </a:r>
            <a:r>
              <a:rPr lang="cs-CZ" dirty="0" smtClean="0"/>
              <a:t>(foto 19, 20, 21, 22)</a:t>
            </a:r>
          </a:p>
          <a:p>
            <a:r>
              <a:rPr lang="cs-CZ" dirty="0"/>
              <a:t>WU, </a:t>
            </a:r>
            <a:r>
              <a:rPr lang="cs-CZ" dirty="0" err="1"/>
              <a:t>Stephen</a:t>
            </a:r>
            <a:r>
              <a:rPr lang="cs-CZ" dirty="0"/>
              <a:t>. </a:t>
            </a:r>
            <a:r>
              <a:rPr lang="cs-CZ" i="1" dirty="0"/>
              <a:t>flickr.com</a:t>
            </a:r>
            <a:r>
              <a:rPr lang="cs-CZ" dirty="0"/>
              <a:t> [online]. [cit. 28.12.2013]. Dostupný na WWW: http://www.flickr.com/photos/stephenccwu/4847371009/in/photolist-8om3we-7VEEcj-7U7DZy-attsLi-attrUH-atw9n5-attsvv-attsce-atw8Nu-atw9cy-attrNX-attszX-hQQtUR-hb1iYm-7WJ9Xb-hb1c7Y-hb1kpu-hb1tHG-7yo8F8-boKasN-btjZ2i-atw8Td-7Emiu5-7Emj5C-7QWTac-hb1bCE-cosLyb-8FfcNd/lightbox/ </a:t>
            </a:r>
            <a:r>
              <a:rPr lang="cs-CZ" dirty="0" smtClean="0"/>
              <a:t> (foto 5)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31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230215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755576" y="1667941"/>
            <a:ext cx="7524825" cy="4569371"/>
          </a:xfrm>
        </p:spPr>
        <p:txBody>
          <a:bodyPr>
            <a:noAutofit/>
          </a:bodyPr>
          <a:lstStyle/>
          <a:p>
            <a:r>
              <a:rPr lang="cs-CZ" sz="1400" i="1" u="sng" dirty="0"/>
              <a:t>Internetové odkazy:</a:t>
            </a:r>
          </a:p>
          <a:p>
            <a:r>
              <a:rPr lang="cs-CZ" sz="1400" dirty="0" smtClean="0"/>
              <a:t>DEGIOVANNI</a:t>
            </a:r>
            <a:r>
              <a:rPr lang="cs-CZ" sz="1400" dirty="0"/>
              <a:t>. </a:t>
            </a:r>
            <a:r>
              <a:rPr lang="cs-CZ" sz="1400" i="1" dirty="0"/>
              <a:t>flickr.com</a:t>
            </a:r>
            <a:r>
              <a:rPr lang="cs-CZ" sz="1400" dirty="0"/>
              <a:t> [online]. [cit. 28.12.2013]. Dostupný na WWW: http://www.flickr.com/photos/degiovanni76/4732304879/in/photolist-8dbinr-8G54AK-8GVkut-7UpQXY-8i6Zzw-8fB1Ar-8d6Ure-9o5Yzd-87t1ME-7Hw2hD-aKxpM2-a3qcgL-913MWh-8Sf33A-8VRdVe-8R7FPH-eNE78P-7CZsbu-abdxNu-93cqeE-cYfyRj-ce5BTQ-7NCmFT-gsXViS-aEFyTV-hm7dgj-9tfVie-a8NmUY-8U7B9U-8WpPkh-a6WXqe-8vZ1wM-hBhFcb-aEzA7x-dHic9j-dHcLnn-8LekUJ-8aVtiK-dviHmH-adEYdp-8Ho1uu-aZYyTt-afkBf9-boqBWF-iCLM31-hNsGHF-eWeUSd-99ygQR-bVmDtK-8N8LEn-7J66JS/lightbox/ </a:t>
            </a:r>
            <a:r>
              <a:rPr lang="cs-CZ" sz="1400" dirty="0" smtClean="0"/>
              <a:t>(foto 7)</a:t>
            </a:r>
          </a:p>
          <a:p>
            <a:r>
              <a:rPr lang="cs-CZ" sz="1400" dirty="0"/>
              <a:t>NEZNÁMÝ AUTOR. </a:t>
            </a:r>
            <a:r>
              <a:rPr lang="cs-CZ" sz="1400" i="1" dirty="0"/>
              <a:t>wikimedia.org</a:t>
            </a:r>
            <a:r>
              <a:rPr lang="cs-CZ" sz="1400" dirty="0"/>
              <a:t> [online]. [cit. 28.12.2013]. Dostupný na WWW: http://upload.wikimedia.org/wikipedia/commons/1/1b/Nerva_Tivoli_Massimo.jpg </a:t>
            </a:r>
            <a:r>
              <a:rPr lang="cs-CZ" sz="1400" dirty="0" smtClean="0"/>
              <a:t>(foto 13)</a:t>
            </a:r>
          </a:p>
          <a:p>
            <a:r>
              <a:rPr lang="cs-CZ" sz="1400" dirty="0"/>
              <a:t>TATARYN77. </a:t>
            </a:r>
            <a:r>
              <a:rPr lang="cs-CZ" sz="1400" i="1" dirty="0"/>
              <a:t>wikimedia.org</a:t>
            </a:r>
            <a:r>
              <a:rPr lang="cs-CZ" sz="1400" dirty="0"/>
              <a:t> [online]. [cit. 28.12.2013]. Dostupný na WWW: http://upload.wikimedia.org/wikipedia/commons/d/d4/RomanEmpireTrajan117AD.png </a:t>
            </a:r>
            <a:r>
              <a:rPr lang="cs-CZ" sz="1400" dirty="0" smtClean="0"/>
              <a:t>(obr. 18)</a:t>
            </a:r>
          </a:p>
          <a:p>
            <a:r>
              <a:rPr lang="cs-CZ" sz="1400" dirty="0"/>
              <a:t>POLYBERT. </a:t>
            </a:r>
            <a:r>
              <a:rPr lang="cs-CZ" sz="1400" dirty="0" smtClean="0"/>
              <a:t>f</a:t>
            </a:r>
            <a:r>
              <a:rPr lang="cs-CZ" sz="1400" i="1" dirty="0" smtClean="0"/>
              <a:t>lickr.com</a:t>
            </a:r>
            <a:r>
              <a:rPr lang="cs-CZ" sz="1400" dirty="0" smtClean="0"/>
              <a:t>[online</a:t>
            </a:r>
            <a:r>
              <a:rPr lang="cs-CZ" sz="1400" dirty="0"/>
              <a:t>]. [cit. 28.12.2013]. Dostupný na WWW: http://www.flickr.com/photos/poly-image/7716396232/in/photolist-cKSxLm-at9vvJ-dQ5TpQ-9RN6VX-835ziw-dmZBbm-dmZCPb-dmZBVw-dmZBuF-dmZDKh-dmZzBH-dmZBso-dmZCrY-dmZAMZ-dmZBFA-bvZeF7-bvZesL-bvZeh5-bJTZTe-dBoudT-dBou1Z-dBtUdJ-dBouyH-diZmVt-8nN4sx-dQ6tXU-dsC6g7-dsBVV6-95D2ah-a3rQFs-a3rPaj-fA2McK-fA2M1p-a3rGC1-a3oKzR-a3rBP7-a3ozMD-a3oMX4-a3oyki-a3ryNq-a3oXRp-a3oN7i-a3rwqd-a3oGK2-a3rvoq-a3oSi2-a3ruxG-a3rLTQ-a3oTJR-8kgPik-eH8Y3g/lightbox/ </a:t>
            </a:r>
            <a:r>
              <a:rPr lang="cs-CZ" sz="1400" dirty="0" smtClean="0"/>
              <a:t>(foto 15, 16)</a:t>
            </a:r>
            <a:endParaRPr lang="cs-CZ" sz="1400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32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337717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27585" y="1988840"/>
            <a:ext cx="7452816" cy="4137323"/>
          </a:xfrm>
        </p:spPr>
        <p:txBody>
          <a:bodyPr>
            <a:normAutofit fontScale="62500" lnSpcReduction="20000"/>
          </a:bodyPr>
          <a:lstStyle/>
          <a:p>
            <a:r>
              <a:rPr lang="cs-CZ" i="1" u="sng" dirty="0"/>
              <a:t>Internetové odkazy:</a:t>
            </a:r>
          </a:p>
          <a:p>
            <a:endParaRPr lang="cs-CZ" dirty="0" smtClean="0"/>
          </a:p>
          <a:p>
            <a:r>
              <a:rPr lang="pt-BR" dirty="0" smtClean="0"/>
              <a:t>OLIVE</a:t>
            </a:r>
            <a:r>
              <a:rPr lang="pt-BR" dirty="0"/>
              <a:t>, Turc. </a:t>
            </a:r>
            <a:r>
              <a:rPr lang="pt-BR" i="1" dirty="0"/>
              <a:t>flickr.com</a:t>
            </a:r>
            <a:r>
              <a:rPr lang="pt-BR" dirty="0"/>
              <a:t> [online]. [cit. 28.12.2013]. Dostupný na WWW: http://www.flickr.com/photos/25921232@N02/3383145364/in/photolist-69Xvfu-6fMG2z-6ufavM-6ujkcd-6xYNUB-6y3Wk5-6JrwqG-76txEp-76xqwy-77AQw1-77AQzd-7iWFRN-7jfXvd-7jfYvA-7jfZfJ-7jfZQb-7jg2AG-7q7fdh-c5q87f-bVSXhr-9H2vXy-ddwa62-9PcnGc-9H2wjm-9H2wBo-9cLEhm-artXhs-8tiLN5-aABJsd-7QL5jV-7QL5CH-7QL612-7QPnDN-7QPocA-7QPo7E-7QL5Nk-7QL5VB-7QPnNu-czwWCq-bfwWtt-9r2jRg-9r2jNB-ddwbeC-ddwb8Y-fD3j3t-hRoG3W-8fWGEg-cYUTDW-7yk5oM-czwXBf-czwYDN/lightbox/ </a:t>
            </a:r>
            <a:r>
              <a:rPr lang="cs-CZ" dirty="0" smtClean="0"/>
              <a:t>(foto 17)</a:t>
            </a:r>
          </a:p>
          <a:p>
            <a:r>
              <a:rPr lang="cs-CZ" dirty="0"/>
              <a:t>MORTON, John. </a:t>
            </a:r>
            <a:r>
              <a:rPr lang="cs-CZ" i="1" dirty="0"/>
              <a:t>wikimedia.org</a:t>
            </a:r>
            <a:r>
              <a:rPr lang="cs-CZ" dirty="0"/>
              <a:t> [online]. [cit. 29.12.2013]. Dostupný na WWW: http://upload.wikimedia.org/wikipedia/commons/a/a4/Roma-arcoditito01.jpg </a:t>
            </a:r>
            <a:r>
              <a:rPr lang="cs-CZ" dirty="0" smtClean="0"/>
              <a:t> (foto 24)</a:t>
            </a:r>
            <a:endParaRPr lang="cs-CZ" dirty="0"/>
          </a:p>
          <a:p>
            <a:r>
              <a:rPr lang="nl-NL" dirty="0"/>
              <a:t>BGABEL. </a:t>
            </a:r>
            <a:r>
              <a:rPr lang="nl-NL" i="1" dirty="0"/>
              <a:t>wikimedia.org</a:t>
            </a:r>
            <a:r>
              <a:rPr lang="nl-NL" dirty="0"/>
              <a:t> [online]. [cit. 29.12.2013]. Dostupný na WWW: http://upload.wikimedia.org/wikipedia/commons/a/a0/IT-Rom-Pantheon-Kuppel.jpg </a:t>
            </a:r>
            <a:r>
              <a:rPr lang="cs-CZ" dirty="0" smtClean="0"/>
              <a:t> (foto 25)</a:t>
            </a:r>
          </a:p>
          <a:p>
            <a:r>
              <a:rPr lang="pt-BR" dirty="0"/>
              <a:t>GREVET, Nikolas. </a:t>
            </a:r>
            <a:r>
              <a:rPr lang="pt-BR" i="1" dirty="0"/>
              <a:t>flickr.com</a:t>
            </a:r>
            <a:r>
              <a:rPr lang="pt-BR" dirty="0"/>
              <a:t> [online]. [cit. 29.12.2013]. Dostupný na WWW: http://www.flickr.com/photos/nyko18/9999928015/in/photolist-geEfcZ-8KoUjX-7yZoGR-8UdCti-dveVhV-ecyKgo-8B2r5z-91oBPG-gZjZ69-bE8hUV-7XGpfe-dhaVZU-a89UeS-8bHUNr-7yZoq6-geF6JT-e2ivjH-dRiJMf-9Yz8ao-8MqTyo-8NaNko-cQVfr5-8NaMUj-cQVe4w-cQVdVu-e2ivgH-7NSXWn/lightbox/ </a:t>
            </a:r>
            <a:endParaRPr lang="cs-CZ" dirty="0" smtClean="0"/>
          </a:p>
          <a:p>
            <a:r>
              <a:rPr lang="cs-CZ" dirty="0" smtClean="0"/>
              <a:t>(foto 26)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33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815005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34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Použité zdroje</a:t>
            </a: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11560" y="1340768"/>
            <a:ext cx="7668841" cy="5184576"/>
          </a:xfrm>
        </p:spPr>
        <p:txBody>
          <a:bodyPr>
            <a:noAutofit/>
          </a:bodyPr>
          <a:lstStyle/>
          <a:p>
            <a:r>
              <a:rPr lang="cs-CZ" sz="1400" i="1" u="sng" dirty="0"/>
              <a:t>Internetové odkazy:</a:t>
            </a:r>
          </a:p>
          <a:p>
            <a:r>
              <a:rPr lang="cs-CZ" sz="1400" dirty="0" smtClean="0"/>
              <a:t>MILNE</a:t>
            </a:r>
            <a:r>
              <a:rPr lang="cs-CZ" sz="1400" dirty="0"/>
              <a:t>, Philip. </a:t>
            </a:r>
            <a:r>
              <a:rPr lang="cs-CZ" sz="1400" i="1" dirty="0"/>
              <a:t>flickr.com</a:t>
            </a:r>
            <a:r>
              <a:rPr lang="cs-CZ" sz="1400" dirty="0"/>
              <a:t> [online]. [cit. 29.12.2013]. Dostupný na WWW: http://www.flickr.com/photos/pamilne/2067025474/in/photolist-49E3Ef-4fSEQ3-4Fg1ut-4KxFga-4Mj3Wz-4Np8Fi-4PqJRL-5eFMA8-5iQMCk-5ojfrH-5qCbXe-5qGv4G-5r5NPv-5rBJna-5ExcVT-5Exd2M-5Exd9T-5UCcvv-5UCdkD-5UChwB-5UGyQw-5Zf2DC-5Zf2PE-6eJS9s-6fo6rb-6oQpxm-6oQqLQ-6MysRB-6Myt8a-6MytrB-6MytNa-6MDU9W-73ohoM-73rrXu-7ekuyn-95pHdo-7YZd6c-7YZd4K-7YZd5n-9vLPjr-dUhaxM-9PDKiy-9YdTnq-9PRg1X-9PRfWc-gf2RyD-gcR2F5-aJDzek-aJDyEF-gdsxJa-9YFpaE/lightbox/ </a:t>
            </a:r>
            <a:r>
              <a:rPr lang="cs-CZ" sz="1400" dirty="0" smtClean="0"/>
              <a:t>(foto 27)</a:t>
            </a:r>
          </a:p>
          <a:p>
            <a:r>
              <a:rPr lang="cs-CZ" sz="1400" dirty="0"/>
              <a:t>ROMA OPERA OMNIA. </a:t>
            </a:r>
            <a:r>
              <a:rPr lang="cs-CZ" sz="1400" i="1" dirty="0"/>
              <a:t>flickr.com</a:t>
            </a:r>
            <a:r>
              <a:rPr lang="cs-CZ" sz="1400" dirty="0"/>
              <a:t> [online]. [cit. 29.12.2013]. Dostupný na WWW: http://www.flickr.com/photos/romaoperaomnia/9319492243/in/photolist-fcwQmK-cD3231-8kMSqC-9BTYpp-7MkCTF-7MpBJG-7MkDK4-7MkCqP-7MkBZT-7MfZaG-7MfZ1E-7Mc1uD-7MfYzJ-7MfYQA-ccazqC-bUNkoz-bjVsad-bxQktg-bxQm5H-bjVsKL-bjVsgL-bjVsW9-bjVtnd-bjVrUN-bxQjSi-bUNkme-9Ya38Q-e2p5Jq-ccazKh-9Y774P-dzt15f-bUNkrZ-9PRfYv-8v8ze6-8vbBZ1-8vbBSN-8v8xVR-9UXAN2-geqpxS-e73BVd-geE7wi-8n8HC4-8n8HyD-geEw3e-e2p5v9-bUpUaU-c2u4Zj-geEfcZ-fLR9X6-8KoUjX-8UdLiF/lightbox/ </a:t>
            </a:r>
            <a:r>
              <a:rPr lang="cs-CZ" sz="1400" dirty="0" smtClean="0"/>
              <a:t>(foto 28)</a:t>
            </a:r>
          </a:p>
          <a:p>
            <a:r>
              <a:rPr lang="cs-CZ" sz="1400" dirty="0" smtClean="0"/>
              <a:t>HARRIS</a:t>
            </a:r>
            <a:r>
              <a:rPr lang="cs-CZ" sz="1400" dirty="0"/>
              <a:t>, Jimmy. </a:t>
            </a:r>
            <a:r>
              <a:rPr lang="cs-CZ" sz="1400" i="1" dirty="0"/>
              <a:t>flickr.com</a:t>
            </a:r>
            <a:r>
              <a:rPr lang="cs-CZ" sz="1400" dirty="0"/>
              <a:t> [online]. [cit. 29.12.2013]. Dostupný na WWW: http://www.flickr.com/photos/jimmyharris/2613380808/in/photolist-4YWg4N-54HFho-58eiip-5vV8YY-5LeRsn-5Lf2q2-5Ljir1-65YFhp-663WdA-6axQgX-6nknUi-6nQTWf-6wtRfG-6GfjX7-9onf9q-acEgf8-acH4Ko-cZCcWj-8qHwPf-fFfJoT-fFxkhf-8gyfTi-bo3ap3-auNC6d-auNDf5-auKVgg-auNAaJ-auNDz1-auNza9-auNCVY-auKW5P-auNBuh-auNBSS-auNAKj-auKXY6-auNzWQ-8gyfUT-9o1n8V-fFfHTn-fFxkWQ-fFxkQU-fFxkJu-fFfK6z-fFfKfF-8dPKgh-7RYyHT-7S2NRE-7Qw75b-aJxtbP-aJxwht-i3Ur98/lightbox/ </a:t>
            </a:r>
            <a:r>
              <a:rPr lang="cs-CZ" sz="1400" dirty="0" smtClean="0"/>
              <a:t>(foto 30)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1423099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83568" y="1556792"/>
            <a:ext cx="7596833" cy="4752528"/>
          </a:xfrm>
        </p:spPr>
        <p:txBody>
          <a:bodyPr>
            <a:noAutofit/>
          </a:bodyPr>
          <a:lstStyle/>
          <a:p>
            <a:r>
              <a:rPr lang="cs-CZ" sz="1400" i="1" u="sng" dirty="0"/>
              <a:t>Internetové odkazy:</a:t>
            </a:r>
          </a:p>
          <a:p>
            <a:r>
              <a:rPr lang="cs-CZ" sz="1400" dirty="0"/>
              <a:t>TILLE, Andreas. </a:t>
            </a:r>
            <a:r>
              <a:rPr lang="cs-CZ" sz="1400" i="1" dirty="0"/>
              <a:t>wikimedia.org</a:t>
            </a:r>
            <a:r>
              <a:rPr lang="cs-CZ" sz="1400" dirty="0"/>
              <a:t> [online]. [cit. 29.12.2013]. Dostupný na WWW: http://upload.wikimedia.org/wikipedia/commons/5/51/RomaCastelSantAngelo.jpg (foto 29)</a:t>
            </a:r>
          </a:p>
          <a:p>
            <a:r>
              <a:rPr lang="en-US" sz="1400" dirty="0" smtClean="0"/>
              <a:t>RUPERT</a:t>
            </a:r>
            <a:r>
              <a:rPr lang="en-US" sz="1400" dirty="0"/>
              <a:t>, Nathan. </a:t>
            </a:r>
            <a:r>
              <a:rPr lang="en-US" sz="1400" i="1" dirty="0"/>
              <a:t>flickr.com</a:t>
            </a:r>
            <a:r>
              <a:rPr lang="en-US" sz="1400" dirty="0"/>
              <a:t> [online]. [cit. 29.12.2013]. </a:t>
            </a:r>
            <a:r>
              <a:rPr lang="en-US" sz="1400" dirty="0" err="1"/>
              <a:t>Dostupný</a:t>
            </a:r>
            <a:r>
              <a:rPr lang="en-US" sz="1400" dirty="0"/>
              <a:t> </a:t>
            </a:r>
            <a:r>
              <a:rPr lang="en-US" sz="1400" dirty="0" err="1"/>
              <a:t>na</a:t>
            </a:r>
            <a:r>
              <a:rPr lang="en-US" sz="1400" dirty="0"/>
              <a:t> WWW: http://www.flickr.com/photos/nathaninsandiego/6183942836/in/photolist-aqsjL5-aqsjfy-9z2aKM-9zey4U-cPsrnf-95H2GS-dJNm3T-cXDt3A-eqmDUp-eaP9YY-bS64cn-95H1pQ-95GYZE-dYfS1E-7VfMyv-7VfLJg-geEnc1-dYfPDC-dYfP2N-8FAoTw-fG1o8P-8NA3Fu-8NLAk9-geHWku-8NwXXX-geJ5ux-dqc9pW-dqbYR8-dqbZoz-geJfLp-e8GDgQ-e8ATnH/lightbox/ </a:t>
            </a:r>
            <a:r>
              <a:rPr lang="cs-CZ" sz="1400" dirty="0" smtClean="0"/>
              <a:t>(foto 32, 33)</a:t>
            </a:r>
          </a:p>
          <a:p>
            <a:r>
              <a:rPr lang="cs-CZ" sz="1400" dirty="0"/>
              <a:t>KABEL, Matthias. </a:t>
            </a:r>
            <a:r>
              <a:rPr lang="cs-CZ" sz="1400" i="1" dirty="0"/>
              <a:t>wikimedia.org</a:t>
            </a:r>
            <a:r>
              <a:rPr lang="cs-CZ" sz="1400" dirty="0"/>
              <a:t> [online]. [cit. 29.12.2013]. Dostupný na WWW: http://upload.wikimedia.org/wikipedia/commons/5/5e/Castel_Sant%27Angelo_ramp_downwards_to_treasury_room.jpg </a:t>
            </a:r>
            <a:r>
              <a:rPr lang="cs-CZ" sz="1400" dirty="0" smtClean="0"/>
              <a:t> (foto 31)</a:t>
            </a:r>
          </a:p>
          <a:p>
            <a:r>
              <a:rPr lang="cs-CZ" sz="1400" dirty="0"/>
              <a:t>GRANDMONT, Jean Pol. </a:t>
            </a:r>
            <a:r>
              <a:rPr lang="cs-CZ" sz="1400" i="1" dirty="0"/>
              <a:t>wikimedia.org</a:t>
            </a:r>
            <a:r>
              <a:rPr lang="cs-CZ" sz="1400" dirty="0"/>
              <a:t> [online]. [cit. 29.12.2013]. Dostupný na WWW: http://upload.wikimedia.org/wikipedia/commons/8/89/0_Marcus_Aurelius_-_Piazza_del_Campidoglio_%283%29.JPG </a:t>
            </a:r>
            <a:r>
              <a:rPr lang="cs-CZ" sz="1400" dirty="0" smtClean="0"/>
              <a:t>(foto 34)</a:t>
            </a:r>
          </a:p>
          <a:p>
            <a:r>
              <a:rPr lang="en-US" sz="1400" dirty="0"/>
              <a:t>CARTER, Richard. </a:t>
            </a:r>
            <a:r>
              <a:rPr lang="en-US" sz="1400" i="1" dirty="0"/>
              <a:t>flickr.com</a:t>
            </a:r>
            <a:r>
              <a:rPr lang="en-US" sz="1400" dirty="0"/>
              <a:t> [online]. [cit. 29.12.2013]. </a:t>
            </a:r>
            <a:r>
              <a:rPr lang="en-US" sz="1400" dirty="0" err="1"/>
              <a:t>Dostupný</a:t>
            </a:r>
            <a:r>
              <a:rPr lang="en-US" sz="1400" dirty="0"/>
              <a:t> </a:t>
            </a:r>
            <a:r>
              <a:rPr lang="en-US" sz="1400" dirty="0" err="1"/>
              <a:t>na</a:t>
            </a:r>
            <a:r>
              <a:rPr lang="en-US" sz="1400" dirty="0"/>
              <a:t> WWW: http://www.flickr.com/photos/gruts/5534025065/in/photolist-9r2jRg-9r2jNB-ddwbeC-aABJsd-ddwb8Y-fD3j3t-7QL5jV-7QL5CH-7QL612-7QPnDN-7QPocA-7QPo7E-7QL5Nk-7QL5VB-hRoG3W-8fWGEg-7QPnNu-cYUTDW-7yk5oM-czwWCq-czwXBf-czwYDN-czwUEQ-czwQrJ-czwZFL-czwRr5-czwVBq-8MxTYq-b1USST-8MxTsb-a68gdN-dbDwLe-dLAp3x-dLApxB-bsSa5h-8N6iSa-gzFgfX-8CrQTv-8CrQpe-etLFzk-8CrR2k-cCjD3S-dwJmJs-etNraz-e8RKbe-8CuYod-d8KoiJ-d8Kzns-d8KtHJ-8JuomP-d9p1FW/lightbox/ </a:t>
            </a:r>
            <a:r>
              <a:rPr lang="cs-CZ" sz="1400" dirty="0" smtClean="0"/>
              <a:t>(foto 35)</a:t>
            </a:r>
            <a:endParaRPr lang="cs-CZ" sz="1400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35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Použité zdroje</a:t>
            </a:r>
          </a:p>
        </p:txBody>
      </p:sp>
    </p:spTree>
    <p:extLst>
      <p:ext uri="{BB962C8B-B14F-4D97-AF65-F5344CB8AC3E}">
        <p14:creationId xmlns:p14="http://schemas.microsoft.com/office/powerpoint/2010/main" val="36828257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27584" y="2060848"/>
            <a:ext cx="7452817" cy="4176464"/>
          </a:xfrm>
        </p:spPr>
        <p:txBody>
          <a:bodyPr>
            <a:normAutofit fontScale="62500" lnSpcReduction="20000"/>
          </a:bodyPr>
          <a:lstStyle/>
          <a:p>
            <a:r>
              <a:rPr lang="cs-CZ" i="1" u="sng" dirty="0"/>
              <a:t>Internetové odkazy:</a:t>
            </a:r>
          </a:p>
          <a:p>
            <a:r>
              <a:rPr lang="cs-CZ" dirty="0" smtClean="0"/>
              <a:t>BRAMHALL</a:t>
            </a:r>
            <a:r>
              <a:rPr lang="cs-CZ" dirty="0"/>
              <a:t>, Nick. </a:t>
            </a:r>
            <a:r>
              <a:rPr lang="cs-CZ" i="1" dirty="0"/>
              <a:t>flickr.com</a:t>
            </a:r>
            <a:r>
              <a:rPr lang="cs-CZ" dirty="0"/>
              <a:t> [online]. [cit. 29.12.2013]. Dostupný na WWW: http://www.flickr.com/photos/black_friction/3980016559/in/photolist-74GCga-75hLzw-76txEp-76xqwy-77AQw1-77AQzd-79E1sC-7eLQbE-7ePdUi-7ePpcc-7fcrpp-7fdxGK-7gQWtk-7hbtUQ-7hv2tc-7hwScp-7hANUL-7hAPas-7iWFRN-7jfXvd-7jfYvA-7jfZfJ-7jfZQb-7jg1Fq-7jg2AG-7k3B4w-7k6yYo-7kex64-7q7fdh-7rcsNm-7roLSt-7sk448-7wpzMU-7x5rhe-7x5rmT-7x8yrh-7x8yBW-7x919R-7x931g-7xcRKd-7xpmBh-7xpmDb-c5q87f-bVSXhr-9H2vXy-ddwa62-9PcnGc-9H2wjm-9H2wBo-9cLEhm-artXhs/lightbox/ </a:t>
            </a:r>
            <a:r>
              <a:rPr lang="cs-CZ" dirty="0" smtClean="0"/>
              <a:t>(foto 36)</a:t>
            </a:r>
          </a:p>
          <a:p>
            <a:r>
              <a:rPr lang="cs-CZ" dirty="0"/>
              <a:t>BELL, </a:t>
            </a:r>
            <a:r>
              <a:rPr lang="cs-CZ" dirty="0" err="1"/>
              <a:t>Tyler</a:t>
            </a:r>
            <a:r>
              <a:rPr lang="cs-CZ" dirty="0"/>
              <a:t>. </a:t>
            </a:r>
            <a:r>
              <a:rPr lang="cs-CZ" i="1" dirty="0"/>
              <a:t>flickr.com</a:t>
            </a:r>
            <a:r>
              <a:rPr lang="cs-CZ" dirty="0"/>
              <a:t> [online]. [cit. 29.12.2013]. Dostupný na WWW: BRAMHALL, Nick. flickr.com [online]. [cit. 29.12.2013]. Dostupný na WWW: http://www.flickr.com/photos/black_friction/3980016559/in/photolist-74GCga-75hLzw-76txEp-76xqwy-77AQw1-77AQzd-79E1sC-7eLQbE-7ePdUi-7ePpcc-7fcrpp-7fdxGK-7gQWtk-7hbtUQ-7hv2tc-7hwScp-7hANUL-7hAPas-7iWFRN-7jfXvd-7jfYvA-7jfZfJ-7jfZQb-7jg1Fq-7jg2AG-7k3B4w-7k6yYo-7kex64-7q7fdh-7rcsNm-7roLSt-7sk448-7wpzMU-7x5rhe-7x5rmT-7x8yrh-7x8yBW-7x919R-7x931g-7xcRKd-7xpmBh-7xpmDb-c5q87f-bVSXhr-9H2vXy-ddwa62-9PcnGc-9H2wjm-9H2wBo-9cLEhm-artXhs/lightbox/ </a:t>
            </a:r>
            <a:r>
              <a:rPr lang="cs-CZ" dirty="0" smtClean="0"/>
              <a:t>(foto 37)</a:t>
            </a:r>
          </a:p>
          <a:p>
            <a:r>
              <a:rPr lang="cs-CZ" i="1" u="sng" dirty="0" smtClean="0"/>
              <a:t>Jiné zdroje: </a:t>
            </a:r>
            <a:r>
              <a:rPr lang="cs-CZ" i="1" u="sng" dirty="0"/>
              <a:t>Galerie Microsoft Office</a:t>
            </a:r>
            <a:endParaRPr lang="cs-CZ" dirty="0"/>
          </a:p>
          <a:p>
            <a:endParaRPr lang="cs-CZ" i="1" u="sng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36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Použité zdroje</a:t>
            </a:r>
          </a:p>
        </p:txBody>
      </p:sp>
    </p:spTree>
    <p:extLst>
      <p:ext uri="{BB962C8B-B14F-4D97-AF65-F5344CB8AC3E}">
        <p14:creationId xmlns:p14="http://schemas.microsoft.com/office/powerpoint/2010/main" val="4202378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2645</TotalTime>
  <Words>1831</Words>
  <Application>Microsoft Office PowerPoint</Application>
  <PresentationFormat>Předvádění na obrazovce (4:3)</PresentationFormat>
  <Paragraphs>284</Paragraphs>
  <Slides>36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36</vt:i4>
      </vt:variant>
    </vt:vector>
  </HeadingPairs>
  <TitlesOfParts>
    <vt:vector size="37" baseType="lpstr">
      <vt:lpstr>Vlnění</vt:lpstr>
      <vt:lpstr>Základní škola a Mateřská škola Bílá Třemešná, okres Trutnov</vt:lpstr>
      <vt:lpstr>Anotace</vt:lpstr>
      <vt:lpstr>Římské umění za Flaviovců  </vt:lpstr>
      <vt:lpstr>Sochařské portréty Flaviovců</vt:lpstr>
      <vt:lpstr>Sochařské portréty Flaviovců</vt:lpstr>
      <vt:lpstr>Flaviovský amfiteátr - Koloseum</vt:lpstr>
      <vt:lpstr>Flaviovský amfiteátr -  Koloseum</vt:lpstr>
      <vt:lpstr>Prezentace aplikace PowerPoint</vt:lpstr>
      <vt:lpstr>Koloseum</vt:lpstr>
      <vt:lpstr>Prezentace aplikace PowerPoint</vt:lpstr>
      <vt:lpstr>Titův vítězný oblouk</vt:lpstr>
      <vt:lpstr>Prezentace aplikace PowerPoint</vt:lpstr>
      <vt:lpstr>Antoninovci</vt:lpstr>
      <vt:lpstr>Sochařské portréty Antoninovců</vt:lpstr>
      <vt:lpstr>Sochařské portréty Antoninovců</vt:lpstr>
      <vt:lpstr>Římská říše za Traiana</vt:lpstr>
      <vt:lpstr>Trajánův sloup</vt:lpstr>
      <vt:lpstr>Prezentace aplikace PowerPoint</vt:lpstr>
      <vt:lpstr>Pantheon</vt:lpstr>
      <vt:lpstr>Prezentace aplikace PowerPoint</vt:lpstr>
      <vt:lpstr>Hadrianovo mauzoleum</vt:lpstr>
      <vt:lpstr>Prezentace aplikace PowerPoint</vt:lpstr>
      <vt:lpstr>Marcus Aurelius</vt:lpstr>
      <vt:lpstr>Prezentace aplikace PowerPoint</vt:lpstr>
      <vt:lpstr>Prezentace aplikace PowerPoint</vt:lpstr>
      <vt:lpstr>Římské památky</vt:lpstr>
      <vt:lpstr>Římské památky</vt:lpstr>
      <vt:lpstr>Co je na obrázku?</vt:lpstr>
      <vt:lpstr>Použité zdroje</vt:lpstr>
      <vt:lpstr>Použité zdroje</vt:lpstr>
      <vt:lpstr>Použité zdroje</vt:lpstr>
      <vt:lpstr>Použité zdroje</vt:lpstr>
      <vt:lpstr>Použité zdroje</vt:lpstr>
      <vt:lpstr>Použité zdroje</vt:lpstr>
      <vt:lpstr>Použité zdroje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Kateřina Poživilová</cp:lastModifiedBy>
  <cp:revision>354</cp:revision>
  <dcterms:created xsi:type="dcterms:W3CDTF">2013-05-10T12:01:16Z</dcterms:created>
  <dcterms:modified xsi:type="dcterms:W3CDTF">2013-12-29T21:17:29Z</dcterms:modified>
</cp:coreProperties>
</file>