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70" r:id="rId12"/>
    <p:sldId id="271" r:id="rId13"/>
  </p:sldIdLst>
  <p:sldSz cx="9144000" cy="6858000" type="screen4x3"/>
  <p:notesSz cx="7099300" cy="10234613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342" autoAdjust="0"/>
    <p:restoredTop sz="94660"/>
  </p:normalViewPr>
  <p:slideViewPr>
    <p:cSldViewPr>
      <p:cViewPr>
        <p:scale>
          <a:sx n="76" d="100"/>
          <a:sy n="76" d="100"/>
        </p:scale>
        <p:origin x="-2550" y="-75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6DCA47-C83F-4A7E-937A-384228685A21}" type="datetimeFigureOut">
              <a:rPr lang="cs-CZ"/>
              <a:pPr>
                <a:defRPr/>
              </a:pPr>
              <a:t>27.12.2013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B36C97-8A22-4605-B2B5-EF7C16A6782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9364276"/>
      </p:ext>
    </p:extLst>
  </p:cSld>
  <p:clrMapOvr>
    <a:masterClrMapping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5AB8B1-5CDE-4EE1-80DF-6093F337CFCA}" type="datetimeFigureOut">
              <a:rPr lang="cs-CZ"/>
              <a:pPr>
                <a:defRPr/>
              </a:pPr>
              <a:t>27.12.2013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175DB8-9449-495D-B8FA-D22B1D50A26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09931414"/>
      </p:ext>
    </p:extLst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516E25-8AC9-4B5E-925C-8D6E5FE47513}" type="datetimeFigureOut">
              <a:rPr lang="cs-CZ"/>
              <a:pPr>
                <a:defRPr/>
              </a:pPr>
              <a:t>27.12.2013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FA9896-302F-4D04-B9E0-334D4002501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78805202"/>
      </p:ext>
    </p:extLst>
  </p:cSld>
  <p:clrMapOvr>
    <a:masterClrMapping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3E3723-0EAA-47C7-A490-FC29507C5AD9}" type="datetimeFigureOut">
              <a:rPr lang="cs-CZ"/>
              <a:pPr>
                <a:defRPr/>
              </a:pPr>
              <a:t>27.12.2013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AD68D3-FF56-46A8-B39D-7CB1D7B0189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37251303"/>
      </p:ext>
    </p:extLst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A06B0B-CFF1-4A56-BF60-DCE747AE7CCC}" type="datetimeFigureOut">
              <a:rPr lang="cs-CZ"/>
              <a:pPr>
                <a:defRPr/>
              </a:pPr>
              <a:t>27.12.2013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E5FBA5-3F63-4BE2-83D3-50DA33A1FBD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0855173"/>
      </p:ext>
    </p:extLst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67FCD9-2097-4A72-BE38-88A91BE6EAF5}" type="datetimeFigureOut">
              <a:rPr lang="cs-CZ"/>
              <a:pPr>
                <a:defRPr/>
              </a:pPr>
              <a:t>27.12.2013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D3EA7B-62B7-489F-8397-7421B3AEEC3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48018622"/>
      </p:ext>
    </p:extLst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6F0A88-DB17-42DE-BE06-2790597A2479}" type="datetimeFigureOut">
              <a:rPr lang="cs-CZ"/>
              <a:pPr>
                <a:defRPr/>
              </a:pPr>
              <a:t>27.12.2013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A1131B-2EFF-4349-B5A6-F1FAB0589E5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54881095"/>
      </p:ext>
    </p:extLst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B11DCC-332E-49A5-9E31-B4833B7E6814}" type="datetimeFigureOut">
              <a:rPr lang="cs-CZ"/>
              <a:pPr>
                <a:defRPr/>
              </a:pPr>
              <a:t>27.12.2013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7BA1B8-2D42-41B8-BB9A-34BD4FAAE9F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6208680"/>
      </p:ext>
    </p:extLst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19096C-47A9-4E8E-B4F8-999E3CF30A1F}" type="datetimeFigureOut">
              <a:rPr lang="cs-CZ"/>
              <a:pPr>
                <a:defRPr/>
              </a:pPr>
              <a:t>27.12.2013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6EB78C-10C0-4F8A-AEC2-39E687C720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92742652"/>
      </p:ext>
    </p:extLst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2E6CADA-B7CB-486F-8CBE-73CD599350E9}" type="datetimeFigureOut">
              <a:rPr lang="cs-CZ"/>
              <a:pPr>
                <a:defRPr/>
              </a:pPr>
              <a:t>27.12.2013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1F5DAC-33A2-49ED-970B-867138766F5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6466756"/>
      </p:ext>
    </p:extLst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55C463-5CB6-430F-8087-9EAD54268E6C}" type="datetimeFigureOut">
              <a:rPr lang="cs-CZ"/>
              <a:pPr>
                <a:defRPr/>
              </a:pPr>
              <a:t>27.12.2013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AC48F5-F1A3-4FB4-BB3A-A466F457278E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73436642"/>
      </p:ext>
    </p:extLst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50E165E-950A-4116-8411-7AB8D17F4A5E}" type="datetimeFigureOut">
              <a:rPr lang="cs-CZ"/>
              <a:pPr>
                <a:defRPr/>
              </a:pPr>
              <a:t>27.12.2013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ACC52FD-757B-4CF4-AD4C-EA394F48BF6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ransition spd="slow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7950" y="115888"/>
            <a:ext cx="8928100" cy="6626225"/>
          </a:xfrm>
        </p:spPr>
        <p:txBody>
          <a:bodyPr rtlCol="0">
            <a:normAutofit/>
          </a:bodyPr>
          <a:lstStyle/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 smtClean="0"/>
          </a:p>
          <a:p>
            <a:pPr algn="l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8800" b="1" i="1" dirty="0" smtClean="0">
                <a:solidFill>
                  <a:schemeClr val="tx1"/>
                </a:solidFill>
              </a:rPr>
              <a:t>MAGNETY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1"/>
                </a:solidFill>
              </a:rPr>
              <a:t> 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>
              <a:solidFill>
                <a:schemeClr val="tx1"/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 smtClean="0">
              <a:solidFill>
                <a:schemeClr val="tx1"/>
              </a:solidFill>
            </a:endParaRP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>
                <a:solidFill>
                  <a:schemeClr val="tx1"/>
                </a:solidFill>
              </a:rPr>
              <a:t> Tato </a:t>
            </a:r>
            <a:r>
              <a:rPr lang="cs-CZ" sz="2000" dirty="0">
                <a:solidFill>
                  <a:schemeClr val="tx1"/>
                </a:solidFill>
              </a:rPr>
              <a:t>práce je šířena pod licencí CC BY-SA 3.0. Odkazy a citace jsou platné k datu 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>
                <a:solidFill>
                  <a:schemeClr val="tx1"/>
                </a:solidFill>
              </a:rPr>
              <a:t>  vytvoření této práce.</a:t>
            </a:r>
          </a:p>
          <a:p>
            <a:pPr algn="just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b="1" i="1" dirty="0">
              <a:solidFill>
                <a:schemeClr val="tx1"/>
              </a:solidFill>
            </a:endParaRPr>
          </a:p>
        </p:txBody>
      </p:sp>
      <p:pic>
        <p:nvPicPr>
          <p:cNvPr id="13315" name="Obrázek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6700" y="404813"/>
            <a:ext cx="5781675" cy="144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6" name="TextovéPole 1"/>
          <p:cNvSpPr txBox="1">
            <a:spLocks noChangeArrowheads="1"/>
          </p:cNvSpPr>
          <p:nvPr/>
        </p:nvSpPr>
        <p:spPr bwMode="auto">
          <a:xfrm>
            <a:off x="179388" y="5989638"/>
            <a:ext cx="243681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cs-CZ"/>
              <a:t>VY_32_INOVACE_10_29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ástupný symbol pro obsah 2"/>
          <p:cNvSpPr>
            <a:spLocks noGrp="1"/>
          </p:cNvSpPr>
          <p:nvPr>
            <p:ph idx="1"/>
          </p:nvPr>
        </p:nvSpPr>
        <p:spPr>
          <a:xfrm>
            <a:off x="107950" y="115888"/>
            <a:ext cx="8928100" cy="6626225"/>
          </a:xfrm>
        </p:spPr>
        <p:txBody>
          <a:bodyPr/>
          <a:lstStyle/>
          <a:p>
            <a:pPr marL="0" indent="0" algn="ctr" eaLnBrk="1" hangingPunct="1">
              <a:buFont typeface="Arial" charset="0"/>
              <a:buNone/>
            </a:pPr>
            <a:endParaRPr lang="cs-CZ" b="1" smtClean="0"/>
          </a:p>
          <a:p>
            <a:pPr marL="0" indent="0" algn="ctr" eaLnBrk="1" hangingPunct="1">
              <a:buFont typeface="Arial" charset="0"/>
              <a:buNone/>
            </a:pPr>
            <a:endParaRPr lang="cs-CZ" b="1" smtClean="0"/>
          </a:p>
          <a:p>
            <a:pPr marL="0" indent="0" algn="ctr" eaLnBrk="1" hangingPunct="1">
              <a:buFont typeface="Arial" charset="0"/>
              <a:buNone/>
            </a:pPr>
            <a:endParaRPr lang="cs-CZ" b="1" smtClean="0"/>
          </a:p>
          <a:p>
            <a:pPr marL="0" indent="0" algn="ctr" eaLnBrk="1" hangingPunct="1">
              <a:buFont typeface="Arial" charset="0"/>
              <a:buNone/>
            </a:pPr>
            <a:r>
              <a:rPr lang="cs-CZ" sz="4800" b="1" smtClean="0"/>
              <a:t>Magnetické pole Země</a:t>
            </a:r>
          </a:p>
          <a:p>
            <a:pPr marL="0" indent="0" algn="ctr" eaLnBrk="1" hangingPunct="1">
              <a:buFont typeface="Arial" charset="0"/>
              <a:buNone/>
            </a:pPr>
            <a:endParaRPr lang="cs-CZ" b="1" smtClean="0"/>
          </a:p>
          <a:p>
            <a:pPr marL="0" indent="0" algn="ctr" eaLnBrk="1" hangingPunct="1">
              <a:buFont typeface="Arial" charset="0"/>
              <a:buNone/>
            </a:pPr>
            <a:r>
              <a:rPr lang="cs-CZ" sz="2800" smtClean="0"/>
              <a:t>chrání život na Zemi před pronikavým zářením z vesmíru 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Zástupný symbol pro obsah 2"/>
          <p:cNvSpPr>
            <a:spLocks noGrp="1"/>
          </p:cNvSpPr>
          <p:nvPr>
            <p:ph idx="1"/>
          </p:nvPr>
        </p:nvSpPr>
        <p:spPr>
          <a:xfrm>
            <a:off x="107950" y="115888"/>
            <a:ext cx="8928100" cy="6626225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endParaRPr lang="cs-CZ" smtClean="0"/>
          </a:p>
          <a:p>
            <a:pPr marL="0" indent="0" eaLnBrk="1" hangingPunct="1">
              <a:buFont typeface="Arial" charset="0"/>
              <a:buNone/>
            </a:pPr>
            <a:r>
              <a:rPr lang="cs-CZ" smtClean="0"/>
              <a:t>Historie</a:t>
            </a:r>
          </a:p>
          <a:p>
            <a:pPr marL="0" indent="0" eaLnBrk="1" hangingPunct="1">
              <a:buFont typeface="Arial" charset="0"/>
              <a:buNone/>
            </a:pPr>
            <a:endParaRPr lang="cs-CZ" smtClean="0"/>
          </a:p>
          <a:p>
            <a:pPr marL="0" indent="0" eaLnBrk="1" hangingPunct="1">
              <a:buFont typeface="Arial" charset="0"/>
              <a:buNone/>
            </a:pPr>
            <a:r>
              <a:rPr lang="cs-CZ" smtClean="0"/>
              <a:t>Starověká Čína – 1. využití magnetismu Země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mtClean="0"/>
              <a:t>		           použití pro orientaci v přírodě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mtClean="0"/>
              <a:t>			 vynález magnetického kompasu</a:t>
            </a:r>
          </a:p>
          <a:p>
            <a:pPr marL="0" indent="0" eaLnBrk="1" hangingPunct="1">
              <a:buFont typeface="Arial" charset="0"/>
              <a:buNone/>
            </a:pPr>
            <a:endParaRPr lang="cs-CZ" smtClean="0"/>
          </a:p>
          <a:p>
            <a:pPr marL="0" indent="0" eaLnBrk="1" hangingPunct="1"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sah 2"/>
          <p:cNvSpPr>
            <a:spLocks noGrp="1"/>
          </p:cNvSpPr>
          <p:nvPr>
            <p:ph idx="1"/>
          </p:nvPr>
        </p:nvSpPr>
        <p:spPr>
          <a:xfrm>
            <a:off x="107950" y="115888"/>
            <a:ext cx="8928100" cy="6626225"/>
          </a:xfrm>
        </p:spPr>
        <p:txBody>
          <a:bodyPr/>
          <a:lstStyle/>
          <a:p>
            <a:pPr marL="0" indent="0" algn="ctr" eaLnBrk="1" hangingPunct="1">
              <a:buFont typeface="Arial" charset="0"/>
              <a:buNone/>
            </a:pPr>
            <a:r>
              <a:rPr lang="cs-CZ" b="1" smtClean="0"/>
              <a:t>Jak vzniklo slovo magnet ?</a:t>
            </a:r>
          </a:p>
          <a:p>
            <a:pPr marL="0" indent="0" eaLnBrk="1" hangingPunct="1">
              <a:buFont typeface="Arial" charset="0"/>
              <a:buNone/>
            </a:pPr>
            <a:endParaRPr lang="cs-CZ" smtClean="0"/>
          </a:p>
          <a:p>
            <a:pPr marL="0" indent="0" eaLnBrk="1" hangingPunct="1">
              <a:buFont typeface="Arial" charset="0"/>
              <a:buNone/>
            </a:pPr>
            <a:r>
              <a:rPr lang="cs-CZ" smtClean="0"/>
              <a:t>magnet, magnetismus</a:t>
            </a:r>
          </a:p>
          <a:p>
            <a:pPr marL="0" indent="0" eaLnBrk="1" hangingPunct="1">
              <a:buFont typeface="Arial" charset="0"/>
              <a:buNone/>
            </a:pPr>
            <a:endParaRPr lang="cs-CZ" smtClean="0"/>
          </a:p>
          <a:p>
            <a:pPr marL="0" indent="0" eaLnBrk="1" hangingPunct="1">
              <a:buFont typeface="Arial" charset="0"/>
              <a:buNone/>
            </a:pPr>
            <a:r>
              <a:rPr lang="cs-CZ" smtClean="0"/>
              <a:t>kraj Magnesia v Turecku</a:t>
            </a:r>
          </a:p>
          <a:p>
            <a:pPr marL="0" indent="0" eaLnBrk="1" hangingPunct="1">
              <a:buFont typeface="Arial" charset="0"/>
              <a:buNone/>
            </a:pPr>
            <a:endParaRPr lang="cs-CZ" smtClean="0"/>
          </a:p>
          <a:p>
            <a:pPr marL="0" indent="0" eaLnBrk="1" hangingPunct="1">
              <a:buFont typeface="Arial" charset="0"/>
              <a:buNone/>
            </a:pPr>
            <a:r>
              <a:rPr lang="cs-CZ" smtClean="0"/>
              <a:t>těžba nerostu - </a:t>
            </a:r>
            <a:r>
              <a:rPr lang="cs-CZ" b="1" smtClean="0"/>
              <a:t>magnetit</a:t>
            </a:r>
            <a:r>
              <a:rPr lang="cs-CZ" smtClean="0"/>
              <a:t> </a:t>
            </a:r>
          </a:p>
          <a:p>
            <a:pPr marL="0" indent="0" eaLnBrk="1" hangingPunct="1">
              <a:buFont typeface="Arial" charset="0"/>
              <a:buNone/>
            </a:pPr>
            <a:endParaRPr lang="cs-CZ" smtClean="0"/>
          </a:p>
          <a:p>
            <a:pPr marL="0" indent="0" eaLnBrk="1" hangingPunct="1">
              <a:buFont typeface="Arial" charset="0"/>
              <a:buNone/>
            </a:pPr>
            <a:r>
              <a:rPr lang="cs-CZ" smtClean="0"/>
              <a:t>přitahuje železné předměty</a:t>
            </a:r>
          </a:p>
          <a:p>
            <a:pPr marL="0" indent="0" eaLnBrk="1" hangingPunct="1">
              <a:buFont typeface="Arial" charset="0"/>
              <a:buNone/>
            </a:pPr>
            <a:endParaRPr lang="cs-CZ" smtClean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Zástupný symbol pro obsah 2"/>
          <p:cNvSpPr>
            <a:spLocks noGrp="1"/>
          </p:cNvSpPr>
          <p:nvPr>
            <p:ph idx="1"/>
          </p:nvPr>
        </p:nvSpPr>
        <p:spPr>
          <a:xfrm>
            <a:off x="107950" y="115888"/>
            <a:ext cx="8928100" cy="6626225"/>
          </a:xfrm>
        </p:spPr>
        <p:txBody>
          <a:bodyPr/>
          <a:lstStyle/>
          <a:p>
            <a:pPr marL="0" indent="0" algn="ctr" eaLnBrk="1" hangingPunct="1">
              <a:buFont typeface="Arial" charset="0"/>
              <a:buNone/>
            </a:pPr>
            <a:endParaRPr lang="cs-CZ" smtClean="0"/>
          </a:p>
          <a:p>
            <a:pPr marL="0" indent="0" algn="ctr" eaLnBrk="1" hangingPunct="1">
              <a:buFont typeface="Arial" charset="0"/>
              <a:buNone/>
            </a:pPr>
            <a:r>
              <a:rPr lang="cs-CZ" smtClean="0"/>
              <a:t>Jak funguje magnetická přitažlivost?</a:t>
            </a:r>
          </a:p>
          <a:p>
            <a:pPr marL="0" indent="0" algn="ctr" eaLnBrk="1" hangingPunct="1">
              <a:buFont typeface="Arial" charset="0"/>
              <a:buNone/>
            </a:pPr>
            <a:r>
              <a:rPr lang="cs-CZ" smtClean="0"/>
              <a:t>magnety se mezi sebou</a:t>
            </a:r>
          </a:p>
          <a:p>
            <a:pPr marL="0" indent="0" eaLnBrk="1" hangingPunct="1">
              <a:buFont typeface="Arial" charset="0"/>
              <a:buNone/>
            </a:pPr>
            <a:endParaRPr lang="cs-CZ" smtClean="0"/>
          </a:p>
          <a:p>
            <a:pPr marL="0" indent="0" eaLnBrk="1" hangingPunct="1">
              <a:buFont typeface="Arial" charset="0"/>
              <a:buNone/>
            </a:pPr>
            <a:endParaRPr lang="cs-CZ" smtClean="0"/>
          </a:p>
          <a:p>
            <a:pPr marL="0" indent="0" eaLnBrk="1" hangingPunct="1">
              <a:buFont typeface="Arial" charset="0"/>
              <a:buNone/>
            </a:pPr>
            <a:r>
              <a:rPr lang="cs-CZ" smtClean="0"/>
              <a:t>             přitahují                                  odpuzují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mtClean="0"/>
              <a:t> 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mtClean="0"/>
              <a:t>Opačné póly se přitahují	Stejné póly se odpuzují</a:t>
            </a:r>
          </a:p>
        </p:txBody>
      </p:sp>
      <p:sp>
        <p:nvSpPr>
          <p:cNvPr id="2" name="Šipka dolů 1"/>
          <p:cNvSpPr/>
          <p:nvPr/>
        </p:nvSpPr>
        <p:spPr>
          <a:xfrm>
            <a:off x="2529484" y="1977155"/>
            <a:ext cx="484632" cy="978408"/>
          </a:xfrm>
          <a:prstGeom prst="downArrow">
            <a:avLst/>
          </a:prstGeom>
          <a:scene3d>
            <a:camera prst="orthographicFront">
              <a:rot lat="0" lon="0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4" name="Šipka dolů 3"/>
          <p:cNvSpPr/>
          <p:nvPr/>
        </p:nvSpPr>
        <p:spPr>
          <a:xfrm>
            <a:off x="5879663" y="1993179"/>
            <a:ext cx="484632" cy="978408"/>
          </a:xfrm>
          <a:prstGeom prst="downArrow">
            <a:avLst/>
          </a:prstGeom>
          <a:scene3d>
            <a:camera prst="orthographicFront">
              <a:rot lat="0" lon="0" rev="2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Zástupný symbol pro obsah 2"/>
          <p:cNvSpPr>
            <a:spLocks noGrp="1"/>
          </p:cNvSpPr>
          <p:nvPr>
            <p:ph idx="1"/>
          </p:nvPr>
        </p:nvSpPr>
        <p:spPr>
          <a:xfrm>
            <a:off x="107950" y="115888"/>
            <a:ext cx="8856663" cy="6553200"/>
          </a:xfrm>
        </p:spPr>
        <p:txBody>
          <a:bodyPr/>
          <a:lstStyle/>
          <a:p>
            <a:pPr marL="0" indent="0" algn="ctr" eaLnBrk="1" hangingPunct="1">
              <a:buFont typeface="Arial" charset="0"/>
              <a:buNone/>
            </a:pPr>
            <a:endParaRPr lang="cs-CZ" b="1" smtClean="0"/>
          </a:p>
          <a:p>
            <a:pPr marL="0" indent="0" algn="ctr" eaLnBrk="1" hangingPunct="1">
              <a:buFont typeface="Arial" charset="0"/>
              <a:buNone/>
            </a:pPr>
            <a:r>
              <a:rPr lang="cs-CZ" b="1" smtClean="0"/>
              <a:t>Magnetické síly působí mezi</a:t>
            </a:r>
          </a:p>
          <a:p>
            <a:pPr marL="0" indent="0" eaLnBrk="1" hangingPunct="1">
              <a:buFont typeface="Arial" charset="0"/>
              <a:buNone/>
            </a:pPr>
            <a:endParaRPr lang="cs-CZ" sz="2800" smtClean="0"/>
          </a:p>
          <a:p>
            <a:pPr marL="0" indent="0" eaLnBrk="1" hangingPunct="1">
              <a:buFont typeface="Arial" charset="0"/>
              <a:buNone/>
            </a:pPr>
            <a:endParaRPr lang="cs-CZ" sz="2800" smtClean="0"/>
          </a:p>
          <a:p>
            <a:pPr marL="0" indent="0" eaLnBrk="1" hangingPunct="1">
              <a:buFont typeface="Arial" charset="0"/>
              <a:buNone/>
            </a:pPr>
            <a:r>
              <a:rPr lang="cs-CZ" sz="2800" smtClean="0"/>
              <a:t>                                                                  magnet – magnet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2800" smtClean="0"/>
              <a:t>                                           </a:t>
            </a:r>
          </a:p>
          <a:p>
            <a:pPr marL="0" indent="0" eaLnBrk="1" hangingPunct="1">
              <a:buFont typeface="Arial" charset="0"/>
              <a:buNone/>
            </a:pPr>
            <a:endParaRPr lang="cs-CZ" sz="2800" smtClean="0"/>
          </a:p>
          <a:p>
            <a:pPr marL="0" indent="0" eaLnBrk="1" hangingPunct="1">
              <a:buFont typeface="Arial" charset="0"/>
              <a:buNone/>
            </a:pPr>
            <a:endParaRPr lang="cs-CZ" sz="2800" smtClean="0"/>
          </a:p>
          <a:p>
            <a:pPr marL="0" indent="0" eaLnBrk="1" hangingPunct="1">
              <a:buFont typeface="Arial" charset="0"/>
              <a:buNone/>
            </a:pPr>
            <a:r>
              <a:rPr lang="cs-CZ" sz="2800" smtClean="0"/>
              <a:t>         magnet – železný předmět</a:t>
            </a:r>
          </a:p>
          <a:p>
            <a:pPr marL="0" indent="0" eaLnBrk="1" hangingPunct="1">
              <a:buFont typeface="Arial" charset="0"/>
              <a:buNone/>
            </a:pPr>
            <a:endParaRPr lang="cs-CZ" sz="2800" smtClean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Zástupný symbol pro obsah 2"/>
          <p:cNvSpPr>
            <a:spLocks noGrp="1"/>
          </p:cNvSpPr>
          <p:nvPr>
            <p:ph idx="1"/>
          </p:nvPr>
        </p:nvSpPr>
        <p:spPr>
          <a:xfrm>
            <a:off x="107950" y="188913"/>
            <a:ext cx="8928100" cy="6480175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cs-CZ" dirty="0" smtClean="0"/>
              <a:t>Úkol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b="1" dirty="0" smtClean="0"/>
              <a:t>Ve třídě se ti rozsypou kovové špendlíky.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b="1" dirty="0" smtClean="0"/>
              <a:t>Jak nejrychleji je posbíráš zpátky do krabičky?</a:t>
            </a:r>
          </a:p>
          <a:p>
            <a:pPr marL="0" indent="0" eaLnBrk="1" hangingPunct="1">
              <a:buFont typeface="Arial" charset="0"/>
              <a:buNone/>
            </a:pPr>
            <a:endParaRPr lang="cs-CZ" sz="2800" dirty="0" smtClean="0"/>
          </a:p>
          <a:p>
            <a:pPr marL="0" indent="0" eaLnBrk="1" hangingPunct="1">
              <a:buFont typeface="Arial" charset="0"/>
              <a:buNone/>
            </a:pPr>
            <a:r>
              <a:rPr lang="cs-CZ" sz="2800" dirty="0" smtClean="0"/>
              <a:t>Použij jednoduchou pomůcku:  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2800" dirty="0" smtClean="0"/>
              <a:t>magnet z tabule přilož k podlaze a pomalu s ním pohybuj a sleduj, jak budou špendlíky za magnetem „spěchat“</a:t>
            </a:r>
          </a:p>
          <a:p>
            <a:pPr marL="0" indent="0" eaLnBrk="1" hangingPunct="1">
              <a:buFont typeface="Arial" charset="0"/>
              <a:buNone/>
            </a:pPr>
            <a:endParaRPr lang="cs-CZ" sz="2800" dirty="0" smtClean="0"/>
          </a:p>
          <a:p>
            <a:pPr marL="0" indent="0" eaLnBrk="1" hangingPunct="1">
              <a:buFont typeface="Arial" charset="0"/>
              <a:buNone/>
            </a:pPr>
            <a:endParaRPr lang="cs-CZ" sz="2800" dirty="0" smtClean="0"/>
          </a:p>
          <a:p>
            <a:pPr marL="0" indent="0" eaLnBrk="1" hangingPunct="1">
              <a:buFont typeface="Arial" charset="0"/>
              <a:buNone/>
            </a:pPr>
            <a:endParaRPr lang="cs-CZ" sz="2800" dirty="0" smtClean="0"/>
          </a:p>
          <a:p>
            <a:pPr marL="0" indent="0" eaLnBrk="1" hangingPunct="1">
              <a:buFont typeface="Arial" charset="0"/>
              <a:buNone/>
            </a:pPr>
            <a:r>
              <a:rPr lang="cs-CZ" sz="2800" dirty="0" smtClean="0"/>
              <a:t>    mezi magnetem a špendlíky působí </a:t>
            </a:r>
            <a:r>
              <a:rPr lang="cs-CZ" sz="2800" b="1" dirty="0" smtClean="0"/>
              <a:t>magnetické síly</a:t>
            </a: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sah 2"/>
          <p:cNvSpPr>
            <a:spLocks noGrp="1"/>
          </p:cNvSpPr>
          <p:nvPr>
            <p:ph idx="1"/>
          </p:nvPr>
        </p:nvSpPr>
        <p:spPr>
          <a:xfrm>
            <a:off x="179388" y="115888"/>
            <a:ext cx="8785225" cy="6553200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cs-CZ" dirty="0" smtClean="0"/>
              <a:t>úkol – </a:t>
            </a:r>
            <a:r>
              <a:rPr lang="cs-CZ" b="1" dirty="0" smtClean="0"/>
              <a:t>jak vyrobit dočasný magnet 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2800" dirty="0" smtClean="0"/>
              <a:t>potřebujeme: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2800" dirty="0" smtClean="0"/>
              <a:t> šroubovák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2800" dirty="0" smtClean="0"/>
              <a:t> hromádku hřebíčků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2800" dirty="0" smtClean="0"/>
              <a:t>	       trvalý magnet (podkova)</a:t>
            </a:r>
          </a:p>
          <a:p>
            <a:pPr marL="0" indent="0" eaLnBrk="1" hangingPunct="1">
              <a:buFont typeface="Arial" charset="0"/>
              <a:buNone/>
            </a:pPr>
            <a:endParaRPr lang="cs-CZ" sz="2800" dirty="0" smtClean="0"/>
          </a:p>
          <a:p>
            <a:pPr marL="0" indent="0" eaLnBrk="1" hangingPunct="1">
              <a:buFont typeface="Arial" charset="0"/>
              <a:buNone/>
            </a:pPr>
            <a:r>
              <a:rPr lang="cs-CZ" sz="2800" dirty="0" smtClean="0"/>
              <a:t>  vezmi šroubovák a několikrát s ním přejeď po magnetu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2800" dirty="0" smtClean="0"/>
              <a:t>  na lavici umísti hřebíčky na hromádku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2800" dirty="0" smtClean="0"/>
              <a:t>  přibliž šroubovák k hromádce a pozoruj hřebíčky</a:t>
            </a:r>
          </a:p>
          <a:p>
            <a:pPr marL="0" indent="0" eaLnBrk="1" hangingPunct="1">
              <a:buFont typeface="Arial" charset="0"/>
              <a:buNone/>
            </a:pPr>
            <a:endParaRPr lang="cs-CZ" sz="2800" dirty="0" smtClean="0"/>
          </a:p>
          <a:p>
            <a:pPr marL="0" indent="0" eaLnBrk="1" hangingPunct="1">
              <a:buFont typeface="Arial" charset="0"/>
              <a:buNone/>
            </a:pPr>
            <a:r>
              <a:rPr lang="cs-CZ" sz="2800" b="1" dirty="0" smtClean="0"/>
              <a:t>Závěr: </a:t>
            </a:r>
            <a:r>
              <a:rPr lang="cs-CZ" sz="2800" dirty="0" smtClean="0"/>
              <a:t>hřebíky se díky </a:t>
            </a:r>
            <a:r>
              <a:rPr lang="cs-CZ" sz="2800" b="1" dirty="0" smtClean="0"/>
              <a:t>magnetickým silám </a:t>
            </a:r>
            <a:r>
              <a:rPr lang="cs-CZ" sz="2800" dirty="0" smtClean="0"/>
              <a:t>nalepí na hrot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2800" dirty="0" smtClean="0"/>
              <a:t>            šroubováku, který se stal dočasným magnetem</a:t>
            </a:r>
          </a:p>
          <a:p>
            <a:pPr marL="0" indent="0" eaLnBrk="1" hangingPunct="1">
              <a:buFont typeface="Arial" charset="0"/>
              <a:buNone/>
            </a:pPr>
            <a:endParaRPr lang="cs-CZ" dirty="0" smtClean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Zástupný symbol pro obsah 2"/>
          <p:cNvSpPr>
            <a:spLocks noGrp="1"/>
          </p:cNvSpPr>
          <p:nvPr>
            <p:ph idx="1"/>
          </p:nvPr>
        </p:nvSpPr>
        <p:spPr>
          <a:xfrm>
            <a:off x="107950" y="188913"/>
            <a:ext cx="8928100" cy="6408737"/>
          </a:xfrm>
        </p:spPr>
        <p:txBody>
          <a:bodyPr/>
          <a:lstStyle/>
          <a:p>
            <a:pPr marL="0" indent="0" algn="ctr" eaLnBrk="1" hangingPunct="1">
              <a:buFont typeface="Arial" charset="0"/>
              <a:buNone/>
            </a:pPr>
            <a:r>
              <a:rPr lang="cs-CZ" b="1" smtClean="0"/>
              <a:t>Působení magnetických sil</a:t>
            </a:r>
          </a:p>
          <a:p>
            <a:pPr marL="0" indent="0" eaLnBrk="1" hangingPunct="1">
              <a:buFont typeface="Arial" charset="0"/>
              <a:buNone/>
            </a:pPr>
            <a:endParaRPr lang="cs-CZ" smtClean="0"/>
          </a:p>
          <a:p>
            <a:pPr marL="0" indent="0" eaLnBrk="1" hangingPunct="1">
              <a:buFont typeface="Arial" charset="0"/>
              <a:buNone/>
            </a:pPr>
            <a:r>
              <a:rPr lang="cs-CZ" smtClean="0"/>
              <a:t>s narůstající délkou se jejich působení zmenšuje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mtClean="0"/>
              <a:t>magnety na sebe působí i na dálku pomocí 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b="1" smtClean="0"/>
              <a:t>                             magnetického pole</a:t>
            </a:r>
          </a:p>
          <a:p>
            <a:pPr marL="0" indent="0" eaLnBrk="1" hangingPunct="1">
              <a:buFont typeface="Arial" charset="0"/>
              <a:buNone/>
            </a:pPr>
            <a:endParaRPr lang="cs-CZ" b="1" smtClean="0"/>
          </a:p>
          <a:p>
            <a:pPr marL="0" indent="0" eaLnBrk="1" hangingPunct="1">
              <a:buFont typeface="Arial" charset="0"/>
              <a:buNone/>
            </a:pPr>
            <a:r>
              <a:rPr lang="cs-CZ" b="1" smtClean="0"/>
              <a:t>      je uvnitř magnetu                v okolí magnetu  </a:t>
            </a:r>
          </a:p>
        </p:txBody>
      </p:sp>
      <p:sp>
        <p:nvSpPr>
          <p:cNvPr id="4" name="Šipka dolů 3"/>
          <p:cNvSpPr/>
          <p:nvPr/>
        </p:nvSpPr>
        <p:spPr>
          <a:xfrm>
            <a:off x="3230140" y="3220772"/>
            <a:ext cx="340616" cy="489204"/>
          </a:xfrm>
          <a:prstGeom prst="downArrow">
            <a:avLst/>
          </a:prstGeom>
          <a:scene3d>
            <a:camera prst="orthographicFront">
              <a:rot lat="0" lon="0" rev="1919999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5" name="Šipka dolů 4"/>
          <p:cNvSpPr/>
          <p:nvPr/>
        </p:nvSpPr>
        <p:spPr>
          <a:xfrm>
            <a:off x="5321080" y="3220772"/>
            <a:ext cx="340616" cy="489204"/>
          </a:xfrm>
          <a:prstGeom prst="downArrow">
            <a:avLst/>
          </a:prstGeom>
          <a:scene3d>
            <a:camera prst="orthographicFront">
              <a:rot lat="0" lon="0" rev="240000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Zástupný symbol pro obsah 2"/>
          <p:cNvSpPr>
            <a:spLocks noGrp="1"/>
          </p:cNvSpPr>
          <p:nvPr>
            <p:ph idx="1"/>
          </p:nvPr>
        </p:nvSpPr>
        <p:spPr>
          <a:xfrm>
            <a:off x="107950" y="115888"/>
            <a:ext cx="8856663" cy="6553200"/>
          </a:xfrm>
        </p:spPr>
        <p:txBody>
          <a:bodyPr/>
          <a:lstStyle/>
          <a:p>
            <a:pPr marL="0" indent="0" eaLnBrk="1" hangingPunct="1">
              <a:buFont typeface="Arial" charset="0"/>
              <a:buNone/>
            </a:pPr>
            <a:r>
              <a:rPr lang="cs-CZ" b="1" smtClean="0"/>
              <a:t>                                     Magnety</a:t>
            </a:r>
            <a:r>
              <a:rPr lang="cs-CZ" smtClean="0"/>
              <a:t>               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2800" smtClean="0"/>
              <a:t> 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2800" b="1" smtClean="0"/>
              <a:t>                  přírodní              </a:t>
            </a:r>
            <a:r>
              <a:rPr lang="cs-CZ" sz="2800" smtClean="0"/>
              <a:t>		 </a:t>
            </a:r>
            <a:r>
              <a:rPr lang="cs-CZ" sz="2800" b="1" smtClean="0"/>
              <a:t>umělé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2800" smtClean="0"/>
              <a:t>            z magnetovce                               ze slitin kovů</a:t>
            </a:r>
          </a:p>
          <a:p>
            <a:pPr marL="0" indent="0" eaLnBrk="1" hangingPunct="1">
              <a:buFont typeface="Arial" charset="0"/>
              <a:buNone/>
            </a:pPr>
            <a:endParaRPr lang="cs-CZ" sz="2800" smtClean="0"/>
          </a:p>
          <a:p>
            <a:pPr marL="0" indent="0" eaLnBrk="1" hangingPunct="1">
              <a:buFont typeface="Arial" charset="0"/>
              <a:buNone/>
            </a:pPr>
            <a:r>
              <a:rPr lang="cs-CZ" sz="2800" smtClean="0"/>
              <a:t>N, S – koncové části magnetu</a:t>
            </a:r>
          </a:p>
          <a:p>
            <a:pPr marL="0" indent="0" eaLnBrk="1" hangingPunct="1">
              <a:buFont typeface="Arial" charset="0"/>
              <a:buNone/>
            </a:pPr>
            <a:r>
              <a:rPr lang="cs-CZ" sz="2800" smtClean="0"/>
              <a:t>           nazýváme je </a:t>
            </a:r>
            <a:r>
              <a:rPr lang="cs-CZ" sz="2800" b="1" smtClean="0"/>
              <a:t>magnetické póly</a:t>
            </a:r>
          </a:p>
          <a:p>
            <a:pPr marL="0" indent="0" eaLnBrk="1" hangingPunct="1">
              <a:buFont typeface="Arial" charset="0"/>
              <a:buNone/>
            </a:pPr>
            <a:endParaRPr lang="cs-CZ" smtClean="0"/>
          </a:p>
          <a:p>
            <a:pPr marL="0" indent="0" eaLnBrk="1" hangingPunct="1">
              <a:buFont typeface="Arial" charset="0"/>
              <a:buNone/>
            </a:pPr>
            <a:r>
              <a:rPr lang="cs-CZ" smtClean="0"/>
              <a:t> </a:t>
            </a:r>
          </a:p>
        </p:txBody>
      </p:sp>
      <p:sp>
        <p:nvSpPr>
          <p:cNvPr id="5" name="Šipka doprava 4"/>
          <p:cNvSpPr/>
          <p:nvPr/>
        </p:nvSpPr>
        <p:spPr>
          <a:xfrm>
            <a:off x="3106597" y="893110"/>
            <a:ext cx="1050416" cy="312364"/>
          </a:xfrm>
          <a:prstGeom prst="rightArrow">
            <a:avLst/>
          </a:prstGeom>
          <a:scene3d>
            <a:camera prst="orthographicFront">
              <a:rot lat="21301142" lon="21573783" rev="1260114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  <p:sp>
        <p:nvSpPr>
          <p:cNvPr id="7" name="Šipka doprava 6"/>
          <p:cNvSpPr/>
          <p:nvPr/>
        </p:nvSpPr>
        <p:spPr>
          <a:xfrm>
            <a:off x="4529696" y="948867"/>
            <a:ext cx="1050416" cy="312364"/>
          </a:xfrm>
          <a:prstGeom prst="rightArrow">
            <a:avLst/>
          </a:prstGeom>
          <a:scene3d>
            <a:camera prst="orthographicFront">
              <a:rot lat="21301142" lon="21573783" rev="19501139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cs-CZ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0825" y="260350"/>
            <a:ext cx="8785225" cy="6408738"/>
          </a:xfrm>
        </p:spPr>
        <p:txBody>
          <a:bodyPr rtlCol="0">
            <a:normAutofit/>
          </a:bodyPr>
          <a:lstStyle/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/>
              <a:t>ODKAZY 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i="1" dirty="0" smtClean="0">
              <a:solidFill>
                <a:srgbClr val="000000"/>
              </a:solidFill>
              <a:latin typeface="Tahoma" pitchFamily="34" charset="0"/>
            </a:endParaRP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/>
              <a:t>RAUNER, Karel, Václav HAVEL, </a:t>
            </a:r>
            <a:r>
              <a:rPr lang="cs-CZ" sz="2000" dirty="0" err="1" smtClean="0"/>
              <a:t>Gerhard</a:t>
            </a:r>
            <a:r>
              <a:rPr lang="cs-CZ" sz="2000" dirty="0" smtClean="0"/>
              <a:t> HOFER, Josef KEPKA, Jitka PROKŠOVÁ a Miroslav RANDA. </a:t>
            </a:r>
            <a:r>
              <a:rPr lang="cs-CZ" sz="2000" i="1" dirty="0" smtClean="0"/>
              <a:t>FYZIKA 6</a:t>
            </a:r>
            <a:r>
              <a:rPr lang="cs-CZ" sz="2000" dirty="0" smtClean="0"/>
              <a:t>. 1. Plzeň: FRAUS, 2004. ISBN 80-7238-210-1.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 smtClean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/>
              <a:t>Texty jsou vlastní originální tvorbou autora.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sz="2000" dirty="0" smtClean="0"/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</p:spTree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79388" y="188913"/>
            <a:ext cx="8785225" cy="6480175"/>
          </a:xfrm>
        </p:spPr>
        <p:txBody>
          <a:bodyPr rtlCol="0">
            <a:normAutofit/>
          </a:bodyPr>
          <a:lstStyle/>
          <a:p>
            <a:pPr marL="0" indent="0">
              <a:buNone/>
            </a:pPr>
            <a:r>
              <a:rPr lang="cs-CZ" sz="2000" dirty="0"/>
              <a:t>Škola: Základní škola Trávníky Otrokovice, příspěvková organizace</a:t>
            </a:r>
          </a:p>
          <a:p>
            <a:pPr marL="0" indent="0">
              <a:buNone/>
            </a:pPr>
            <a:r>
              <a:rPr lang="cs-CZ" sz="2000" dirty="0"/>
              <a:t>Číslo projektu: CZ.1.07/1.4.00/21.2637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/>
              <a:t>Název výukového materiálu: Magnety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/>
              <a:t>Autor: Ing. Pavlína Ptáčková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/>
              <a:t>Vytvořeno: 23. 1. 2012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/>
              <a:t>Ročník: 6.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/>
              <a:t>Vzdělávací oblast: Člověk a příroda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/>
              <a:t>Vzdělávací obor: Fyzika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/>
              <a:t>Tematický okruh: Elektromagnetické a světelné děje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/>
              <a:t>Téma: Magnety</a:t>
            </a:r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/>
              <a:t>Pomůcky: Interaktivní tabule, počítač, nosič </a:t>
            </a:r>
            <a:r>
              <a:rPr lang="cs-CZ" sz="2000" dirty="0" err="1" smtClean="0"/>
              <a:t>flash</a:t>
            </a:r>
            <a:endParaRPr lang="cs-CZ" sz="2000" dirty="0" smtClean="0"/>
          </a:p>
          <a:p>
            <a:pPr marL="0" indent="0"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r>
              <a:rPr lang="cs-CZ" sz="2000" dirty="0" smtClean="0"/>
              <a:t>Anotace:  Vzdělávací materiál je určen k výkladu učiva o magnetech. </a:t>
            </a:r>
          </a:p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cs-CZ" dirty="0"/>
          </a:p>
        </p:txBody>
      </p:sp>
    </p:spTree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342</TotalTime>
  <Words>305</Words>
  <Application>Microsoft Office PowerPoint</Application>
  <PresentationFormat>Předvádění na obrazovce (4:3)</PresentationFormat>
  <Paragraphs>105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ptackova</dc:creator>
  <cp:lastModifiedBy>Horňáková</cp:lastModifiedBy>
  <cp:revision>48</cp:revision>
  <cp:lastPrinted>2013-12-27T08:49:40Z</cp:lastPrinted>
  <dcterms:created xsi:type="dcterms:W3CDTF">2012-01-21T09:20:04Z</dcterms:created>
  <dcterms:modified xsi:type="dcterms:W3CDTF">2013-12-27T08:49:52Z</dcterms:modified>
</cp:coreProperties>
</file>