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av" ContentType="audio/wav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</p:sldIdLst>
  <p:sldSz cx="9144000" cy="6858000" type="screen4x3"/>
  <p:notesSz cx="7099300" cy="10234613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542" autoAdjust="0"/>
    <p:restoredTop sz="94660"/>
  </p:normalViewPr>
  <p:slideViewPr>
    <p:cSldViewPr>
      <p:cViewPr>
        <p:scale>
          <a:sx n="82" d="100"/>
          <a:sy n="82" d="100"/>
        </p:scale>
        <p:origin x="-1026" y="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342231-515A-4657-A2EA-AC9CB7536C1E}" type="datetimeFigureOut">
              <a:rPr lang="cs-CZ" smtClean="0"/>
              <a:pPr/>
              <a:t>27.12.2013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169491F4-26F5-41C9-8E33-23263D96370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342231-515A-4657-A2EA-AC9CB7536C1E}" type="datetimeFigureOut">
              <a:rPr lang="cs-CZ" smtClean="0"/>
              <a:pPr/>
              <a:t>27.12.2013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169491F4-26F5-41C9-8E33-23263D96370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342231-515A-4657-A2EA-AC9CB7536C1E}" type="datetimeFigureOut">
              <a:rPr lang="cs-CZ" smtClean="0"/>
              <a:pPr/>
              <a:t>27.12.2013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9491F4-26F5-41C9-8E33-23263D96370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342231-515A-4657-A2EA-AC9CB7536C1E}" type="datetimeFigureOut">
              <a:rPr lang="cs-CZ" smtClean="0"/>
              <a:pPr/>
              <a:t>27.12.2013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9491F4-26F5-41C9-8E33-23263D96370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342231-515A-4657-A2EA-AC9CB7536C1E}" type="datetimeFigureOut">
              <a:rPr lang="cs-CZ" smtClean="0"/>
              <a:pPr/>
              <a:t>27.12.2013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169491F4-26F5-41C9-8E33-23263D96370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342231-515A-4657-A2EA-AC9CB7536C1E}" type="datetimeFigureOut">
              <a:rPr lang="cs-CZ" smtClean="0"/>
              <a:pPr/>
              <a:t>27.12.2013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9491F4-26F5-41C9-8E33-23263D96370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342231-515A-4657-A2EA-AC9CB7536C1E}" type="datetimeFigureOut">
              <a:rPr lang="cs-CZ" smtClean="0"/>
              <a:pPr/>
              <a:t>27.12.2013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9491F4-26F5-41C9-8E33-23263D96370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342231-515A-4657-A2EA-AC9CB7536C1E}" type="datetimeFigureOut">
              <a:rPr lang="cs-CZ" smtClean="0"/>
              <a:pPr/>
              <a:t>27.12.2013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9491F4-26F5-41C9-8E33-23263D96370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342231-515A-4657-A2EA-AC9CB7536C1E}" type="datetimeFigureOut">
              <a:rPr lang="cs-CZ" smtClean="0"/>
              <a:pPr/>
              <a:t>27.12.2013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9491F4-26F5-41C9-8E33-23263D96370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342231-515A-4657-A2EA-AC9CB7536C1E}" type="datetimeFigureOut">
              <a:rPr lang="cs-CZ" smtClean="0"/>
              <a:pPr/>
              <a:t>27.12.2013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9491F4-26F5-41C9-8E33-23263D96370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342231-515A-4657-A2EA-AC9CB7536C1E}" type="datetimeFigureOut">
              <a:rPr lang="cs-CZ" smtClean="0"/>
              <a:pPr/>
              <a:t>27.12.2013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9491F4-26F5-41C9-8E33-23263D96370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19342231-515A-4657-A2EA-AC9CB7536C1E}" type="datetimeFigureOut">
              <a:rPr lang="cs-CZ" smtClean="0"/>
              <a:pPr/>
              <a:t>27.12.2013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169491F4-26F5-41C9-8E33-23263D96370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audio" Target="../media/audio3.wav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audio" Target="../media/audio3.wav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://cs.m.wikipedia.org/wiki/Soubor:Vulpes_vulpes_standing_in_snow.jpg" TargetMode="External"/><Relationship Id="rId2" Type="http://schemas.openxmlformats.org/officeDocument/2006/relationships/audio" Target="../media/audio3.wav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1628800"/>
            <a:ext cx="8278688" cy="4752527"/>
          </a:xfrm>
        </p:spPr>
        <p:txBody>
          <a:bodyPr>
            <a:noAutofit/>
          </a:bodyPr>
          <a:lstStyle/>
          <a:p>
            <a:r>
              <a:rPr lang="cs-CZ" sz="1600" dirty="0" smtClean="0">
                <a:solidFill>
                  <a:schemeClr val="tx1"/>
                </a:solidFill>
              </a:rPr>
              <a:t>Tato práce je šířena pod licencí CC BY-SA 3.0. Odkazy a citace jsou platné k datu vytvoření této práce.</a:t>
            </a:r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dirty="0" smtClean="0">
                <a:solidFill>
                  <a:schemeClr val="tx1"/>
                </a:solidFill>
              </a:rPr>
              <a:t>Škola: Základní škola Trávníky Otrokovice, příspěvková organizace</a:t>
            </a:r>
            <a:br>
              <a:rPr lang="cs-CZ" sz="1600" dirty="0" smtClean="0">
                <a:solidFill>
                  <a:schemeClr val="tx1"/>
                </a:solidFill>
              </a:rPr>
            </a:br>
            <a:r>
              <a:rPr lang="cs-CZ" sz="1600" dirty="0" smtClean="0">
                <a:solidFill>
                  <a:schemeClr val="tx1"/>
                </a:solidFill>
              </a:rPr>
              <a:t>Číslo projektu: CZ.1.07/1.4.00/21.2637</a:t>
            </a:r>
            <a:br>
              <a:rPr lang="cs-CZ" sz="1600" dirty="0" smtClean="0">
                <a:solidFill>
                  <a:schemeClr val="tx1"/>
                </a:solidFill>
              </a:rPr>
            </a:br>
            <a:r>
              <a:rPr lang="cs-CZ" sz="1600" dirty="0" smtClean="0">
                <a:solidFill>
                  <a:schemeClr val="tx1"/>
                </a:solidFill>
              </a:rPr>
              <a:t>Název výukového materiálu: </a:t>
            </a:r>
            <a:r>
              <a:rPr lang="cs-CZ" sz="1600" dirty="0">
                <a:solidFill>
                  <a:schemeClr val="tx1"/>
                </a:solidFill>
              </a:rPr>
              <a:t>Rostliny a živočichové v zimě + Liška + Srnec </a:t>
            </a:r>
            <a:r>
              <a:rPr lang="cs-CZ" sz="1600" dirty="0" smtClean="0">
                <a:solidFill>
                  <a:schemeClr val="tx1"/>
                </a:solidFill>
              </a:rPr>
              <a:t/>
            </a:r>
            <a:br>
              <a:rPr lang="cs-CZ" sz="1600" dirty="0" smtClean="0">
                <a:solidFill>
                  <a:schemeClr val="tx1"/>
                </a:solidFill>
              </a:rPr>
            </a:br>
            <a:r>
              <a:rPr lang="cs-CZ" sz="1600" dirty="0" smtClean="0">
                <a:solidFill>
                  <a:schemeClr val="tx1"/>
                </a:solidFill>
              </a:rPr>
              <a:t>Autor: Mgr. Aleš </a:t>
            </a:r>
            <a:r>
              <a:rPr lang="cs-CZ" sz="1600" dirty="0" err="1" smtClean="0">
                <a:solidFill>
                  <a:schemeClr val="tx1"/>
                </a:solidFill>
              </a:rPr>
              <a:t>Kočenda</a:t>
            </a:r>
            <a:r>
              <a:rPr lang="cs-CZ" sz="1600" dirty="0" smtClean="0">
                <a:solidFill>
                  <a:schemeClr val="tx1"/>
                </a:solidFill>
              </a:rPr>
              <a:t/>
            </a:r>
            <a:br>
              <a:rPr lang="cs-CZ" sz="1600" dirty="0" smtClean="0">
                <a:solidFill>
                  <a:schemeClr val="tx1"/>
                </a:solidFill>
              </a:rPr>
            </a:br>
            <a:r>
              <a:rPr lang="cs-CZ" sz="1600" dirty="0" smtClean="0">
                <a:solidFill>
                  <a:schemeClr val="tx1"/>
                </a:solidFill>
              </a:rPr>
              <a:t>Vytvořeno: 20. května 2012</a:t>
            </a:r>
            <a:br>
              <a:rPr lang="cs-CZ" sz="1600" dirty="0" smtClean="0">
                <a:solidFill>
                  <a:schemeClr val="tx1"/>
                </a:solidFill>
              </a:rPr>
            </a:br>
            <a:r>
              <a:rPr lang="cs-CZ" sz="1600" dirty="0" smtClean="0">
                <a:solidFill>
                  <a:schemeClr val="tx1"/>
                </a:solidFill>
              </a:rPr>
              <a:t>Ročník: Čtvrtý</a:t>
            </a:r>
            <a:br>
              <a:rPr lang="cs-CZ" sz="1600" dirty="0" smtClean="0">
                <a:solidFill>
                  <a:schemeClr val="tx1"/>
                </a:solidFill>
              </a:rPr>
            </a:br>
            <a:r>
              <a:rPr lang="cs-CZ" sz="1600" dirty="0" smtClean="0">
                <a:solidFill>
                  <a:schemeClr val="tx1"/>
                </a:solidFill>
              </a:rPr>
              <a:t>Vzdělávací oblast: </a:t>
            </a:r>
            <a:r>
              <a:rPr lang="cs-CZ" sz="1600" dirty="0">
                <a:solidFill>
                  <a:schemeClr val="tx1"/>
                </a:solidFill>
              </a:rPr>
              <a:t>člověk a jeho svět</a:t>
            </a:r>
            <a:r>
              <a:rPr lang="cs-CZ" sz="1600" dirty="0" smtClean="0">
                <a:solidFill>
                  <a:schemeClr val="tx1"/>
                </a:solidFill>
              </a:rPr>
              <a:t/>
            </a:r>
            <a:br>
              <a:rPr lang="cs-CZ" sz="1600" dirty="0" smtClean="0">
                <a:solidFill>
                  <a:schemeClr val="tx1"/>
                </a:solidFill>
              </a:rPr>
            </a:br>
            <a:r>
              <a:rPr lang="cs-CZ" sz="1600" dirty="0" smtClean="0">
                <a:solidFill>
                  <a:schemeClr val="tx1"/>
                </a:solidFill>
              </a:rPr>
              <a:t>Vzdělávací obor: Přírodověda</a:t>
            </a:r>
            <a:br>
              <a:rPr lang="cs-CZ" sz="1600" dirty="0" smtClean="0">
                <a:solidFill>
                  <a:schemeClr val="tx1"/>
                </a:solidFill>
              </a:rPr>
            </a:br>
            <a:r>
              <a:rPr lang="cs-CZ" sz="1600" dirty="0" smtClean="0">
                <a:solidFill>
                  <a:schemeClr val="tx1"/>
                </a:solidFill>
              </a:rPr>
              <a:t>Tematický okruh: rozmanitost přírody</a:t>
            </a:r>
            <a:br>
              <a:rPr lang="cs-CZ" sz="1600" dirty="0" smtClean="0">
                <a:solidFill>
                  <a:schemeClr val="tx1"/>
                </a:solidFill>
              </a:rPr>
            </a:br>
            <a:r>
              <a:rPr lang="cs-CZ" sz="1600" dirty="0" smtClean="0">
                <a:solidFill>
                  <a:schemeClr val="tx1"/>
                </a:solidFill>
              </a:rPr>
              <a:t>Téma: rostliny a živočichové</a:t>
            </a:r>
            <a:br>
              <a:rPr lang="cs-CZ" sz="1600" dirty="0" smtClean="0">
                <a:solidFill>
                  <a:schemeClr val="tx1"/>
                </a:solidFill>
              </a:rPr>
            </a:br>
            <a:r>
              <a:rPr lang="cs-CZ" sz="1600" dirty="0" smtClean="0">
                <a:solidFill>
                  <a:schemeClr val="tx1"/>
                </a:solidFill>
              </a:rPr>
              <a:t>Pomůcky: Dataprojektor, sešit, propiska, notebook</a:t>
            </a:r>
            <a:br>
              <a:rPr lang="cs-CZ" sz="1600" dirty="0" smtClean="0">
                <a:solidFill>
                  <a:schemeClr val="tx1"/>
                </a:solidFill>
              </a:rPr>
            </a:br>
            <a:r>
              <a:rPr lang="cs-CZ" sz="1600" dirty="0" smtClean="0">
                <a:solidFill>
                  <a:schemeClr val="tx1"/>
                </a:solidFill>
              </a:rPr>
              <a:t>Anotace: Materiál se použije jako test pro ověření znalostí</a:t>
            </a:r>
            <a:br>
              <a:rPr lang="cs-CZ" sz="1600" dirty="0" smtClean="0">
                <a:solidFill>
                  <a:schemeClr val="tx1"/>
                </a:solidFill>
              </a:rPr>
            </a:br>
            <a:r>
              <a:rPr lang="cs-CZ" sz="1600" dirty="0" smtClean="0">
                <a:solidFill>
                  <a:schemeClr val="tx1"/>
                </a:solidFill>
              </a:rPr>
              <a:t>Vlastní texty: Texty jsou vlastní originální tvorbou autora</a:t>
            </a:r>
            <a:br>
              <a:rPr lang="cs-CZ" sz="1600" dirty="0" smtClean="0">
                <a:solidFill>
                  <a:schemeClr val="tx1"/>
                </a:solidFill>
              </a:rPr>
            </a:br>
            <a:r>
              <a:rPr lang="cs-CZ" sz="1600" dirty="0">
                <a:solidFill>
                  <a:schemeClr val="tx1"/>
                </a:solidFill>
                <a:ea typeface="Calibri" pitchFamily="34" charset="0"/>
                <a:cs typeface="Arial" pitchFamily="34" charset="0"/>
              </a:rPr>
              <a:t>Materiál je určen pro bezplatné používání na všech typech škol a školských zařízeních. Jakékoliv další využití podléhá autorskému zákonu</a:t>
            </a:r>
            <a:r>
              <a:rPr lang="cs-CZ" sz="1600" dirty="0">
                <a:solidFill>
                  <a:schemeClr val="tx1"/>
                </a:solidFill>
                <a:latin typeface="Arial" pitchFamily="34" charset="0"/>
                <a:ea typeface="Calibri" pitchFamily="34" charset="0"/>
                <a:cs typeface="Arial" pitchFamily="34" charset="0"/>
              </a:rPr>
              <a:t>.</a:t>
            </a:r>
            <a:r>
              <a:rPr lang="cs-CZ" sz="18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8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</a:br>
            <a:r>
              <a:rPr lang="cs-CZ" sz="1800" dirty="0">
                <a:solidFill>
                  <a:schemeClr val="tx1"/>
                </a:solidFill>
              </a:rPr>
              <a:t/>
            </a:r>
            <a:br>
              <a:rPr lang="cs-CZ" sz="1800" dirty="0">
                <a:solidFill>
                  <a:schemeClr val="tx1"/>
                </a:solidFill>
              </a:rPr>
            </a:br>
            <a:endParaRPr lang="cs-CZ" sz="1800" dirty="0"/>
          </a:p>
        </p:txBody>
      </p:sp>
      <p:pic>
        <p:nvPicPr>
          <p:cNvPr id="4" name="Picture 2" descr="Y:\Loga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195736" y="404664"/>
            <a:ext cx="4313372" cy="108012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41519743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5492080"/>
          </a:xfrm>
        </p:spPr>
        <p:txBody>
          <a:bodyPr>
            <a:normAutofit/>
          </a:bodyPr>
          <a:lstStyle/>
          <a:p>
            <a:pPr algn="ctr"/>
            <a:r>
              <a:rPr lang="cs-CZ" sz="6600" dirty="0" smtClean="0">
                <a:solidFill>
                  <a:schemeClr val="tx1"/>
                </a:solidFill>
              </a:rPr>
              <a:t>ROSTLINY </a:t>
            </a:r>
            <a:r>
              <a:rPr lang="cs-CZ" sz="6600" dirty="0">
                <a:solidFill>
                  <a:schemeClr val="tx1"/>
                </a:solidFill>
              </a:rPr>
              <a:t>A ŽIVOČICHOVÉ V ZIMĚ + LIŠKA + </a:t>
            </a:r>
            <a:r>
              <a:rPr lang="cs-CZ" sz="6600" dirty="0" smtClean="0">
                <a:solidFill>
                  <a:schemeClr val="tx1"/>
                </a:solidFill>
              </a:rPr>
              <a:t>SRNEC</a:t>
            </a:r>
            <a:br>
              <a:rPr lang="cs-CZ" sz="6600" dirty="0" smtClean="0">
                <a:solidFill>
                  <a:schemeClr val="tx1"/>
                </a:solidFill>
              </a:rPr>
            </a:b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012160" y="5949280"/>
            <a:ext cx="2880320" cy="562893"/>
          </a:xfrm>
        </p:spPr>
        <p:txBody>
          <a:bodyPr>
            <a:normAutofit fontScale="25000" lnSpcReduction="20000"/>
          </a:bodyPr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 algn="ctr">
              <a:buNone/>
            </a:pPr>
            <a:r>
              <a:rPr lang="cs-CZ" sz="7200" dirty="0" smtClean="0">
                <a:solidFill>
                  <a:schemeClr val="tx1"/>
                </a:solidFill>
              </a:rPr>
              <a:t>VY_32_INOVACE_10_11</a:t>
            </a:r>
            <a:endParaRPr lang="cs-CZ" sz="72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4063244"/>
            <a:ext cx="3816424" cy="259993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4644008" y="6165304"/>
            <a:ext cx="7200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/>
              <a:t>[1]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625832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cs-CZ" dirty="0" smtClean="0"/>
          </a:p>
          <a:p>
            <a:pPr marL="0" indent="0" algn="ctr">
              <a:buNone/>
            </a:pPr>
            <a:r>
              <a:rPr lang="cs-CZ" sz="4400" dirty="0" smtClean="0"/>
              <a:t>1. CO POZORUJEME V ZIMĚ U LISTNATÝCH STROMŮ A KEŘŮ?</a:t>
            </a:r>
          </a:p>
          <a:p>
            <a:pPr marL="0" indent="0" algn="ctr">
              <a:buNone/>
            </a:pPr>
            <a:endParaRPr lang="cs-CZ" sz="4400" dirty="0" smtClean="0"/>
          </a:p>
          <a:p>
            <a:pPr marL="0" indent="0" algn="ctr">
              <a:buNone/>
            </a:pPr>
            <a:r>
              <a:rPr lang="cs-CZ" sz="4400" dirty="0" smtClean="0"/>
              <a:t>LUPENY   				LISTY</a:t>
            </a:r>
          </a:p>
          <a:p>
            <a:pPr marL="0" indent="0" algn="ctr">
              <a:buNone/>
            </a:pPr>
            <a:r>
              <a:rPr lang="cs-CZ" sz="4400" dirty="0" smtClean="0"/>
              <a:t>PUPENY				VĚTVE</a:t>
            </a:r>
            <a:endParaRPr lang="cs-CZ" sz="4400" dirty="0"/>
          </a:p>
        </p:txBody>
      </p:sp>
    </p:spTree>
    <p:extLst>
      <p:ext uri="{BB962C8B-B14F-4D97-AF65-F5344CB8AC3E}">
        <p14:creationId xmlns:p14="http://schemas.microsoft.com/office/powerpoint/2010/main" val="18307411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4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5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 algn="ctr">
              <a:buNone/>
            </a:pPr>
            <a:r>
              <a:rPr lang="cs-CZ" sz="5400" dirty="0" smtClean="0"/>
              <a:t>2. PTÁKY ROZDĚLUJEME DO 2 SKUPIN: STÁLÍ  A  ?</a:t>
            </a:r>
            <a:endParaRPr lang="cs-CZ" sz="5400" dirty="0"/>
          </a:p>
        </p:txBody>
      </p:sp>
    </p:spTree>
    <p:extLst>
      <p:ext uri="{BB962C8B-B14F-4D97-AF65-F5344CB8AC3E}">
        <p14:creationId xmlns:p14="http://schemas.microsoft.com/office/powerpoint/2010/main" val="12952808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 algn="ctr">
              <a:buNone/>
            </a:pPr>
            <a:r>
              <a:rPr lang="cs-CZ" sz="5400" dirty="0" smtClean="0"/>
              <a:t>3. JAKÝM ZIMNÍM SPÁNKEM SPÍ MEDVĚD A JEZEVEC?</a:t>
            </a:r>
            <a:endParaRPr lang="cs-CZ" sz="5400" dirty="0"/>
          </a:p>
        </p:txBody>
      </p:sp>
    </p:spTree>
    <p:extLst>
      <p:ext uri="{BB962C8B-B14F-4D97-AF65-F5344CB8AC3E}">
        <p14:creationId xmlns:p14="http://schemas.microsoft.com/office/powerpoint/2010/main" val="19786692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 algn="ctr">
              <a:buNone/>
            </a:pPr>
            <a:r>
              <a:rPr lang="cs-CZ" sz="5400" dirty="0" smtClean="0"/>
              <a:t>4. KDE PŘEZIMUJÍ ZIMU OBOJŽIVELNÍCI   A  PLAZI?</a:t>
            </a:r>
            <a:endParaRPr lang="cs-CZ" sz="5400" dirty="0"/>
          </a:p>
        </p:txBody>
      </p:sp>
    </p:spTree>
    <p:extLst>
      <p:ext uri="{BB962C8B-B14F-4D97-AF65-F5344CB8AC3E}">
        <p14:creationId xmlns:p14="http://schemas.microsoft.com/office/powerpoint/2010/main" val="40460235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 algn="ctr">
              <a:buNone/>
            </a:pPr>
            <a:r>
              <a:rPr lang="cs-CZ" sz="5400" dirty="0" smtClean="0"/>
              <a:t>5. JAKÁ ŠELMA JE LIŠKA OBECNÁ?</a:t>
            </a:r>
          </a:p>
          <a:p>
            <a:pPr marL="0" indent="0" algn="ctr">
              <a:buNone/>
            </a:pPr>
            <a:endParaRPr lang="cs-CZ" sz="5400" dirty="0" smtClean="0"/>
          </a:p>
          <a:p>
            <a:pPr marL="0" indent="0" algn="ctr">
              <a:buNone/>
            </a:pPr>
            <a:r>
              <a:rPr lang="cs-CZ" sz="5400" dirty="0" smtClean="0"/>
              <a:t>KOČKOVITÁ       PSOVITÁ</a:t>
            </a:r>
            <a:endParaRPr lang="cs-CZ" sz="5400" dirty="0"/>
          </a:p>
          <a:p>
            <a:pPr marL="0" indent="0" algn="ctr">
              <a:buNone/>
            </a:pPr>
            <a:endParaRPr lang="cs-CZ" sz="5400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960993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4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 algn="ctr">
              <a:buNone/>
            </a:pPr>
            <a:r>
              <a:rPr lang="cs-CZ" sz="6000" dirty="0" smtClean="0"/>
              <a:t>6. KDE ŽIJE LIŠKA OBECNÁ?</a:t>
            </a:r>
            <a:endParaRPr lang="cs-CZ" sz="6000" dirty="0"/>
          </a:p>
        </p:txBody>
      </p:sp>
    </p:spTree>
    <p:extLst>
      <p:ext uri="{BB962C8B-B14F-4D97-AF65-F5344CB8AC3E}">
        <p14:creationId xmlns:p14="http://schemas.microsoft.com/office/powerpoint/2010/main" val="35977683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 algn="ctr">
              <a:buNone/>
            </a:pPr>
            <a:endParaRPr lang="cs-CZ" sz="4800" dirty="0"/>
          </a:p>
          <a:p>
            <a:pPr marL="0" indent="0" algn="ctr">
              <a:buNone/>
            </a:pPr>
            <a:endParaRPr lang="cs-CZ" sz="4800" dirty="0" smtClean="0"/>
          </a:p>
          <a:p>
            <a:pPr marL="0" indent="0" algn="ctr">
              <a:buNone/>
            </a:pPr>
            <a:r>
              <a:rPr lang="cs-CZ" sz="6000" dirty="0" smtClean="0"/>
              <a:t>7. JAKOU NEMOCÍ ČASTO TRPÍ LIŠKY I SRNCI?</a:t>
            </a:r>
            <a:endParaRPr lang="cs-CZ" sz="6000" dirty="0"/>
          </a:p>
        </p:txBody>
      </p:sp>
    </p:spTree>
    <p:extLst>
      <p:ext uri="{BB962C8B-B14F-4D97-AF65-F5344CB8AC3E}">
        <p14:creationId xmlns:p14="http://schemas.microsoft.com/office/powerpoint/2010/main" val="7957352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 algn="ctr">
              <a:buNone/>
            </a:pPr>
            <a:r>
              <a:rPr lang="cs-CZ" sz="5400" dirty="0" smtClean="0"/>
              <a:t>8. SRNEC PATŘÍ MEZI:</a:t>
            </a:r>
          </a:p>
          <a:p>
            <a:pPr marL="0" indent="0" algn="ctr">
              <a:buNone/>
            </a:pPr>
            <a:endParaRPr lang="cs-CZ" sz="5400" dirty="0"/>
          </a:p>
          <a:p>
            <a:pPr marL="0" indent="0" algn="ctr">
              <a:buNone/>
            </a:pPr>
            <a:r>
              <a:rPr lang="cs-CZ" sz="5400" dirty="0" smtClean="0"/>
              <a:t>LICHOKOPYTNÍKY   SUDOKOPYTNÍKY</a:t>
            </a:r>
            <a:endParaRPr lang="cs-CZ" sz="5400" dirty="0"/>
          </a:p>
        </p:txBody>
      </p:sp>
    </p:spTree>
    <p:extLst>
      <p:ext uri="{BB962C8B-B14F-4D97-AF65-F5344CB8AC3E}">
        <p14:creationId xmlns:p14="http://schemas.microsoft.com/office/powerpoint/2010/main" val="2727298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4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 algn="ctr">
              <a:buNone/>
            </a:pPr>
            <a:r>
              <a:rPr lang="cs-CZ" sz="5400" dirty="0" smtClean="0"/>
              <a:t>9. NAPIŠ ASPOŇ 2 SMYSLY, KTERÉ MÁ SRNEC VÝBORNÉ!</a:t>
            </a:r>
            <a:endParaRPr lang="cs-CZ" sz="5400" dirty="0"/>
          </a:p>
        </p:txBody>
      </p:sp>
    </p:spTree>
    <p:extLst>
      <p:ext uri="{BB962C8B-B14F-4D97-AF65-F5344CB8AC3E}">
        <p14:creationId xmlns:p14="http://schemas.microsoft.com/office/powerpoint/2010/main" val="27378777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 algn="ctr">
              <a:buNone/>
            </a:pPr>
            <a:r>
              <a:rPr lang="cs-CZ" sz="4800" dirty="0" smtClean="0"/>
              <a:t>10. V KTERÉM MĚSÍCI SRNA PORODÍ SRNČATA?</a:t>
            </a:r>
          </a:p>
          <a:p>
            <a:pPr marL="0" indent="0" algn="ctr">
              <a:buNone/>
            </a:pPr>
            <a:endParaRPr lang="cs-CZ" sz="4800" dirty="0"/>
          </a:p>
          <a:p>
            <a:pPr marL="0" indent="0" algn="ctr">
              <a:buNone/>
            </a:pPr>
            <a:r>
              <a:rPr lang="cs-CZ" sz="4800" dirty="0" smtClean="0"/>
              <a:t>LEDEN  KVĚTEN  ČERVEN</a:t>
            </a:r>
            <a:endParaRPr lang="cs-CZ" sz="4800" dirty="0"/>
          </a:p>
        </p:txBody>
      </p:sp>
    </p:spTree>
    <p:extLst>
      <p:ext uri="{BB962C8B-B14F-4D97-AF65-F5344CB8AC3E}">
        <p14:creationId xmlns:p14="http://schemas.microsoft.com/office/powerpoint/2010/main" val="36466579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4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 algn="ctr">
              <a:buNone/>
            </a:pPr>
            <a:r>
              <a:rPr lang="cs-CZ" sz="6000" dirty="0" smtClean="0"/>
              <a:t>SPRÁVNÉ ODPOVĚDI</a:t>
            </a:r>
            <a:endParaRPr lang="cs-CZ" sz="6000" dirty="0"/>
          </a:p>
        </p:txBody>
      </p:sp>
    </p:spTree>
    <p:extLst>
      <p:ext uri="{BB962C8B-B14F-4D97-AF65-F5344CB8AC3E}">
        <p14:creationId xmlns:p14="http://schemas.microsoft.com/office/powerpoint/2010/main" val="24782598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 algn="ctr">
              <a:buNone/>
            </a:pPr>
            <a:r>
              <a:rPr lang="cs-CZ" sz="5400" dirty="0" smtClean="0"/>
              <a:t>1. PUPENY</a:t>
            </a:r>
          </a:p>
          <a:p>
            <a:pPr marL="0" indent="0" algn="ctr">
              <a:buNone/>
            </a:pPr>
            <a:r>
              <a:rPr lang="cs-CZ" sz="5400" dirty="0" smtClean="0"/>
              <a:t>2. STĚHOVAVÍ</a:t>
            </a:r>
          </a:p>
          <a:p>
            <a:pPr marL="0" indent="0" algn="ctr">
              <a:buNone/>
            </a:pPr>
            <a:r>
              <a:rPr lang="cs-CZ" sz="5400" dirty="0" smtClean="0"/>
              <a:t>3. PRAVÝM</a:t>
            </a:r>
            <a:endParaRPr lang="cs-CZ" sz="5400" dirty="0"/>
          </a:p>
        </p:txBody>
      </p:sp>
    </p:spTree>
    <p:extLst>
      <p:ext uri="{BB962C8B-B14F-4D97-AF65-F5344CB8AC3E}">
        <p14:creationId xmlns:p14="http://schemas.microsoft.com/office/powerpoint/2010/main" val="6376162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 algn="ctr">
              <a:buNone/>
            </a:pPr>
            <a:r>
              <a:rPr lang="cs-CZ" sz="4800" dirty="0" smtClean="0"/>
              <a:t>4. V BLÁTĚ  ČI  LISTÍ</a:t>
            </a:r>
          </a:p>
          <a:p>
            <a:pPr marL="0" indent="0" algn="ctr">
              <a:buNone/>
            </a:pPr>
            <a:r>
              <a:rPr lang="cs-CZ" sz="4800" dirty="0" smtClean="0"/>
              <a:t>5. PSOVITÁ</a:t>
            </a:r>
          </a:p>
          <a:p>
            <a:pPr marL="0" indent="0" algn="ctr">
              <a:buNone/>
            </a:pPr>
            <a:r>
              <a:rPr lang="cs-CZ" sz="4800" dirty="0" smtClean="0"/>
              <a:t>6. V LESE – V NOŘE</a:t>
            </a:r>
          </a:p>
          <a:p>
            <a:pPr marL="0" indent="0" algn="ctr">
              <a:buNone/>
            </a:pPr>
            <a:r>
              <a:rPr lang="cs-CZ" sz="4800" dirty="0" smtClean="0"/>
              <a:t>7. VZTEKLINOU</a:t>
            </a:r>
            <a:endParaRPr lang="cs-CZ" sz="4800" dirty="0"/>
          </a:p>
        </p:txBody>
      </p:sp>
    </p:spTree>
    <p:extLst>
      <p:ext uri="{BB962C8B-B14F-4D97-AF65-F5344CB8AC3E}">
        <p14:creationId xmlns:p14="http://schemas.microsoft.com/office/powerpoint/2010/main" val="28174728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r>
              <a:rPr lang="cs-CZ" sz="5400" dirty="0" smtClean="0"/>
              <a:t>8. SUDOKOPYTNÍKY</a:t>
            </a:r>
          </a:p>
          <a:p>
            <a:pPr marL="0" indent="0" algn="ctr">
              <a:buNone/>
            </a:pPr>
            <a:r>
              <a:rPr lang="cs-CZ" sz="5400" dirty="0" smtClean="0"/>
              <a:t>9. ZRAK  SLUCH  ČICH</a:t>
            </a:r>
          </a:p>
          <a:p>
            <a:pPr marL="0" indent="0" algn="ctr">
              <a:buNone/>
            </a:pPr>
            <a:r>
              <a:rPr lang="cs-CZ" sz="5400" dirty="0" smtClean="0"/>
              <a:t>10. KVĚTEN</a:t>
            </a:r>
          </a:p>
          <a:p>
            <a:pPr marL="0" indent="0">
              <a:buNone/>
            </a:pPr>
            <a:endParaRPr lang="cs-CZ" sz="1200" dirty="0"/>
          </a:p>
          <a:p>
            <a:pPr marL="0" indent="0">
              <a:buNone/>
            </a:pPr>
            <a:endParaRPr lang="cs-CZ" sz="1200" dirty="0" smtClean="0"/>
          </a:p>
          <a:p>
            <a:pPr marL="0" indent="0">
              <a:buNone/>
            </a:pPr>
            <a:endParaRPr lang="cs-CZ" sz="1200" dirty="0" smtClean="0"/>
          </a:p>
          <a:p>
            <a:pPr marL="0" indent="0">
              <a:buNone/>
            </a:pPr>
            <a:endParaRPr lang="cs-CZ" sz="1200" dirty="0"/>
          </a:p>
          <a:p>
            <a:pPr marL="0" indent="0">
              <a:buNone/>
            </a:pPr>
            <a:r>
              <a:rPr lang="cs-CZ" sz="1200" dirty="0" smtClean="0"/>
              <a:t>ZDROJ:</a:t>
            </a:r>
          </a:p>
          <a:p>
            <a:pPr marL="0" indent="0">
              <a:buNone/>
            </a:pPr>
            <a:r>
              <a:rPr lang="en-US" sz="1200" dirty="0" smtClean="0"/>
              <a:t>[1] BERN</a:t>
            </a:r>
            <a:r>
              <a:rPr lang="en-US" sz="1200" dirty="0"/>
              <a:t>. </a:t>
            </a:r>
            <a:r>
              <a:rPr lang="en-US" sz="1200" dirty="0" err="1"/>
              <a:t>Soubor:Vulpes</a:t>
            </a:r>
            <a:r>
              <a:rPr lang="en-US" sz="1200" dirty="0"/>
              <a:t> </a:t>
            </a:r>
            <a:r>
              <a:rPr lang="en-US" sz="1200" dirty="0" err="1"/>
              <a:t>vulpes</a:t>
            </a:r>
            <a:r>
              <a:rPr lang="en-US" sz="1200" dirty="0"/>
              <a:t> standing in snow.jpg. </a:t>
            </a:r>
            <a:r>
              <a:rPr lang="en-US" sz="1200" i="1" dirty="0"/>
              <a:t>Wikipedia</a:t>
            </a:r>
            <a:r>
              <a:rPr lang="en-US" sz="1200" dirty="0"/>
              <a:t> [online]. 12. 9. 2004 [cit. 2012-05-20]. </a:t>
            </a:r>
            <a:r>
              <a:rPr lang="en-US" sz="1200" dirty="0" err="1"/>
              <a:t>Dostupné</a:t>
            </a:r>
            <a:r>
              <a:rPr lang="en-US" sz="1200" dirty="0"/>
              <a:t> z: </a:t>
            </a:r>
            <a:r>
              <a:rPr lang="en-US" sz="1200" dirty="0" smtClean="0"/>
              <a:t>Wikipedia</a:t>
            </a:r>
            <a:endParaRPr lang="cs-CZ" sz="1200" dirty="0" smtClean="0"/>
          </a:p>
          <a:p>
            <a:pPr marL="0" indent="0">
              <a:buNone/>
            </a:pPr>
            <a:r>
              <a:rPr lang="cs-CZ" sz="1200" dirty="0" smtClean="0">
                <a:hlinkClick r:id="rId3"/>
              </a:rPr>
              <a:t>http://cs.m.wikipedia.org/wiki/Soubor:Vulpes_vulpes_standing_in_snow.jpg</a:t>
            </a:r>
            <a:endParaRPr lang="cs-CZ" sz="1200" dirty="0" smtClean="0"/>
          </a:p>
          <a:p>
            <a:pPr marL="0" indent="0" algn="ctr">
              <a:buNone/>
            </a:pPr>
            <a:endParaRPr lang="cs-CZ" sz="5400" dirty="0"/>
          </a:p>
        </p:txBody>
      </p:sp>
    </p:spTree>
    <p:extLst>
      <p:ext uri="{BB962C8B-B14F-4D97-AF65-F5344CB8AC3E}">
        <p14:creationId xmlns:p14="http://schemas.microsoft.com/office/powerpoint/2010/main" val="4198488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2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2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3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87</TotalTime>
  <Words>190</Words>
  <Application>Microsoft Office PowerPoint</Application>
  <PresentationFormat>Předvádění na obrazovce (4:3)</PresentationFormat>
  <Paragraphs>69</Paragraphs>
  <Slides>16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Cesta</vt:lpstr>
      <vt:lpstr>Tato práce je šířena pod licencí CC BY-SA 3.0. Odkazy a citace jsou platné k datu vytvoření této práce. Škola: Základní škola Trávníky Otrokovice, příspěvková organizace Číslo projektu: CZ.1.07/1.4.00/21.2637 Název výukového materiálu: Rostliny a živočichové v zimě + Liška + Srnec  Autor: Mgr. Aleš Kočenda Vytvořeno: 20. května 2012 Ročník: Čtvrtý Vzdělávací oblast: člověk a jeho svět Vzdělávací obor: Přírodověda Tematický okruh: rozmanitost přírody Téma: rostliny a živočichové Pomůcky: Dataprojektor, sešit, propiska, notebook Anotace: Materiál se použije jako test pro ověření znalostí Vlastní texty: Texty jsou vlastní originální tvorbou autora Materiál je určen pro bezplatné používání na všech typech škol a školských zařízeních. Jakékoliv další využití podléhá autorskému zákonu.  </vt:lpstr>
      <vt:lpstr>ROSTLINY A ŽIVOČICHOVÉ V ZIMĚ + LIŠKA + SRNEC  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Tato práce je šířena pod licencí CC BY-SA 3.0. Odkazy a citace jsou platné k datu vytvoření této práce. Škola: Základní škola Trávníky Otrokovice, příspěvková organizace Číslo projektu: CZ.1.07/1.4.00/21.2637 Název výukového materiálu: Rostliny a živočichové v zimě + Liška + Srnec  Autor: Mgr. Aleš Kočenda Vytvořeno: 30. května 2012 Ročník: Čtvrtý Vzdělávací oblast:  Vzdělávací obor: Přírodověda Tematický okruh:  Téma:  Pomůcky: Dataprojektor, sešit, propiska, notebook Anotace: Materiál se použije jako test pro ověření znalostí Vlastní texty: Texty jsou vlastní originální tvorbou autora</dc:title>
  <dc:creator>kocenda</dc:creator>
  <cp:lastModifiedBy>hornakova</cp:lastModifiedBy>
  <cp:revision>16</cp:revision>
  <cp:lastPrinted>2013-12-27T14:23:31Z</cp:lastPrinted>
  <dcterms:created xsi:type="dcterms:W3CDTF">2012-06-10T08:21:48Z</dcterms:created>
  <dcterms:modified xsi:type="dcterms:W3CDTF">2013-12-27T14:31:29Z</dcterms:modified>
</cp:coreProperties>
</file>