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0"/>
  </p:notesMasterIdLst>
  <p:sldIdLst>
    <p:sldId id="256" r:id="rId2"/>
    <p:sldId id="268" r:id="rId3"/>
    <p:sldId id="269" r:id="rId4"/>
    <p:sldId id="263" r:id="rId5"/>
    <p:sldId id="267" r:id="rId6"/>
    <p:sldId id="264" r:id="rId7"/>
    <p:sldId id="265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Raný středověk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VY_32_INOVACE_07_SVATÁ ŘÍŠE ŘÍMSKÁ A BYZANTSKÁ ŘÍŠE V RANÉM STŘEDOVĚKU 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Raný středověk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VY_32_INOVACE_07_SVATÁ ŘÍŠE ŘÍMSKÁ A BYZANTSKÁ ŘÍŠE V RANÉM STŘEDOVĚKU 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sedmý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tématu, výklad a zápis nové látky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4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první straně </a:t>
            </a:r>
            <a:r>
              <a:rPr lang="cs-CZ" sz="2800" dirty="0" smtClean="0">
                <a:solidFill>
                  <a:schemeClr val="tx1"/>
                </a:solidFill>
              </a:rPr>
              <a:t>žáci vyluští křížovku pomocí PC, papíru či interaktivní tabule. Po postupném klikání bude křížovka taktéž postupně pro kontrolu doplňována, až se ukáže tajenka s obrázkem, která se zvětší a zmenší. 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druhé straně žáci pomocí učebnice odpovídají na zobrazované otázky do papíru.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třetí a čtvrté straně žáci opisují zápis a doplňují ho pomocí PC či interaktivní tabule na základě odpovědí na druhé straně. Doplňování ulehčují postupně zobrazované otázky, které se vyskytly i na druhé straně.     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1052736"/>
          <a:ext cx="7920884" cy="3240360"/>
        </p:xfrm>
        <a:graphic>
          <a:graphicData uri="http://schemas.openxmlformats.org/drawingml/2006/table">
            <a:tbl>
              <a:tblPr/>
              <a:tblGrid>
                <a:gridCol w="313059"/>
                <a:gridCol w="327966"/>
                <a:gridCol w="387596"/>
                <a:gridCol w="387596"/>
                <a:gridCol w="477042"/>
                <a:gridCol w="145763"/>
                <a:gridCol w="145763"/>
                <a:gridCol w="145763"/>
                <a:gridCol w="145763"/>
                <a:gridCol w="145763"/>
                <a:gridCol w="432319"/>
                <a:gridCol w="145763"/>
                <a:gridCol w="145763"/>
                <a:gridCol w="145763"/>
                <a:gridCol w="417411"/>
                <a:gridCol w="145763"/>
                <a:gridCol w="491950"/>
                <a:gridCol w="506856"/>
                <a:gridCol w="145763"/>
                <a:gridCol w="402504"/>
                <a:gridCol w="145763"/>
                <a:gridCol w="145763"/>
                <a:gridCol w="145763"/>
                <a:gridCol w="145763"/>
                <a:gridCol w="145763"/>
                <a:gridCol w="145763"/>
                <a:gridCol w="145763"/>
                <a:gridCol w="145763"/>
                <a:gridCol w="145763"/>
                <a:gridCol w="145763"/>
                <a:gridCol w="145763"/>
                <a:gridCol w="342874"/>
                <a:gridCol w="372688"/>
              </a:tblGrid>
              <a:tr h="209377">
                <a:tc gridSpan="1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0816">
                <a:tc gridSpan="1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2489">
                <a:tc gridSpan="1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0303">
                <a:tc gridSpan="1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1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2778">
                <a:tc gridSpan="10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383"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1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8620">
                <a:tc gridSpan="1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1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08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1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2778">
                <a:tc gridSpan="1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39552" y="188640"/>
            <a:ext cx="82809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 tajence zjistíte jméno prvního českého krále pro svou osobu: (ch = 1 políčko):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4221088"/>
            <a:ext cx="842493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1.: druhý český král pro svou osobu:</a:t>
            </a:r>
          </a:p>
          <a:p>
            <a:r>
              <a:rPr lang="cs-CZ" sz="1600" b="1" dirty="0" smtClean="0"/>
              <a:t>2.: křestní jméno císaře, který roku 1158 udělil českému knížeti královský titul pro jeho osobu:</a:t>
            </a:r>
          </a:p>
          <a:p>
            <a:r>
              <a:rPr lang="cs-CZ" sz="1600" b="1" dirty="0" smtClean="0"/>
              <a:t>3. společný nepřítel německých knížectví, který je sjednotil:</a:t>
            </a:r>
          </a:p>
          <a:p>
            <a:r>
              <a:rPr lang="cs-CZ" sz="1600" b="1" dirty="0" smtClean="0"/>
              <a:t>4. jméno císaře, který spolu s Boleslavem I. porazil Maďary:</a:t>
            </a:r>
          </a:p>
          <a:p>
            <a:r>
              <a:rPr lang="cs-CZ" sz="1600" b="1" dirty="0" smtClean="0"/>
              <a:t>5. královský titul, který je více vážený, zisk narozením prvního syna:</a:t>
            </a:r>
          </a:p>
          <a:p>
            <a:r>
              <a:rPr lang="cs-CZ" sz="1600" b="1" dirty="0" smtClean="0"/>
              <a:t>6. První jméno českého prvního dědičného krále</a:t>
            </a:r>
          </a:p>
          <a:p>
            <a:r>
              <a:rPr lang="cs-CZ" sz="1600" b="1" dirty="0" smtClean="0"/>
              <a:t>7. Jméno řeky, kde byli poraženi Maďaři roku 955:</a:t>
            </a:r>
          </a:p>
          <a:p>
            <a:r>
              <a:rPr lang="cs-CZ" sz="1600" b="1" dirty="0" smtClean="0"/>
              <a:t>8. označení práva jmenovat duchovní do úřadů, vedl se o to spor mezi papežem a císařem</a:t>
            </a:r>
          </a:p>
          <a:p>
            <a:r>
              <a:rPr lang="cs-CZ" sz="1600" b="1" dirty="0" smtClean="0"/>
              <a:t>9. panovník Svaté říše římské nebyl dědičný, ale byl:   </a:t>
            </a:r>
          </a:p>
          <a:p>
            <a:r>
              <a:rPr lang="cs-CZ" sz="1600" b="1" dirty="0" smtClean="0"/>
              <a:t> </a:t>
            </a:r>
            <a:endParaRPr lang="cs-CZ" sz="1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98072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    </a:t>
            </a:r>
            <a:r>
              <a:rPr lang="cs-CZ" b="1" dirty="0" smtClean="0">
                <a:solidFill>
                  <a:srgbClr val="FF0000"/>
                </a:solidFill>
              </a:rPr>
              <a:t>V </a:t>
            </a:r>
            <a:r>
              <a:rPr lang="cs-CZ" b="1" dirty="0" smtClean="0"/>
              <a:t>       L         A       D        I        S   L    A  V 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4139950" y="1268760"/>
            <a:ext cx="4104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b="1" dirty="0" smtClean="0"/>
              <a:t>F            </a:t>
            </a:r>
            <a:r>
              <a:rPr lang="cs-CZ" b="1" dirty="0" smtClean="0">
                <a:solidFill>
                  <a:srgbClr val="FF0000"/>
                </a:solidFill>
              </a:rPr>
              <a:t>R </a:t>
            </a:r>
            <a:r>
              <a:rPr lang="cs-CZ" b="1" dirty="0" smtClean="0"/>
              <a:t>       I          D       R        I     CH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1628800"/>
            <a:ext cx="3456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     M          </a:t>
            </a:r>
            <a:r>
              <a:rPr lang="cs-CZ" b="1" dirty="0" smtClean="0">
                <a:solidFill>
                  <a:srgbClr val="FF0000"/>
                </a:solidFill>
              </a:rPr>
              <a:t>A </a:t>
            </a:r>
            <a:r>
              <a:rPr lang="cs-CZ" b="1" dirty="0" smtClean="0"/>
              <a:t>        Ď         A       Ř        I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11960" y="1988840"/>
            <a:ext cx="1598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          </a:t>
            </a:r>
            <a:r>
              <a:rPr lang="cs-CZ" b="1" dirty="0" smtClean="0">
                <a:solidFill>
                  <a:srgbClr val="FF0000"/>
                </a:solidFill>
              </a:rPr>
              <a:t>T</a:t>
            </a:r>
            <a:r>
              <a:rPr lang="cs-CZ" b="1" dirty="0" smtClean="0"/>
              <a:t>          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2348880"/>
            <a:ext cx="3512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     Ě     D           </a:t>
            </a:r>
            <a:r>
              <a:rPr lang="cs-CZ" b="1" dirty="0" smtClean="0">
                <a:solidFill>
                  <a:srgbClr val="FF0000"/>
                </a:solidFill>
              </a:rPr>
              <a:t> I </a:t>
            </a:r>
            <a:r>
              <a:rPr lang="cs-CZ" b="1" dirty="0" smtClean="0"/>
              <a:t>          Č       N         Ý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43808" y="2780928"/>
            <a:ext cx="2964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    Ř   E     M    Y           </a:t>
            </a:r>
            <a:r>
              <a:rPr lang="cs-CZ" b="1" dirty="0" smtClean="0">
                <a:solidFill>
                  <a:srgbClr val="FF0000"/>
                </a:solidFill>
              </a:rPr>
              <a:t>S </a:t>
            </a:r>
            <a:r>
              <a:rPr lang="cs-CZ" b="1" dirty="0" smtClean="0"/>
              <a:t>         L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3212976"/>
            <a:ext cx="1989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       </a:t>
            </a:r>
            <a:r>
              <a:rPr lang="cs-CZ" b="1" dirty="0" smtClean="0">
                <a:solidFill>
                  <a:srgbClr val="FF0000"/>
                </a:solidFill>
              </a:rPr>
              <a:t>L</a:t>
            </a:r>
            <a:r>
              <a:rPr lang="cs-CZ" b="1" dirty="0" smtClean="0"/>
              <a:t>          E        CH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3573016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I     N    V    E      S       T    I         T         U   R        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99992" y="3933056"/>
            <a:ext cx="3427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        </a:t>
            </a:r>
            <a:r>
              <a:rPr lang="cs-CZ" b="1" dirty="0" smtClean="0">
                <a:solidFill>
                  <a:srgbClr val="FF0000"/>
                </a:solidFill>
              </a:rPr>
              <a:t>V </a:t>
            </a:r>
            <a:r>
              <a:rPr lang="cs-CZ" b="1" dirty="0" smtClean="0"/>
              <a:t>        O         L              E     N   Ý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620688"/>
            <a:ext cx="1289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VRATISLAV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http://www.panovnici.estranky.cz/img/picture/192/Vratislav-II.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980728"/>
            <a:ext cx="2314575" cy="28575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mph" presetSubtype="0" autoRev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8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9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0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6000"/>
                            </p:stCondLst>
                            <p:childTnLst>
                              <p:par>
                                <p:cTn id="10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/>
      <p:bldP spid="7" grpId="0"/>
      <p:bldP spid="8" grpId="0"/>
      <p:bldP spid="9" grpId="0"/>
      <p:bldP spid="10" grpId="0"/>
      <p:bldP spid="12" grpId="0"/>
      <p:bldP spid="16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052736"/>
            <a:ext cx="8712968" cy="554461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4100" dirty="0" smtClean="0">
                <a:solidFill>
                  <a:schemeClr val="tx1"/>
                </a:solidFill>
              </a:rPr>
              <a:t>1. Napište tři znaky vlády Justiniána I. v Byzantské říši:</a:t>
            </a:r>
          </a:p>
          <a:p>
            <a:pPr marL="0" indent="0">
              <a:buNone/>
            </a:pPr>
            <a:r>
              <a:rPr lang="cs-CZ" sz="4100" dirty="0" smtClean="0">
                <a:solidFill>
                  <a:schemeClr val="tx1"/>
                </a:solidFill>
              </a:rPr>
              <a:t>2. Napište mi příklad jedné byzantské stavby z Justiniánova období.</a:t>
            </a:r>
          </a:p>
          <a:p>
            <a:pPr marL="0" indent="0">
              <a:buNone/>
            </a:pPr>
            <a:r>
              <a:rPr lang="cs-CZ" sz="4100" dirty="0" smtClean="0">
                <a:solidFill>
                  <a:schemeClr val="tx1"/>
                </a:solidFill>
              </a:rPr>
              <a:t>3. Jak se dříve jmenovala Byzantská říše</a:t>
            </a:r>
          </a:p>
          <a:p>
            <a:pPr marL="0" indent="0">
              <a:buNone/>
            </a:pPr>
            <a:r>
              <a:rPr lang="cs-CZ" sz="4100" dirty="0" smtClean="0">
                <a:solidFill>
                  <a:schemeClr val="tx1"/>
                </a:solidFill>
              </a:rPr>
              <a:t>4. Jaký vztah měla Byzantská říše k Velké Moravě?</a:t>
            </a:r>
          </a:p>
          <a:p>
            <a:pPr marL="0" indent="0">
              <a:buNone/>
            </a:pPr>
            <a:r>
              <a:rPr lang="cs-CZ" sz="4100" dirty="0" smtClean="0">
                <a:solidFill>
                  <a:schemeClr val="tx1"/>
                </a:solidFill>
              </a:rPr>
              <a:t>5. Co se stalo v roce 1054?</a:t>
            </a:r>
          </a:p>
          <a:p>
            <a:pPr marL="0" indent="0">
              <a:buNone/>
            </a:pPr>
            <a:r>
              <a:rPr lang="cs-CZ" sz="4100" dirty="0" smtClean="0">
                <a:solidFill>
                  <a:schemeClr val="tx1"/>
                </a:solidFill>
              </a:rPr>
              <a:t>6. V jakém jazyce se konaly bohoslužby v římskokatolické církvi?</a:t>
            </a:r>
          </a:p>
          <a:p>
            <a:pPr marL="0" indent="0">
              <a:buNone/>
            </a:pPr>
            <a:r>
              <a:rPr lang="cs-CZ" sz="4100" dirty="0" smtClean="0">
                <a:solidFill>
                  <a:schemeClr val="tx1"/>
                </a:solidFill>
              </a:rPr>
              <a:t>7. V jakém jazyce se odehrávala mše pravoslavná?</a:t>
            </a:r>
          </a:p>
          <a:p>
            <a:pPr marL="0" indent="0">
              <a:buNone/>
            </a:pPr>
            <a:r>
              <a:rPr lang="cs-CZ" sz="4100" dirty="0" smtClean="0">
                <a:solidFill>
                  <a:schemeClr val="tx1"/>
                </a:solidFill>
              </a:rPr>
              <a:t>8. Jaký národ začal ohrožovat Byzantskou říši v době před křížovými výpravami?</a:t>
            </a:r>
          </a:p>
          <a:p>
            <a:pPr marL="0" indent="0">
              <a:buNone/>
            </a:pPr>
            <a:r>
              <a:rPr lang="cs-CZ" sz="4100" dirty="0" smtClean="0">
                <a:solidFill>
                  <a:schemeClr val="tx1"/>
                </a:solidFill>
              </a:rPr>
              <a:t>9. Do kdy Byzantská říše trvala?</a:t>
            </a:r>
          </a:p>
          <a:p>
            <a:pPr marL="0" indent="0">
              <a:buNone/>
            </a:pPr>
            <a:r>
              <a:rPr lang="cs-CZ" sz="4100" dirty="0" smtClean="0">
                <a:solidFill>
                  <a:schemeClr val="tx1"/>
                </a:solidFill>
              </a:rPr>
              <a:t>10. Jak zanikla?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252728"/>
          </a:xfrm>
        </p:spPr>
        <p:txBody>
          <a:bodyPr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Odpověz</a:t>
            </a:r>
            <a:r>
              <a:rPr lang="cs-CZ" b="1" dirty="0" smtClean="0">
                <a:solidFill>
                  <a:schemeClr val="tx1"/>
                </a:solidFill>
              </a:rPr>
              <a:t> z uč. ze s. 38 – 39:  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12776"/>
            <a:ext cx="8280920" cy="5256584"/>
          </a:xfrm>
        </p:spPr>
        <p:txBody>
          <a:bodyPr/>
          <a:lstStyle/>
          <a:p>
            <a:r>
              <a:rPr lang="cs-CZ" dirty="0" smtClean="0"/>
              <a:t> 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= označení ……………………… ve středověku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</a:t>
            </a:r>
            <a:r>
              <a:rPr lang="cs-CZ" sz="3200" u="sng" dirty="0" smtClean="0">
                <a:solidFill>
                  <a:schemeClr val="tx1"/>
                </a:solidFill>
              </a:rPr>
              <a:t>Justinián I.</a:t>
            </a:r>
            <a:r>
              <a:rPr lang="cs-CZ" sz="3200" dirty="0" smtClean="0">
                <a:solidFill>
                  <a:schemeClr val="tx1"/>
                </a:solidFill>
              </a:rPr>
              <a:t> – nejvýznamnější byzantský císař: ……………………………………………………………………………………………………, jemu podřízený konstantinopolský biskup = patriarcha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stavba ………………………………………… ............................................................................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konstantinopolský patriarcha X papež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Byzantská říše, doplň informace z uč. ze s. 38 – 39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852936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největší územní rozsah říše, zákoník, měl světskou i církevní moc = </a:t>
            </a:r>
            <a:r>
              <a:rPr lang="cs-CZ" sz="3200" b="1" u="sng" dirty="0" err="1" smtClean="0">
                <a:solidFill>
                  <a:srgbClr val="FF0000"/>
                </a:solidFill>
              </a:rPr>
              <a:t>caesaropapismus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1700808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Východořímské říše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395536" y="4829091"/>
            <a:ext cx="8207896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</a:t>
            </a:r>
            <a:r>
              <a:rPr kumimoji="0" lang="cs-CZ" sz="3200" b="1" i="0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Hagia</a:t>
            </a:r>
            <a:r>
              <a:rPr kumimoji="0" lang="cs-CZ" sz="3200" b="1" i="0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Sofia – chrám Boží moudrosti    v Konstantinopoli</a:t>
            </a:r>
            <a:endParaRPr kumimoji="0" lang="cs-CZ" sz="3200" b="1" i="0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bdélníkový popisek 11"/>
          <p:cNvSpPr/>
          <p:nvPr/>
        </p:nvSpPr>
        <p:spPr>
          <a:xfrm>
            <a:off x="5508104" y="2564904"/>
            <a:ext cx="3384376" cy="1872208"/>
          </a:xfrm>
          <a:prstGeom prst="wedgeRectCallout">
            <a:avLst>
              <a:gd name="adj1" fmla="val -114071"/>
              <a:gd name="adj2" fmla="val -7144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Jak se dříve jmenovala Byzantská říše?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Obdélníkový popisek 13"/>
          <p:cNvSpPr/>
          <p:nvPr/>
        </p:nvSpPr>
        <p:spPr>
          <a:xfrm>
            <a:off x="5580112" y="4653136"/>
            <a:ext cx="2448272" cy="1476744"/>
          </a:xfrm>
          <a:prstGeom prst="wedgeRectCallout">
            <a:avLst>
              <a:gd name="adj1" fmla="val -176615"/>
              <a:gd name="adj2" fmla="val -155249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Tři znaky vlády Justiniána I.: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5580112" y="4797152"/>
            <a:ext cx="2736304" cy="1764776"/>
          </a:xfrm>
          <a:prstGeom prst="wedgeRectCallout">
            <a:avLst>
              <a:gd name="adj1" fmla="val -115515"/>
              <a:gd name="adj2" fmla="val -20716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Kterou stavbu Justinián I. postavil?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8437" grpId="0"/>
      <p:bldP spid="12" grpId="0" animBg="1"/>
      <p:bldP spid="12" grpId="1" animBg="1"/>
      <p:bldP spid="14" grpId="0" animBg="1"/>
      <p:bldP spid="14" grpId="1" animBg="1"/>
      <p:bldP spid="15" grpId="0" animBg="1"/>
      <p:bldP spid="15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548680"/>
            <a:ext cx="8424936" cy="5904656"/>
          </a:xfrm>
        </p:spPr>
        <p:txBody>
          <a:bodyPr/>
          <a:lstStyle/>
          <a:p>
            <a:pPr marL="0" indent="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1054: …………………………..: </a:t>
            </a:r>
          </a:p>
          <a:p>
            <a:pPr marL="0" indent="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1. římskokatolická – Řím: ……………..</a:t>
            </a:r>
          </a:p>
          <a:p>
            <a:pPr marL="0" indent="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 2. pravoslavná – Konstantinopole: ....……</a:t>
            </a:r>
          </a:p>
          <a:p>
            <a:pPr marL="0" indent="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- nájezdy ……….., obsazení Jeruzaléma = podnět ke </a:t>
            </a:r>
            <a:r>
              <a:rPr lang="cs-CZ" sz="3200" u="sng" dirty="0" smtClean="0">
                <a:solidFill>
                  <a:schemeClr val="tx1"/>
                </a:solidFill>
              </a:rPr>
              <a:t>křížovým výpravám 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…………………………………………= konec Byzantské říše</a:t>
            </a:r>
            <a:r>
              <a:rPr lang="cs-CZ" sz="3200" u="sng" dirty="0" smtClean="0">
                <a:solidFill>
                  <a:schemeClr val="tx1"/>
                </a:solidFill>
              </a:rPr>
              <a:t> </a:t>
            </a:r>
            <a:endParaRPr lang="cs-CZ" sz="32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79712" y="476672"/>
            <a:ext cx="52693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rozdělení křesťanské církve: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bdélníkový popisek 3"/>
          <p:cNvSpPr/>
          <p:nvPr/>
        </p:nvSpPr>
        <p:spPr>
          <a:xfrm rot="10800000" flipV="1">
            <a:off x="6228184" y="1052736"/>
            <a:ext cx="2448272" cy="1584176"/>
          </a:xfrm>
          <a:prstGeom prst="wedgeRectCallout">
            <a:avLst>
              <a:gd name="adj1" fmla="val 126864"/>
              <a:gd name="adj2" fmla="val -5840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se stalo v roce 1054?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1052736"/>
            <a:ext cx="1172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latina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3815408" y="2348880"/>
            <a:ext cx="5328592" cy="2160240"/>
          </a:xfrm>
          <a:prstGeom prst="wedgeRectCallout">
            <a:avLst>
              <a:gd name="adj1" fmla="val -24808"/>
              <a:gd name="adj2" fmla="val -8549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Ve kterém jazyce slouží mše  v římskokatolické církvi?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ový popisek 7"/>
          <p:cNvSpPr/>
          <p:nvPr/>
        </p:nvSpPr>
        <p:spPr>
          <a:xfrm>
            <a:off x="4716016" y="4725144"/>
            <a:ext cx="4176464" cy="1656184"/>
          </a:xfrm>
          <a:prstGeom prst="wedgeRectCallout">
            <a:avLst>
              <a:gd name="adj1" fmla="val 1867"/>
              <a:gd name="adj2" fmla="val -20559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Ve kterém jazyce slouží mše  v pravoslavné církvi?</a:t>
            </a:r>
            <a:endParaRPr lang="cs-CZ" sz="3200" b="1" dirty="0">
              <a:solidFill>
                <a:schemeClr val="tx1"/>
              </a:solidFill>
              <a:latin typeface="+mj-lt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1628800"/>
            <a:ext cx="14157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řečtina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2204864"/>
            <a:ext cx="11961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Turků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2411760" y="2852936"/>
            <a:ext cx="2376264" cy="2808312"/>
          </a:xfrm>
          <a:prstGeom prst="wedgeRectCallout">
            <a:avLst>
              <a:gd name="adj1" fmla="val -56589"/>
              <a:gd name="adj2" fmla="val -5430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Který národ prováděl nájezdy na říši?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3568" y="3212976"/>
            <a:ext cx="63562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1453: dobytí Konstantinopole Turky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1259632" y="4509120"/>
            <a:ext cx="3600400" cy="1656184"/>
          </a:xfrm>
          <a:prstGeom prst="wedgeRectCallout">
            <a:avLst>
              <a:gd name="adj1" fmla="val -57774"/>
              <a:gd name="adj2" fmla="val -9142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Kdy a jak zanikla Byzantská říše?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"/>
                            </p:stCondLst>
                            <p:childTnLst>
                              <p:par>
                                <p:cTn id="7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"/>
                            </p:stCondLst>
                            <p:childTnLst>
                              <p:par>
                                <p:cTn id="90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000"/>
                            </p:stCondLst>
                            <p:childTnLst>
                              <p:par>
                                <p:cTn id="9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000"/>
                            </p:stCondLst>
                            <p:childTnLst>
                              <p:par>
                                <p:cTn id="9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12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 uiExpand="1"/>
      <p:bldP spid="4" grpId="0" uiExpand="1" animBg="1"/>
      <p:bldP spid="4" grpId="1" uiExpand="1" animBg="1"/>
      <p:bldP spid="5" grpId="0" uiExpand="1"/>
      <p:bldP spid="6" grpId="0" uiExpand="1" animBg="1"/>
      <p:bldP spid="6" grpId="1" uiExpand="1" animBg="1"/>
      <p:bldP spid="8" grpId="0" uiExpand="1" animBg="1"/>
      <p:bldP spid="8" grpId="1" uiExpand="1" animBg="1"/>
      <p:bldP spid="10" grpId="0" uiExpand="1"/>
      <p:bldP spid="12" grpId="0" uiExpand="1"/>
      <p:bldP spid="13" grpId="0" uiExpand="1" animBg="1"/>
      <p:bldP spid="13" grpId="1" uiExpand="1" animBg="1"/>
      <p:bldP spid="14" grpId="0"/>
      <p:bldP spid="15" grpId="0" animBg="1"/>
      <p:bldP spid="15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196975"/>
            <a:ext cx="8964488" cy="5661025"/>
          </a:xfrm>
        </p:spPr>
        <p:txBody>
          <a:bodyPr>
            <a:normAutofit/>
          </a:bodyPr>
          <a:lstStyle/>
          <a:p>
            <a:pPr marL="0" indent="0" algn="ctr" eaLnBrk="1" hangingPunct="1">
              <a:buFont typeface="Symbol" pitchFamily="18" charset="2"/>
              <a:buNone/>
            </a:pPr>
            <a:r>
              <a:rPr lang="cs-CZ" sz="32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 </a:t>
            </a:r>
          </a:p>
          <a:p>
            <a:pPr marL="0" indent="0" algn="just" eaLnBrk="1" hangingPunct="1">
              <a:buFont typeface="Symbol" pitchFamily="18" charset="2"/>
              <a:buNone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32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7 pro základní školy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2007, ISBN 978-80-7235-373-6. </a:t>
            </a:r>
            <a:endParaRPr lang="cs-CZ" sz="3200" i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 eaLnBrk="1" hangingPunct="1">
              <a:buFont typeface="Symbol" pitchFamily="18" charset="2"/>
              <a:buNone/>
            </a:pPr>
            <a:r>
              <a:rPr lang="cs-CZ" sz="32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odkazy:</a:t>
            </a:r>
          </a:p>
          <a:p>
            <a:pPr marL="0" indent="0" algn="just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1 – 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obrázek krále Vratislava I.: </a:t>
            </a:r>
            <a:r>
              <a:rPr lang="cs-CZ" sz="3200" dirty="0" smtClean="0">
                <a:solidFill>
                  <a:schemeClr val="tx1"/>
                </a:solidFill>
              </a:rPr>
              <a:t>AUTOR NEUVEDEN. </a:t>
            </a:r>
            <a:r>
              <a:rPr lang="cs-CZ" sz="3200" i="1" dirty="0" smtClean="0">
                <a:solidFill>
                  <a:schemeClr val="tx1"/>
                </a:solidFill>
              </a:rPr>
              <a:t>projekt-</a:t>
            </a:r>
            <a:r>
              <a:rPr lang="cs-CZ" sz="3200" i="1" dirty="0" err="1" smtClean="0">
                <a:solidFill>
                  <a:schemeClr val="tx1"/>
                </a:solidFill>
              </a:rPr>
              <a:t>schenk.ic.cz</a:t>
            </a:r>
            <a:r>
              <a:rPr lang="cs-CZ" sz="3200" dirty="0" smtClean="0">
                <a:solidFill>
                  <a:schemeClr val="tx1"/>
                </a:solidFill>
              </a:rPr>
              <a:t> [online]. [cit. 30.12.2013]. Dostupný na WWW: http://</a:t>
            </a:r>
            <a:r>
              <a:rPr lang="cs-CZ" sz="3200" dirty="0" smtClean="0">
                <a:solidFill>
                  <a:schemeClr val="tx1"/>
                </a:solidFill>
              </a:rPr>
              <a:t>projekt-</a:t>
            </a:r>
            <a:r>
              <a:rPr lang="cs-CZ" sz="3200" dirty="0" err="1" smtClean="0">
                <a:solidFill>
                  <a:schemeClr val="tx1"/>
                </a:solidFill>
              </a:rPr>
              <a:t>schenk.ic.cz</a:t>
            </a:r>
            <a:r>
              <a:rPr lang="cs-CZ" sz="3200" dirty="0" smtClean="0">
                <a:solidFill>
                  <a:schemeClr val="tx1"/>
                </a:solidFill>
              </a:rPr>
              <a:t>/</a:t>
            </a:r>
            <a:r>
              <a:rPr lang="cs-CZ" sz="3200" dirty="0" err="1" smtClean="0">
                <a:solidFill>
                  <a:schemeClr val="tx1"/>
                </a:solidFill>
              </a:rPr>
              <a:t>images</a:t>
            </a:r>
            <a:r>
              <a:rPr lang="cs-CZ" sz="3200" dirty="0" smtClean="0">
                <a:solidFill>
                  <a:schemeClr val="tx1"/>
                </a:solidFill>
              </a:rPr>
              <a:t>/</a:t>
            </a:r>
            <a:r>
              <a:rPr lang="cs-CZ" sz="3200" dirty="0" err="1" smtClean="0">
                <a:solidFill>
                  <a:schemeClr val="tx1"/>
                </a:solidFill>
              </a:rPr>
              <a:t>vratislavii.jpg</a:t>
            </a:r>
            <a:r>
              <a:rPr lang="cs-CZ" sz="3200" dirty="0" smtClean="0">
                <a:solidFill>
                  <a:schemeClr val="tx1"/>
                </a:solidFill>
              </a:rPr>
              <a:t>. </a:t>
            </a:r>
            <a:endParaRPr lang="cs-CZ" sz="3200" b="1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</a:endParaRPr>
          </a:p>
        </p:txBody>
      </p:sp>
      <p:sp>
        <p:nvSpPr>
          <p:cNvPr id="14340" name="Nadpis 3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8636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143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8DD56B-95CA-47A1-B16C-6435E4C9DAE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dirty="0" smtClean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342</TotalTime>
  <Words>538</Words>
  <Application>Microsoft Office PowerPoint</Application>
  <PresentationFormat>Předvádění na obrazovce (4:3)</PresentationFormat>
  <Paragraphs>103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Základní škola a Mateřská škola Bílá Třemešná, okres Trutnov</vt:lpstr>
      <vt:lpstr>Anotace</vt:lpstr>
      <vt:lpstr>Anotace k jednotlivým stranám</vt:lpstr>
      <vt:lpstr>Snímek 4</vt:lpstr>
      <vt:lpstr>Odpověz z uč. ze s. 38 – 39:  </vt:lpstr>
      <vt:lpstr>Byzantská říše, doplň informace z uč. ze s. 38 – 39</vt:lpstr>
      <vt:lpstr>Snímek 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Svatá říše římská a Byzantská říše v raném středověku</dc:title>
  <dc:creator>Mgr. Jiří Lux</dc:creator>
  <cp:lastModifiedBy>Jiri</cp:lastModifiedBy>
  <cp:revision>43</cp:revision>
  <dcterms:created xsi:type="dcterms:W3CDTF">2013-05-10T12:01:16Z</dcterms:created>
  <dcterms:modified xsi:type="dcterms:W3CDTF">2013-12-30T16:05:29Z</dcterms:modified>
</cp:coreProperties>
</file>