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7" r:id="rId3"/>
    <p:sldId id="268" r:id="rId4"/>
    <p:sldId id="259" r:id="rId5"/>
    <p:sldId id="260" r:id="rId6"/>
    <p:sldId id="261" r:id="rId7"/>
    <p:sldId id="262" r:id="rId8"/>
    <p:sldId id="266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 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VY_32_INOVACE_09_ARABSKÁ ŘÍŠE, TURCI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15. října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A4476A6-9458-4475-8942-DFAACE43165A}" type="presOf" srcId="{E392F34A-E55D-43D5-AEDD-49027298B816}" destId="{7DCEBD2C-792F-484E-9C96-926E03F540ED}" srcOrd="0" destOrd="0" presId="urn:microsoft.com/office/officeart/2008/layout/VerticalCurvedList"/>
    <dgm:cxn modelId="{A3A268CC-C3D3-4A51-97C1-D7A320D110CD}" type="presOf" srcId="{60B5D622-D348-4384-9EFA-863CA4F7B7A3}" destId="{CAE44C5F-81A1-4D30-8D3F-2E663ECAC700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2AD72FFC-20D3-4BA1-82F7-29B2D7730233}" type="presOf" srcId="{8D78E2D7-18A7-41DD-9962-57B3FE2BEBDD}" destId="{A1781B13-DE10-4169-ABDE-0384026A6B34}" srcOrd="0" destOrd="0" presId="urn:microsoft.com/office/officeart/2008/layout/VerticalCurvedList"/>
    <dgm:cxn modelId="{AEC9EC9A-97E4-43E7-8606-F8E5162246CF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93EE9D6E-196F-4CAD-9499-7037DC83620E}" type="presOf" srcId="{F3C4A836-23AC-4E41-B6D6-51221E7E6743}" destId="{EF104B90-7E69-4918-A202-E6F91FC6E413}" srcOrd="0" destOrd="0" presId="urn:microsoft.com/office/officeart/2008/layout/VerticalCurvedList"/>
    <dgm:cxn modelId="{D5ACA80A-8757-4346-BC0F-D30A6F55C119}" type="presOf" srcId="{A83A7CFB-B411-4357-9641-4A8443F73655}" destId="{F036299F-AF4D-4DAF-ABF5-87E8CC3FEF1B}" srcOrd="0" destOrd="0" presId="urn:microsoft.com/office/officeart/2008/layout/VerticalCurvedList"/>
    <dgm:cxn modelId="{EAE01B1B-9528-41A2-BE8E-32E78D53D4F4}" type="presOf" srcId="{A6F0E638-0CDE-4E1F-BB57-10C18463C623}" destId="{7DCEBD2C-792F-484E-9C96-926E03F540ED}" srcOrd="0" destOrd="1" presId="urn:microsoft.com/office/officeart/2008/layout/VerticalCurvedList"/>
    <dgm:cxn modelId="{E6254F1B-67A6-4E19-98BA-28E7576C0F32}" type="presOf" srcId="{3061F91D-8548-4FCB-A021-DD835A272F0F}" destId="{88F378EC-C3F8-47CD-AEFF-49BA634320FB}" srcOrd="0" destOrd="0" presId="urn:microsoft.com/office/officeart/2008/layout/VerticalCurvedList"/>
    <dgm:cxn modelId="{BA7D266F-B035-43F5-BAF8-9055568EB0C5}" type="presParOf" srcId="{9C0CD981-713F-47B3-AE2F-2963F2684A6F}" destId="{96773A7D-3367-4F53-A2D2-EA5770AFFDB3}" srcOrd="0" destOrd="0" presId="urn:microsoft.com/office/officeart/2008/layout/VerticalCurvedList"/>
    <dgm:cxn modelId="{02ECF163-E71E-48CB-9374-159F4389205A}" type="presParOf" srcId="{96773A7D-3367-4F53-A2D2-EA5770AFFDB3}" destId="{F31B7103-6E88-4DB9-9888-CB9E0B3FEEF8}" srcOrd="0" destOrd="0" presId="urn:microsoft.com/office/officeart/2008/layout/VerticalCurvedList"/>
    <dgm:cxn modelId="{3C15F50B-14F6-4C17-9B28-72FD35FED844}" type="presParOf" srcId="{F31B7103-6E88-4DB9-9888-CB9E0B3FEEF8}" destId="{F7A92DE4-3445-4B9B-AF3D-F2DA6F69C25D}" srcOrd="0" destOrd="0" presId="urn:microsoft.com/office/officeart/2008/layout/VerticalCurvedList"/>
    <dgm:cxn modelId="{E394D674-4181-47BC-A198-DDD1AFEF568F}" type="presParOf" srcId="{F31B7103-6E88-4DB9-9888-CB9E0B3FEEF8}" destId="{EF104B90-7E69-4918-A202-E6F91FC6E413}" srcOrd="1" destOrd="0" presId="urn:microsoft.com/office/officeart/2008/layout/VerticalCurvedList"/>
    <dgm:cxn modelId="{EE11DB77-1C03-496B-BE3C-2135F12BD500}" type="presParOf" srcId="{F31B7103-6E88-4DB9-9888-CB9E0B3FEEF8}" destId="{F5A5022A-2B1C-4F3B-B289-BC099E9CE92F}" srcOrd="2" destOrd="0" presId="urn:microsoft.com/office/officeart/2008/layout/VerticalCurvedList"/>
    <dgm:cxn modelId="{D2A33ADF-1577-4E38-B7F7-CFB3295807CD}" type="presParOf" srcId="{F31B7103-6E88-4DB9-9888-CB9E0B3FEEF8}" destId="{F16BA6F4-95DE-4E28-BF94-6459A70C4A6D}" srcOrd="3" destOrd="0" presId="urn:microsoft.com/office/officeart/2008/layout/VerticalCurvedList"/>
    <dgm:cxn modelId="{38BFEE5E-AEED-4E30-B1CA-F06339E842FE}" type="presParOf" srcId="{96773A7D-3367-4F53-A2D2-EA5770AFFDB3}" destId="{F036299F-AF4D-4DAF-ABF5-87E8CC3FEF1B}" srcOrd="1" destOrd="0" presId="urn:microsoft.com/office/officeart/2008/layout/VerticalCurvedList"/>
    <dgm:cxn modelId="{4E10E6B5-9DCE-40FD-9AAB-227FBBFC4E2B}" type="presParOf" srcId="{96773A7D-3367-4F53-A2D2-EA5770AFFDB3}" destId="{40B95986-31F6-48A6-A8D8-D04AC3BEDA92}" srcOrd="2" destOrd="0" presId="urn:microsoft.com/office/officeart/2008/layout/VerticalCurvedList"/>
    <dgm:cxn modelId="{DC3FE636-1151-4788-B72F-012A1806223A}" type="presParOf" srcId="{40B95986-31F6-48A6-A8D8-D04AC3BEDA92}" destId="{112F553D-60C2-4CC4-948D-0369F51C4DB0}" srcOrd="0" destOrd="0" presId="urn:microsoft.com/office/officeart/2008/layout/VerticalCurvedList"/>
    <dgm:cxn modelId="{75F52EE4-9749-45EC-A761-D1402FDF33D3}" type="presParOf" srcId="{96773A7D-3367-4F53-A2D2-EA5770AFFDB3}" destId="{A1781B13-DE10-4169-ABDE-0384026A6B34}" srcOrd="3" destOrd="0" presId="urn:microsoft.com/office/officeart/2008/layout/VerticalCurvedList"/>
    <dgm:cxn modelId="{A44B04CC-5C4A-45BA-9CEF-D6473CEFD13C}" type="presParOf" srcId="{96773A7D-3367-4F53-A2D2-EA5770AFFDB3}" destId="{65CD74A9-3E7B-49D7-95DD-EB8B72D6CA84}" srcOrd="4" destOrd="0" presId="urn:microsoft.com/office/officeart/2008/layout/VerticalCurvedList"/>
    <dgm:cxn modelId="{81EE56EE-FD67-4333-935A-6CCAF53C264F}" type="presParOf" srcId="{65CD74A9-3E7B-49D7-95DD-EB8B72D6CA84}" destId="{2741B69B-255D-4143-BECE-5BD9035A4FC6}" srcOrd="0" destOrd="0" presId="urn:microsoft.com/office/officeart/2008/layout/VerticalCurvedList"/>
    <dgm:cxn modelId="{C6F0EB89-C10F-4854-8D60-F7F50D19B59D}" type="presParOf" srcId="{96773A7D-3367-4F53-A2D2-EA5770AFFDB3}" destId="{7DCEBD2C-792F-484E-9C96-926E03F540ED}" srcOrd="5" destOrd="0" presId="urn:microsoft.com/office/officeart/2008/layout/VerticalCurvedList"/>
    <dgm:cxn modelId="{1C76E2B0-1872-4452-8DA3-101F45E75EFD}" type="presParOf" srcId="{96773A7D-3367-4F53-A2D2-EA5770AFFDB3}" destId="{8E391AE5-35EA-4A7F-ACFF-6E662A0BD046}" srcOrd="6" destOrd="0" presId="urn:microsoft.com/office/officeart/2008/layout/VerticalCurvedList"/>
    <dgm:cxn modelId="{88471532-838A-4EC6-8514-4789EEB35804}" type="presParOf" srcId="{8E391AE5-35EA-4A7F-ACFF-6E662A0BD046}" destId="{EB133F34-59A3-4639-B813-3EF5396EC28B}" srcOrd="0" destOrd="0" presId="urn:microsoft.com/office/officeart/2008/layout/VerticalCurvedList"/>
    <dgm:cxn modelId="{FED005CE-C90E-4A56-B099-63182C936D1D}" type="presParOf" srcId="{96773A7D-3367-4F53-A2D2-EA5770AFFDB3}" destId="{88F378EC-C3F8-47CD-AEFF-49BA634320FB}" srcOrd="7" destOrd="0" presId="urn:microsoft.com/office/officeart/2008/layout/VerticalCurvedList"/>
    <dgm:cxn modelId="{D44E8EC7-4AEA-4C87-9C27-BC2D980856C5}" type="presParOf" srcId="{96773A7D-3367-4F53-A2D2-EA5770AFFDB3}" destId="{0C1D6B2A-9239-4220-B9D4-EF24FF044C0E}" srcOrd="8" destOrd="0" presId="urn:microsoft.com/office/officeart/2008/layout/VerticalCurvedList"/>
    <dgm:cxn modelId="{C8AE1F89-B4AC-42D3-9D43-24F15DCA3695}" type="presParOf" srcId="{0C1D6B2A-9239-4220-B9D4-EF24FF044C0E}" destId="{A6FEC19F-0F90-4EC7-BB21-E0ADFEFFA617}" srcOrd="0" destOrd="0" presId="urn:microsoft.com/office/officeart/2008/layout/VerticalCurvedList"/>
    <dgm:cxn modelId="{1F97EE93-E133-4536-9F37-AE88914E2BF5}" type="presParOf" srcId="{96773A7D-3367-4F53-A2D2-EA5770AFFDB3}" destId="{CAE44C5F-81A1-4D30-8D3F-2E663ECAC700}" srcOrd="9" destOrd="0" presId="urn:microsoft.com/office/officeart/2008/layout/VerticalCurvedList"/>
    <dgm:cxn modelId="{ED49AE17-994A-443C-960D-AE641AB930FA}" type="presParOf" srcId="{96773A7D-3367-4F53-A2D2-EA5770AFFDB3}" destId="{053E2699-E7D5-4B6C-A824-2ED732C32228}" srcOrd="10" destOrd="0" presId="urn:microsoft.com/office/officeart/2008/layout/VerticalCurvedList"/>
    <dgm:cxn modelId="{E1B7A468-40A7-4D7A-B914-3BE57D6EBC42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15. října 2013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 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VY_32_INOVACE_09_ARABSKÁ ŘÍŠE, TURCI 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54D0561-02CB-4A87-B009-2F506BF23879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6E0AFC9-BF5F-4185-9BA6-95B52C5549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0B582BF-D463-4431-A794-FBE6EBDB66CD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0AAD490-CD88-42BA-A01A-5AE95BAF2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E4E0723-5CA1-42C0-9F41-C7BDA9CC0C3D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2BCB562-C047-4C73-9782-8C497BA01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55BA935-F8BE-4D2C-8DD3-DA79094B03D1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80B720C-58A1-494A-BC86-762E27319B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53D14-E2FD-470E-8141-6CB57563D9CC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D8241-1102-4903-B4AF-9946E4C67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7D964-555E-4C8C-9CBD-A095EAB144AA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A35F3-3F7B-4DBC-B526-3A4B6E779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7790BAA-FA8D-4D1D-AC98-B61F1BA48E0B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599A353-49E9-4CA2-87D0-0B42D533E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F499C71-D5A0-4BC8-BE2F-62351F584E59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63AEB21-40C3-4D81-B694-C3C31448D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A26D5D9-2874-4E58-8A89-69DEC09F352A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F298561-CF6D-4ABE-B941-9A0213E43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5E1ECFD-F9BD-40E6-81DA-5CA5083E3E90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E76742C-F329-4161-81C6-EF258B071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1E7F0AF-7F5F-487F-AFB5-0E4E117D37E4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EE7FE63-6B24-4A72-856A-2661B8A161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F4CDEEC-7B5D-4962-9382-4BAF1B27ED70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2660AD-0661-4B60-9B7E-6A2DFADD5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1" r:id="rId5"/>
    <p:sldLayoutId id="2147483682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výklad, upevnění a zápis nové látky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až </a:t>
            </a:r>
            <a:r>
              <a:rPr lang="cs-CZ" sz="2800" dirty="0" smtClean="0">
                <a:solidFill>
                  <a:schemeClr val="tx1"/>
                </a:solidFill>
              </a:rPr>
              <a:t>druhé </a:t>
            </a:r>
            <a:r>
              <a:rPr lang="cs-CZ" sz="2800" dirty="0" smtClean="0">
                <a:solidFill>
                  <a:schemeClr val="tx1"/>
                </a:solidFill>
              </a:rPr>
              <a:t>straně žáci </a:t>
            </a:r>
            <a:r>
              <a:rPr lang="cs-CZ" sz="2800" dirty="0" smtClean="0">
                <a:solidFill>
                  <a:schemeClr val="tx1"/>
                </a:solidFill>
              </a:rPr>
              <a:t>odpoví pomocí učebnice na otázky.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Ve třetí až páté straně pak žáci tvoří zápis, jehož součástí jsou právě odpovědi z prvních dvou stran. V závorce jsou vždy čísla otázek z prvních dvou stran. Vše se tvoří pomocí PC, interaktivní tabule či papíru, pro kontrolu pak zápis bude po postupném klikání doplněn.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Zápis je doplněn otázkou k zamyšlení – ústní odpověď postačí. 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341438"/>
            <a:ext cx="8497888" cy="5183187"/>
          </a:xfrm>
        </p:spPr>
        <p:txBody>
          <a:bodyPr/>
          <a:lstStyle/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1. Jak se označovali vládci Arabů?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2. Kam až se arabská říše rozprostírala?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3. Která říše uchránila Evropu před Araby na západě?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4. Která říše uchránila Evropu před Araby na východě?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5. Dokdy vládli Arabové na Pyrenejském poloostrově?</a:t>
            </a:r>
          </a:p>
          <a:p>
            <a:pPr marL="0" indent="0">
              <a:buFont typeface="Symbol" pitchFamily="18" charset="2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6., 7. Ve kterých dalších oborech vynikali?</a:t>
            </a:r>
          </a:p>
          <a:p>
            <a:pPr>
              <a:defRPr/>
            </a:pPr>
            <a:endParaRPr lang="cs-CZ" sz="3200" dirty="0" smtClean="0"/>
          </a:p>
          <a:p>
            <a:pPr>
              <a:defRPr/>
            </a:pPr>
            <a:endParaRPr lang="cs-CZ" sz="3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332656"/>
            <a:ext cx="8568952" cy="93062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Arabská říše (odpovědi - uč. s. 41 – 43)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1412875"/>
            <a:ext cx="8569325" cy="5256213"/>
          </a:xfrm>
        </p:spPr>
        <p:txBody>
          <a:bodyPr/>
          <a:lstStyle/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8. Které další plodiny rozšířily do Evropy?</a:t>
            </a:r>
          </a:p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9. Jak se označují muslimské svatyně?</a:t>
            </a:r>
          </a:p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10. Označení rostlinných a geometrických útvarů:</a:t>
            </a:r>
          </a:p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11. Zakazovalo náboženství zobrazovat osoby?</a:t>
            </a:r>
          </a:p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12. Kdo navštívil Prahu?</a:t>
            </a:r>
          </a:p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13. Jak se označovali turečtí panovníci?</a:t>
            </a:r>
          </a:p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14. Který druh výpravy byl vyhlášen?</a:t>
            </a:r>
          </a:p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15. Jaká dynastie vládla Turkům?</a:t>
            </a:r>
          </a:p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16. Která říše byla dobyta roku 1453?</a:t>
            </a:r>
          </a:p>
          <a:p>
            <a:pPr>
              <a:buFont typeface="Symbol" pitchFamily="18" charset="2"/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17. Dokdy osmanská říše trvala?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Arabská říše – odpovědi, s. 41 - 43</a:t>
            </a:r>
            <a:endParaRPr lang="cs-CZ" b="1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785395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vládcové = </a:t>
            </a:r>
            <a:r>
              <a:rPr lang="cs-CZ" sz="3200" i="1" dirty="0" smtClean="0">
                <a:solidFill>
                  <a:schemeClr val="tx1"/>
                </a:solidFill>
              </a:rPr>
              <a:t>(1.)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……………………..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územní rozmach v </a:t>
            </a:r>
            <a:r>
              <a:rPr lang="cs-CZ" sz="3200" dirty="0" err="1" smtClean="0">
                <a:solidFill>
                  <a:schemeClr val="tx1"/>
                </a:solidFill>
              </a:rPr>
              <a:t>pol</a:t>
            </a:r>
            <a:r>
              <a:rPr lang="cs-CZ" sz="3200" dirty="0" smtClean="0">
                <a:solidFill>
                  <a:schemeClr val="tx1"/>
                </a:solidFill>
              </a:rPr>
              <a:t>. 8, stol.: od Indie k </a:t>
            </a:r>
            <a:r>
              <a:rPr lang="cs-CZ" sz="3200" i="1" dirty="0" smtClean="0">
                <a:solidFill>
                  <a:schemeClr val="tx1"/>
                </a:solidFill>
              </a:rPr>
              <a:t>(2.)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………………….. ……………(dnes: Španělsko a Portugalsko)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od ovládnutí celé Evropy Araby nás na západě ochránila díky Karlu </a:t>
            </a:r>
            <a:r>
              <a:rPr lang="cs-CZ" sz="3200" dirty="0" err="1" smtClean="0">
                <a:solidFill>
                  <a:schemeClr val="tx1"/>
                </a:solidFill>
              </a:rPr>
              <a:t>Martellovi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i="1" dirty="0" smtClean="0">
                <a:solidFill>
                  <a:schemeClr val="tx1"/>
                </a:solidFill>
              </a:rPr>
              <a:t>(3.)</a:t>
            </a:r>
            <a:r>
              <a:rPr lang="cs-CZ" sz="3200" dirty="0" smtClean="0">
                <a:solidFill>
                  <a:schemeClr val="tx1"/>
                </a:solidFill>
              </a:rPr>
              <a:t>…………. říše, na východě zase (4.)…………..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vláda Arabů na Pyrenejském poloostrově až do roku (</a:t>
            </a:r>
            <a:r>
              <a:rPr lang="cs-CZ" sz="3200" i="1" dirty="0" smtClean="0">
                <a:solidFill>
                  <a:schemeClr val="tx1"/>
                </a:solidFill>
              </a:rPr>
              <a:t>5</a:t>
            </a:r>
            <a:r>
              <a:rPr lang="cs-CZ" sz="3200" dirty="0" smtClean="0">
                <a:solidFill>
                  <a:schemeClr val="tx1"/>
                </a:solidFill>
              </a:rPr>
              <a:t>)………..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Arabská říše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1196752"/>
            <a:ext cx="17572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chalífové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276872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Pyrenejskému poloostrovu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3861048"/>
            <a:ext cx="1665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Francká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4365104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Byzantská říše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5445224"/>
            <a:ext cx="10951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1492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5220072" y="5661248"/>
            <a:ext cx="3456384" cy="972688"/>
          </a:xfrm>
          <a:prstGeom prst="wedgeRectCallout">
            <a:avLst>
              <a:gd name="adj1" fmla="val -98195"/>
              <a:gd name="adj2" fmla="val -4254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se také v tomto roce  stalo?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ový popisek 10"/>
          <p:cNvSpPr/>
          <p:nvPr/>
        </p:nvSpPr>
        <p:spPr>
          <a:xfrm>
            <a:off x="5220072" y="5589240"/>
            <a:ext cx="3456384" cy="1044696"/>
          </a:xfrm>
          <a:prstGeom prst="wedgeRectCallout">
            <a:avLst>
              <a:gd name="adj1" fmla="val -98715"/>
              <a:gd name="adj2" fmla="val -3020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Kolumbus objevil Ameriku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/>
      <p:bldP spid="5" grpId="0"/>
      <p:bldP spid="6" grpId="0"/>
      <p:bldP spid="7" grpId="0"/>
      <p:bldP spid="8" grpId="0"/>
      <p:bldP spid="9" grpId="0" animBg="1"/>
      <p:bldP spid="9" grpId="1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404664"/>
            <a:ext cx="7948934" cy="6192688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kultura: výborní matematici – arabské číslice používáme dodnes, (6)……………, zeměpisci a (7)…………………..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zemědělské plodiny: rýže, bavlna, (8)………………………………………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stavba muslimských svatyní = (9.)………………………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malby: (10.)………………….., osoby zobrazovat …………………………(11.)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obchodníci: návštěva Prahy - (12.)……………………………………………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4499992" y="764704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fyzikové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1196752"/>
            <a:ext cx="1210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lékaři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348880"/>
            <a:ext cx="7245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cukrová třtina, citroník, pomerančovník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429000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mešit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4005064"/>
            <a:ext cx="2098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ornamenty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flipH="1">
            <a:off x="2627784" y="443711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nelze - zakázané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5517232"/>
            <a:ext cx="36134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Ibráhím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ibn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Jákúb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5" grpId="0"/>
      <p:bldP spid="6" grpId="0"/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352928" cy="5112568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panovník = (13).………………………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dobytí Jeruzaléma = vyhlášení (14)…………………. výpravy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název dynastie (15)………………………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1453: dobytí (16)…………………………………………..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Osmanská říše trvala do roku (17)………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Turci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1268760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sultán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2276872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křížové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2924944"/>
            <a:ext cx="44644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Osmanská </a:t>
            </a:r>
            <a:r>
              <a:rPr lang="cs-CZ" sz="3200" b="1" dirty="0" smtClean="0">
                <a:solidFill>
                  <a:srgbClr val="FF0000"/>
                </a:solidFill>
                <a:latin typeface="Century Schoolbook"/>
                <a:cs typeface="Times New Roman" pitchFamily="18" charset="0"/>
              </a:rPr>
              <a:t>→ </a:t>
            </a:r>
            <a:r>
              <a:rPr lang="cs-CZ" sz="3200" b="1" dirty="0" err="1" smtClean="0">
                <a:solidFill>
                  <a:srgbClr val="FF0000"/>
                </a:solidFill>
                <a:latin typeface="Century Schoolbook"/>
                <a:cs typeface="Times New Roman" pitchFamily="18" charset="0"/>
              </a:rPr>
              <a:t>Osmanská</a:t>
            </a:r>
            <a:r>
              <a:rPr lang="cs-CZ" sz="3200" b="1" dirty="0" smtClean="0">
                <a:solidFill>
                  <a:srgbClr val="FF0000"/>
                </a:solidFill>
                <a:latin typeface="Century Schoolbook"/>
                <a:cs typeface="Times New Roman" pitchFamily="18" charset="0"/>
              </a:rPr>
              <a:t> říše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4581128"/>
            <a:ext cx="3414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Konstantinopole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5157192"/>
            <a:ext cx="10951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1918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5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7"/>
            <a:ext cx="8964488" cy="5805264"/>
          </a:xfrm>
        </p:spPr>
        <p:txBody>
          <a:bodyPr>
            <a:normAutofit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3200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118</TotalTime>
  <Words>507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Motiv1</vt:lpstr>
      <vt:lpstr>Základní škola a Mateřská škola Bílá Třemešná, okres Trutnov</vt:lpstr>
      <vt:lpstr>Anotace</vt:lpstr>
      <vt:lpstr>Anotace k jednotlivým stranám</vt:lpstr>
      <vt:lpstr>Arabská říše (odpovědi - uč. s. 41 – 43)</vt:lpstr>
      <vt:lpstr>Arabská říše – odpovědi, s. 41 - 43</vt:lpstr>
      <vt:lpstr>Arabská říše</vt:lpstr>
      <vt:lpstr>Snímek 7</vt:lpstr>
      <vt:lpstr>Turci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Arabská říše, Turci</dc:title>
  <dc:creator>Mgr. Jiří Lux</dc:creator>
  <cp:lastModifiedBy>Jiri</cp:lastModifiedBy>
  <cp:revision>26</cp:revision>
  <dcterms:created xsi:type="dcterms:W3CDTF">2013-10-10T18:10:34Z</dcterms:created>
  <dcterms:modified xsi:type="dcterms:W3CDTF">2013-12-30T18:28:06Z</dcterms:modified>
</cp:coreProperties>
</file>