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slides/slide47.xml" ContentType="application/vnd.openxmlformats-officedocument.presentationml.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55"/>
  </p:notesMasterIdLst>
  <p:sldIdLst>
    <p:sldId id="308" r:id="rId3"/>
    <p:sldId id="309" r:id="rId4"/>
    <p:sldId id="310" r:id="rId5"/>
    <p:sldId id="257" r:id="rId6"/>
    <p:sldId id="258" r:id="rId7"/>
    <p:sldId id="260" r:id="rId8"/>
    <p:sldId id="262" r:id="rId9"/>
    <p:sldId id="264" r:id="rId10"/>
    <p:sldId id="266" r:id="rId11"/>
    <p:sldId id="268" r:id="rId12"/>
    <p:sldId id="270" r:id="rId13"/>
    <p:sldId id="272" r:id="rId14"/>
    <p:sldId id="275" r:id="rId15"/>
    <p:sldId id="276" r:id="rId16"/>
    <p:sldId id="277" r:id="rId17"/>
    <p:sldId id="278" r:id="rId18"/>
    <p:sldId id="279" r:id="rId19"/>
    <p:sldId id="280" r:id="rId20"/>
    <p:sldId id="281" r:id="rId21"/>
    <p:sldId id="286" r:id="rId22"/>
    <p:sldId id="287" r:id="rId23"/>
    <p:sldId id="288" r:id="rId24"/>
    <p:sldId id="289" r:id="rId25"/>
    <p:sldId id="290" r:id="rId26"/>
    <p:sldId id="295" r:id="rId27"/>
    <p:sldId id="296" r:id="rId28"/>
    <p:sldId id="297" r:id="rId29"/>
    <p:sldId id="298" r:id="rId30"/>
    <p:sldId id="299" r:id="rId31"/>
    <p:sldId id="259" r:id="rId32"/>
    <p:sldId id="261" r:id="rId33"/>
    <p:sldId id="263" r:id="rId34"/>
    <p:sldId id="265" r:id="rId35"/>
    <p:sldId id="267" r:id="rId36"/>
    <p:sldId id="269" r:id="rId37"/>
    <p:sldId id="271" r:id="rId38"/>
    <p:sldId id="273" r:id="rId39"/>
    <p:sldId id="274" r:id="rId40"/>
    <p:sldId id="282" r:id="rId41"/>
    <p:sldId id="283" r:id="rId42"/>
    <p:sldId id="284" r:id="rId43"/>
    <p:sldId id="285" r:id="rId44"/>
    <p:sldId id="291" r:id="rId45"/>
    <p:sldId id="292" r:id="rId46"/>
    <p:sldId id="293" r:id="rId47"/>
    <p:sldId id="294" r:id="rId48"/>
    <p:sldId id="300" r:id="rId49"/>
    <p:sldId id="301" r:id="rId50"/>
    <p:sldId id="302" r:id="rId51"/>
    <p:sldId id="303" r:id="rId52"/>
    <p:sldId id="304" r:id="rId53"/>
    <p:sldId id="311" r:id="rId5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37" autoAdjust="0"/>
    <p:restoredTop sz="94660"/>
  </p:normalViewPr>
  <p:slideViewPr>
    <p:cSldViewPr>
      <p:cViewPr varScale="1">
        <p:scale>
          <a:sx n="103" d="100"/>
          <a:sy n="103" d="100"/>
        </p:scale>
        <p:origin x="-26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presProps" Target="presProp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Raný středověk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VY_32_INOVACE_11_BYZANTSKÁ ŘÍŠE, ARABSKÁ ŘÍŠE, KŘÍŽOVÉ VÝPRAVY - RISKUJ 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Jiří Lux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25. října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635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F2383D8A-D232-4FE1-9FF9-719EFF5D2833}" type="presOf" srcId="{3061F91D-8548-4FCB-A021-DD835A272F0F}" destId="{88F378EC-C3F8-47CD-AEFF-49BA634320F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C64448E7-97F9-40A3-8BD3-A9A6CF006358}" type="presOf" srcId="{BA9EE107-A5FB-41C4-9EF1-1CC153B68B3F}" destId="{9C0CD981-713F-47B3-AE2F-2963F2684A6F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D3A508BE-78CF-4B0C-8E0B-226106F7C725}" type="presOf" srcId="{A6F0E638-0CDE-4E1F-BB57-10C18463C623}" destId="{7DCEBD2C-792F-484E-9C96-926E03F540ED}" srcOrd="0" destOrd="1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5A7A3859-5C4B-4105-8775-0FE16E3D98F5}" type="presOf" srcId="{A83A7CFB-B411-4357-9641-4A8443F73655}" destId="{F036299F-AF4D-4DAF-ABF5-87E8CC3FEF1B}" srcOrd="0" destOrd="0" presId="urn:microsoft.com/office/officeart/2008/layout/VerticalCurvedList"/>
    <dgm:cxn modelId="{A7E1AF25-0F0A-470D-A77D-37CA9C50D0AE}" type="presOf" srcId="{60B5D622-D348-4384-9EFA-863CA4F7B7A3}" destId="{CAE44C5F-81A1-4D30-8D3F-2E663ECAC700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A588559C-0962-47DC-8AA1-69CCE2812AFE}" type="presOf" srcId="{F3C4A836-23AC-4E41-B6D6-51221E7E6743}" destId="{EF104B90-7E69-4918-A202-E6F91FC6E413}" srcOrd="0" destOrd="0" presId="urn:microsoft.com/office/officeart/2008/layout/VerticalCurvedList"/>
    <dgm:cxn modelId="{D86B9FEB-5FBF-47A0-9D39-878B098ACF94}" type="presOf" srcId="{8D78E2D7-18A7-41DD-9962-57B3FE2BEBDD}" destId="{A1781B13-DE10-4169-ABDE-0384026A6B34}" srcOrd="0" destOrd="0" presId="urn:microsoft.com/office/officeart/2008/layout/VerticalCurvedList"/>
    <dgm:cxn modelId="{452C2FD0-828B-4BC8-BF49-C56B9335B998}" type="presOf" srcId="{E392F34A-E55D-43D5-AEDD-49027298B816}" destId="{7DCEBD2C-792F-484E-9C96-926E03F540ED}" srcOrd="0" destOrd="0" presId="urn:microsoft.com/office/officeart/2008/layout/VerticalCurvedList"/>
    <dgm:cxn modelId="{780F6C8A-AAF2-40DC-A778-C832D48547CD}" type="presParOf" srcId="{9C0CD981-713F-47B3-AE2F-2963F2684A6F}" destId="{96773A7D-3367-4F53-A2D2-EA5770AFFDB3}" srcOrd="0" destOrd="0" presId="urn:microsoft.com/office/officeart/2008/layout/VerticalCurvedList"/>
    <dgm:cxn modelId="{11F7DD20-0885-4E2B-A87B-45F4084D2C6B}" type="presParOf" srcId="{96773A7D-3367-4F53-A2D2-EA5770AFFDB3}" destId="{F31B7103-6E88-4DB9-9888-CB9E0B3FEEF8}" srcOrd="0" destOrd="0" presId="urn:microsoft.com/office/officeart/2008/layout/VerticalCurvedList"/>
    <dgm:cxn modelId="{0AEC55A1-2991-4DC9-994F-20DE114AFBCB}" type="presParOf" srcId="{F31B7103-6E88-4DB9-9888-CB9E0B3FEEF8}" destId="{F7A92DE4-3445-4B9B-AF3D-F2DA6F69C25D}" srcOrd="0" destOrd="0" presId="urn:microsoft.com/office/officeart/2008/layout/VerticalCurvedList"/>
    <dgm:cxn modelId="{CCC4A435-6EB3-461C-AF37-21DBF5E5B04F}" type="presParOf" srcId="{F31B7103-6E88-4DB9-9888-CB9E0B3FEEF8}" destId="{EF104B90-7E69-4918-A202-E6F91FC6E413}" srcOrd="1" destOrd="0" presId="urn:microsoft.com/office/officeart/2008/layout/VerticalCurvedList"/>
    <dgm:cxn modelId="{9EB5EFDA-C586-457E-B64F-A33B5FD6897E}" type="presParOf" srcId="{F31B7103-6E88-4DB9-9888-CB9E0B3FEEF8}" destId="{F5A5022A-2B1C-4F3B-B289-BC099E9CE92F}" srcOrd="2" destOrd="0" presId="urn:microsoft.com/office/officeart/2008/layout/VerticalCurvedList"/>
    <dgm:cxn modelId="{8AC5F6A1-8275-450C-BC91-46E9C629F803}" type="presParOf" srcId="{F31B7103-6E88-4DB9-9888-CB9E0B3FEEF8}" destId="{F16BA6F4-95DE-4E28-BF94-6459A70C4A6D}" srcOrd="3" destOrd="0" presId="urn:microsoft.com/office/officeart/2008/layout/VerticalCurvedList"/>
    <dgm:cxn modelId="{7A31C34A-D00E-4317-91AB-05CCBDA2270A}" type="presParOf" srcId="{96773A7D-3367-4F53-A2D2-EA5770AFFDB3}" destId="{F036299F-AF4D-4DAF-ABF5-87E8CC3FEF1B}" srcOrd="1" destOrd="0" presId="urn:microsoft.com/office/officeart/2008/layout/VerticalCurvedList"/>
    <dgm:cxn modelId="{439D1767-1ECF-4B50-8BB0-957CAE2797D5}" type="presParOf" srcId="{96773A7D-3367-4F53-A2D2-EA5770AFFDB3}" destId="{40B95986-31F6-48A6-A8D8-D04AC3BEDA92}" srcOrd="2" destOrd="0" presId="urn:microsoft.com/office/officeart/2008/layout/VerticalCurvedList"/>
    <dgm:cxn modelId="{A2E766AF-4439-4B16-8995-BA60261486D3}" type="presParOf" srcId="{40B95986-31F6-48A6-A8D8-D04AC3BEDA92}" destId="{112F553D-60C2-4CC4-948D-0369F51C4DB0}" srcOrd="0" destOrd="0" presId="urn:microsoft.com/office/officeart/2008/layout/VerticalCurvedList"/>
    <dgm:cxn modelId="{2A1C642F-F9C0-4E0E-9D18-D91C62F9E565}" type="presParOf" srcId="{96773A7D-3367-4F53-A2D2-EA5770AFFDB3}" destId="{A1781B13-DE10-4169-ABDE-0384026A6B34}" srcOrd="3" destOrd="0" presId="urn:microsoft.com/office/officeart/2008/layout/VerticalCurvedList"/>
    <dgm:cxn modelId="{3E4A9D25-0726-43BC-9C03-700CD615BE27}" type="presParOf" srcId="{96773A7D-3367-4F53-A2D2-EA5770AFFDB3}" destId="{65CD74A9-3E7B-49D7-95DD-EB8B72D6CA84}" srcOrd="4" destOrd="0" presId="urn:microsoft.com/office/officeart/2008/layout/VerticalCurvedList"/>
    <dgm:cxn modelId="{C4DC00BF-6497-4D27-8E43-B590BBF1A9A3}" type="presParOf" srcId="{65CD74A9-3E7B-49D7-95DD-EB8B72D6CA84}" destId="{2741B69B-255D-4143-BECE-5BD9035A4FC6}" srcOrd="0" destOrd="0" presId="urn:microsoft.com/office/officeart/2008/layout/VerticalCurvedList"/>
    <dgm:cxn modelId="{8CB48BF4-3722-4DEB-A99B-F9E5F2475752}" type="presParOf" srcId="{96773A7D-3367-4F53-A2D2-EA5770AFFDB3}" destId="{7DCEBD2C-792F-484E-9C96-926E03F540ED}" srcOrd="5" destOrd="0" presId="urn:microsoft.com/office/officeart/2008/layout/VerticalCurvedList"/>
    <dgm:cxn modelId="{F3D76BD7-3A20-4E33-8514-DEFB90AE0126}" type="presParOf" srcId="{96773A7D-3367-4F53-A2D2-EA5770AFFDB3}" destId="{8E391AE5-35EA-4A7F-ACFF-6E662A0BD046}" srcOrd="6" destOrd="0" presId="urn:microsoft.com/office/officeart/2008/layout/VerticalCurvedList"/>
    <dgm:cxn modelId="{B6F29640-A3FD-483A-87C9-0055FFC8B672}" type="presParOf" srcId="{8E391AE5-35EA-4A7F-ACFF-6E662A0BD046}" destId="{EB133F34-59A3-4639-B813-3EF5396EC28B}" srcOrd="0" destOrd="0" presId="urn:microsoft.com/office/officeart/2008/layout/VerticalCurvedList"/>
    <dgm:cxn modelId="{F5456280-3DE8-4D03-95F6-4FD6E4F58C91}" type="presParOf" srcId="{96773A7D-3367-4F53-A2D2-EA5770AFFDB3}" destId="{88F378EC-C3F8-47CD-AEFF-49BA634320FB}" srcOrd="7" destOrd="0" presId="urn:microsoft.com/office/officeart/2008/layout/VerticalCurvedList"/>
    <dgm:cxn modelId="{95614154-050A-4CAB-B73E-703792565DA3}" type="presParOf" srcId="{96773A7D-3367-4F53-A2D2-EA5770AFFDB3}" destId="{0C1D6B2A-9239-4220-B9D4-EF24FF044C0E}" srcOrd="8" destOrd="0" presId="urn:microsoft.com/office/officeart/2008/layout/VerticalCurvedList"/>
    <dgm:cxn modelId="{0977B2AD-A8AD-4A18-82F8-D9FEA788BC6F}" type="presParOf" srcId="{0C1D6B2A-9239-4220-B9D4-EF24FF044C0E}" destId="{A6FEC19F-0F90-4EC7-BB21-E0ADFEFFA617}" srcOrd="0" destOrd="0" presId="urn:microsoft.com/office/officeart/2008/layout/VerticalCurvedList"/>
    <dgm:cxn modelId="{2C5DD9CF-485B-408C-86C9-5D90567FDF61}" type="presParOf" srcId="{96773A7D-3367-4F53-A2D2-EA5770AFFDB3}" destId="{CAE44C5F-81A1-4D30-8D3F-2E663ECAC700}" srcOrd="9" destOrd="0" presId="urn:microsoft.com/office/officeart/2008/layout/VerticalCurvedList"/>
    <dgm:cxn modelId="{48C56CB7-BABB-4B4B-B344-CDD0A62A5BC9}" type="presParOf" srcId="{96773A7D-3367-4F53-A2D2-EA5770AFFDB3}" destId="{053E2699-E7D5-4B6C-A824-2ED732C32228}" srcOrd="10" destOrd="0" presId="urn:microsoft.com/office/officeart/2008/layout/VerticalCurvedList"/>
    <dgm:cxn modelId="{EC76B97D-A41D-4172-B975-5050D63C5E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Jiří Lux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25. října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Raný středověk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48272"/>
          <a:ext cx="5849872" cy="6480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VY_32_INOVACE_11_BYZANTSKÁ ŘÍŠE, ARABSKÁ ŘÍŠE, KŘÍŽOVÉ VÝPRAVY - RISKUJ </a:t>
          </a:r>
          <a:endParaRPr lang="cs-CZ" sz="2000" kern="1200" dirty="0" smtClean="0"/>
        </a:p>
      </dsp:txBody>
      <dsp:txXfrm>
        <a:off x="301774" y="2448272"/>
        <a:ext cx="5849872" cy="648071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81F857-C98F-48B7-965C-6B82373849F1}" type="datetimeFigureOut">
              <a:rPr lang="cs-CZ" smtClean="0"/>
              <a:pPr/>
              <a:t>4.1.2014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86CCF4-57C9-4A20-8661-CE77495D79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792FBEC-9C2E-4C54-93DD-A2DCC132671B}" type="slidenum">
              <a:rPr lang="cs-CZ" smtClean="0"/>
              <a:pPr>
                <a:defRPr/>
              </a:pPr>
              <a:t>52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da3"/>
          <p:cNvSpPr/>
          <p:nvPr/>
        </p:nvSpPr>
        <p:spPr>
          <a:xfrm>
            <a:off x="1914" y="5243130"/>
            <a:ext cx="9141714" cy="1614871"/>
          </a:xfrm>
          <a:prstGeom prst="rect">
            <a:avLst/>
          </a:prstGeom>
          <a:gradFill>
            <a:gsLst>
              <a:gs pos="833">
                <a:schemeClr val="accent2">
                  <a:lumMod val="60000"/>
                  <a:lumOff val="40000"/>
                  <a:alpha val="38000"/>
                </a:schemeClr>
              </a:gs>
              <a:gs pos="2300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20000"/>
                  <a:lumOff val="80000"/>
                  <a:alpha val="89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Nebeská modř"/>
          <p:cNvSpPr/>
          <p:nvPr/>
        </p:nvSpPr>
        <p:spPr>
          <a:xfrm>
            <a:off x="1914" y="0"/>
            <a:ext cx="9141714" cy="5334000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80000"/>
                </a:schemeClr>
              </a:gs>
              <a:gs pos="99000">
                <a:schemeClr val="accent2">
                  <a:lumMod val="20000"/>
                  <a:lumOff val="80000"/>
                  <a:alpha val="6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6" name="Voda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74" r="9901"/>
          <a:stretch/>
        </p:blipFill>
        <p:spPr>
          <a:xfrm>
            <a:off x="-1069" y="5497898"/>
            <a:ext cx="9141714" cy="463209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Voda1"/>
          <p:cNvPicPr>
            <a:picLocks noChangeAspect="1"/>
          </p:cNvPicPr>
          <p:nvPr/>
        </p:nvPicPr>
        <p:blipFill rotWithShape="1"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218" r="6356"/>
          <a:stretch/>
        </p:blipFill>
        <p:spPr>
          <a:xfrm flipH="1">
            <a:off x="-1069" y="5221111"/>
            <a:ext cx="9141714" cy="268288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Obdélník 7"/>
          <p:cNvSpPr/>
          <p:nvPr/>
        </p:nvSpPr>
        <p:spPr>
          <a:xfrm>
            <a:off x="-1069" y="5961106"/>
            <a:ext cx="9141714" cy="896846"/>
          </a:xfrm>
          <a:prstGeom prst="rect">
            <a:avLst/>
          </a:prstGeom>
          <a:gradFill>
            <a:gsLst>
              <a:gs pos="25000">
                <a:schemeClr val="accent6">
                  <a:lumMod val="60000"/>
                  <a:lumOff val="40000"/>
                  <a:alpha val="0"/>
                </a:schemeClr>
              </a:gs>
              <a:gs pos="100000">
                <a:schemeClr val="accent6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9404" y="1309047"/>
            <a:ext cx="7202092" cy="2667000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9404" y="4038600"/>
            <a:ext cx="7200900" cy="9906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cap="all" baseline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2361918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05082379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ebeská modř"/>
          <p:cNvSpPr/>
          <p:nvPr/>
        </p:nvSpPr>
        <p:spPr>
          <a:xfrm>
            <a:off x="1914" y="-1"/>
            <a:ext cx="9141714" cy="6858002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80000"/>
                </a:schemeClr>
              </a:gs>
              <a:gs pos="99000">
                <a:schemeClr val="accent2">
                  <a:lumMod val="20000"/>
                  <a:lumOff val="80000"/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0"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0360" y="1309047"/>
            <a:ext cx="7200939" cy="2667000"/>
          </a:xfrm>
        </p:spPr>
        <p:txBody>
          <a:bodyPr anchor="b">
            <a:normAutofit/>
          </a:bodyPr>
          <a:lstStyle>
            <a:lvl1pPr algn="ctr">
              <a:defRPr sz="6000" b="0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70360" y="4038600"/>
            <a:ext cx="7200900" cy="1143000"/>
          </a:xfrm>
        </p:spPr>
        <p:txBody>
          <a:bodyPr anchor="t">
            <a:normAutofit/>
          </a:bodyPr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3559973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05840" y="1572768"/>
            <a:ext cx="3429000" cy="414223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09160" y="1572768"/>
            <a:ext cx="3429000" cy="414223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49378779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05840" y="1572768"/>
            <a:ext cx="3429000" cy="766588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005840" y="2365861"/>
            <a:ext cx="3429000" cy="33491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09160" y="1572768"/>
            <a:ext cx="3429000" cy="766588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09160" y="2365861"/>
            <a:ext cx="3429000" cy="33491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72378128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81886695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ebeská modř"/>
          <p:cNvSpPr/>
          <p:nvPr/>
        </p:nvSpPr>
        <p:spPr>
          <a:xfrm>
            <a:off x="1914" y="-1"/>
            <a:ext cx="9141714" cy="6858002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80000"/>
                </a:schemeClr>
              </a:gs>
              <a:gs pos="99000">
                <a:schemeClr val="accent2">
                  <a:lumMod val="20000"/>
                  <a:lumOff val="80000"/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0" rtlCol="0" anchor="ctr"/>
          <a:lstStyle/>
          <a:p>
            <a:pPr algn="ctr"/>
            <a:endParaRPr lang="cs-CZ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92262428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5610" y="762000"/>
            <a:ext cx="2532850" cy="274320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0310" y="685800"/>
            <a:ext cx="5143500" cy="4572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5610" y="3554104"/>
            <a:ext cx="2532850" cy="1703696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83897657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5610" y="762000"/>
            <a:ext cx="2532850" cy="27432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70310" y="685800"/>
            <a:ext cx="5143500" cy="4572000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5610" y="3554104"/>
            <a:ext cx="2532850" cy="1703696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16615129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36256882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43675" y="274638"/>
            <a:ext cx="1971675" cy="544036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28650" y="274638"/>
            <a:ext cx="5800725" cy="544036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58651680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FB73C6-73C3-4DDD-8FB5-7FBE4EFCA1D9}" type="datetime1">
              <a:rPr lang="cs-CZ"/>
              <a:pPr>
                <a:defRPr/>
              </a:pPr>
              <a:t>4.1.2014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8D8E52-3CD9-48C6-A96A-8FA1F50F63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cut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ebeská modř"/>
          <p:cNvSpPr/>
          <p:nvPr/>
        </p:nvSpPr>
        <p:spPr>
          <a:xfrm>
            <a:off x="1914" y="-1"/>
            <a:ext cx="9141714" cy="6858002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  <a:alpha val="58000"/>
                </a:schemeClr>
              </a:gs>
              <a:gs pos="88000">
                <a:schemeClr val="accent2">
                  <a:lumMod val="20000"/>
                  <a:lumOff val="80000"/>
                  <a:alpha val="6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0" rtlCol="0" anchor="ctr"/>
          <a:lstStyle/>
          <a:p>
            <a:pPr algn="ctr"/>
            <a:endParaRPr lang="cs-CZ" dirty="0"/>
          </a:p>
        </p:txBody>
      </p:sp>
      <p:sp>
        <p:nvSpPr>
          <p:cNvPr id="8" name="Voda3"/>
          <p:cNvSpPr/>
          <p:nvPr/>
        </p:nvSpPr>
        <p:spPr>
          <a:xfrm>
            <a:off x="1914" y="6064102"/>
            <a:ext cx="9141714" cy="793899"/>
          </a:xfrm>
          <a:prstGeom prst="rect">
            <a:avLst/>
          </a:prstGeom>
          <a:gradFill>
            <a:gsLst>
              <a:gs pos="833">
                <a:schemeClr val="accent2">
                  <a:lumMod val="60000"/>
                  <a:lumOff val="40000"/>
                  <a:alpha val="38000"/>
                </a:schemeClr>
              </a:gs>
              <a:gs pos="4900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20000"/>
                  <a:lumOff val="80000"/>
                  <a:alpha val="89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9" name="Voda2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74" r="9901"/>
          <a:stretch/>
        </p:blipFill>
        <p:spPr>
          <a:xfrm>
            <a:off x="-1069" y="6256182"/>
            <a:ext cx="9141714" cy="463209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Voda1"/>
          <p:cNvPicPr>
            <a:picLocks noChangeAspect="1"/>
          </p:cNvPicPr>
          <p:nvPr/>
        </p:nvPicPr>
        <p:blipFill rotWithShape="1">
          <a:blip r:embed="rId14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218" r="6356"/>
          <a:stretch/>
        </p:blipFill>
        <p:spPr>
          <a:xfrm flipH="1">
            <a:off x="-1069" y="5979395"/>
            <a:ext cx="9141714" cy="268288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005841" y="265176"/>
            <a:ext cx="7132319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05840" y="1572768"/>
            <a:ext cx="7132320" cy="41422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656832" y="6601968"/>
            <a:ext cx="72009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1005840" y="6601968"/>
            <a:ext cx="5369814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658100" y="6601968"/>
            <a:ext cx="48006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baseline="0">
                <a:solidFill>
                  <a:schemeClr val="tx1"/>
                </a:solidFill>
              </a:defRPr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77551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>
    <p:dissolve/>
  </p:transition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kern="1200">
          <a:solidFill>
            <a:schemeClr val="accent2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100000"/>
        <a:buFont typeface="Arial" pitchFamily="34" charset="0"/>
        <a:buChar char="•"/>
        <a:defRPr sz="20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90000"/>
        </a:lnSpc>
        <a:spcBef>
          <a:spcPts val="1000"/>
        </a:spcBef>
        <a:buSzPct val="100000"/>
        <a:buFont typeface="Arial" pitchFamily="34" charset="0"/>
        <a:buChar char="•"/>
        <a:defRPr sz="18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6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6pPr>
      <a:lvl7pPr marL="192024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lnSpc>
          <a:spcPct val="90000"/>
        </a:lnSpc>
        <a:spcBef>
          <a:spcPts val="800"/>
        </a:spcBef>
        <a:buSzPct val="100000"/>
        <a:buFont typeface="Arial" pitchFamily="34" charset="0"/>
        <a:buChar char="•"/>
        <a:defRPr sz="1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pos="6840">
          <p15:clr>
            <a:srgbClr val="F26B43"/>
          </p15:clr>
        </p15:guide>
        <p15:guide id="4" orient="horz" pos="984">
          <p15:clr>
            <a:srgbClr val="F26B43"/>
          </p15:clr>
        </p15:guide>
        <p15:guide id="5" orient="horz" pos="3600">
          <p15:clr>
            <a:srgbClr val="F26B43"/>
          </p15:clr>
        </p15:guide>
        <p15:guide id="6" pos="840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FF7010C4-1929-486D-880F-426447661983}" type="datetimeFigureOut">
              <a:rPr lang="cs-CZ" smtClean="0"/>
              <a:pPr/>
              <a:t>4.1.2014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fld id="{C3354BF4-E7B7-44BA-8308-7F7DC481AC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6.xml"/><Relationship Id="rId18" Type="http://schemas.openxmlformats.org/officeDocument/2006/relationships/slide" Target="slide21.xml"/><Relationship Id="rId26" Type="http://schemas.openxmlformats.org/officeDocument/2006/relationships/slide" Target="slide29.xml"/><Relationship Id="rId3" Type="http://schemas.openxmlformats.org/officeDocument/2006/relationships/slide" Target="slide6.xml"/><Relationship Id="rId21" Type="http://schemas.openxmlformats.org/officeDocument/2006/relationships/slide" Target="slide24.xml"/><Relationship Id="rId7" Type="http://schemas.openxmlformats.org/officeDocument/2006/relationships/slide" Target="slide10.xml"/><Relationship Id="rId12" Type="http://schemas.openxmlformats.org/officeDocument/2006/relationships/slide" Target="slide15.xml"/><Relationship Id="rId17" Type="http://schemas.openxmlformats.org/officeDocument/2006/relationships/slide" Target="slide20.xml"/><Relationship Id="rId25" Type="http://schemas.openxmlformats.org/officeDocument/2006/relationships/slide" Target="slide28.xml"/><Relationship Id="rId2" Type="http://schemas.openxmlformats.org/officeDocument/2006/relationships/slide" Target="slide5.xml"/><Relationship Id="rId16" Type="http://schemas.openxmlformats.org/officeDocument/2006/relationships/slide" Target="slide19.xml"/><Relationship Id="rId20" Type="http://schemas.openxmlformats.org/officeDocument/2006/relationships/slide" Target="slide23.xml"/><Relationship Id="rId1" Type="http://schemas.openxmlformats.org/officeDocument/2006/relationships/slideLayout" Target="../slideLayouts/slideLayout18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24" Type="http://schemas.openxmlformats.org/officeDocument/2006/relationships/slide" Target="slide27.xml"/><Relationship Id="rId5" Type="http://schemas.openxmlformats.org/officeDocument/2006/relationships/slide" Target="slide8.xml"/><Relationship Id="rId15" Type="http://schemas.openxmlformats.org/officeDocument/2006/relationships/slide" Target="slide18.xml"/><Relationship Id="rId23" Type="http://schemas.openxmlformats.org/officeDocument/2006/relationships/slide" Target="slide26.xml"/><Relationship Id="rId10" Type="http://schemas.openxmlformats.org/officeDocument/2006/relationships/slide" Target="slide13.xml"/><Relationship Id="rId19" Type="http://schemas.openxmlformats.org/officeDocument/2006/relationships/slide" Target="slide22.xml"/><Relationship Id="rId4" Type="http://schemas.openxmlformats.org/officeDocument/2006/relationships/slide" Target="slide7.xml"/><Relationship Id="rId9" Type="http://schemas.openxmlformats.org/officeDocument/2006/relationships/slide" Target="slide12.xml"/><Relationship Id="rId14" Type="http://schemas.openxmlformats.org/officeDocument/2006/relationships/slide" Target="slide17.xml"/><Relationship Id="rId22" Type="http://schemas.openxmlformats.org/officeDocument/2006/relationships/slide" Target="slide2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0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1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2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3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4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5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6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7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8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39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0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1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2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3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w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4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5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6.xml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7.xml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8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49.xml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50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51.xml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" Target="slide4.xml"/><Relationship Id="rId1" Type="http://schemas.openxmlformats.org/officeDocument/2006/relationships/slideLayout" Target="../slideLayouts/slideLayout13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556792"/>
            <a:ext cx="8352928" cy="4569371"/>
          </a:xfrm>
        </p:spPr>
        <p:txBody>
          <a:bodyPr/>
          <a:lstStyle/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sedmý ročník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20 min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hodiny: opakování látky z probraného tématu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pracovních stran: 48</a:t>
            </a: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268760"/>
            <a:ext cx="8640960" cy="4857403"/>
          </a:xfrm>
        </p:spPr>
        <p:txBody>
          <a:bodyPr/>
          <a:lstStyle/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Rozdělím třídu na skupiny. Již na počátku zvolím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pomocníka, který mi bude pomáhat u IT. První skupina si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zvolí oblast a otázku (hodnotu). Pokud ji stejná skupina 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zodpoví, volí si další otázku, pokud ne, volí otázku ta skupina,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která odpověděla správně. Pokud skupina otázku nezodpoví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správně, zvolená suma se jim odečítá a pokud správně, suma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 jim přičítá. Pokud na zvolenou otázku neodpoví nikdo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správně, volí otázku ti, co byli poslední na řadě. Pokud žáci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narazí na zlaté cihly, jsou jim automaticky přičítány body.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Skupina, která má nakonec nejvíce bodů, si zaslouží jedničku.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 ke hře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23528" y="188640"/>
          <a:ext cx="8568952" cy="5976665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656184"/>
                <a:gridCol w="1440160"/>
                <a:gridCol w="1368152"/>
                <a:gridCol w="1368152"/>
                <a:gridCol w="1368152"/>
                <a:gridCol w="1368152"/>
              </a:tblGrid>
              <a:tr h="1195333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Byzantská říše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2" action="ppaction://hlinksldjump"/>
                        </a:rPr>
                        <a:t>1 000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3" action="ppaction://hlinksldjump"/>
                        </a:rPr>
                        <a:t>2 000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4" action="ppaction://hlinksldjump"/>
                        </a:rPr>
                        <a:t>3 000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5" action="ppaction://hlinksldjump"/>
                        </a:rPr>
                        <a:t>4 000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 smtClean="0"/>
                    </a:p>
                    <a:p>
                      <a:pPr algn="ctr"/>
                      <a:r>
                        <a:rPr lang="cs-CZ" sz="2000" dirty="0" smtClean="0">
                          <a:hlinkClick r:id="rId6" action="ppaction://hlinksldjump"/>
                        </a:rPr>
                        <a:t>5 000</a:t>
                      </a:r>
                      <a:endParaRPr lang="cs-CZ" sz="2000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2000" dirty="0" smtClean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Islám</a:t>
                      </a:r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7" action="ppaction://hlinksldjump"/>
                        </a:rPr>
                        <a:t>1 000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8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9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0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1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Arabská říše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2" action="ppaction://hlinksldjump"/>
                        </a:rPr>
                        <a:t>1 000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3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4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5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6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Křížové výpravy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7" action="ppaction://hlinksldjump"/>
                        </a:rPr>
                        <a:t>1 000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8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19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0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1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Turci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2" action="ppaction://hlinksldjump"/>
                        </a:rPr>
                        <a:t>1 000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3" action="ppaction://hlinksldjump"/>
                        </a:rPr>
                        <a:t>2 000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4" action="ppaction://hlinksldjump"/>
                        </a:rPr>
                        <a:t>3 000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5" action="ppaction://hlinksldjump"/>
                        </a:rPr>
                        <a:t>4 000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>
                          <a:hlinkClick r:id="rId26" action="ppaction://hlinksldjump"/>
                        </a:rPr>
                        <a:t>5 000</a:t>
                      </a:r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Jak se jmenuje Konstantinopol dnes?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Byzantská říše - 1000</a:t>
            </a:r>
            <a:endParaRPr lang="cs-CZ" b="1" dirty="0"/>
          </a:p>
        </p:txBody>
      </p:sp>
      <p:pic>
        <p:nvPicPr>
          <p:cNvPr id="1026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Jméno nejznámějšího panovníka: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Byzantská říše – </a:t>
            </a:r>
            <a:r>
              <a:rPr lang="cs-CZ" sz="4400" b="1" dirty="0" smtClean="0"/>
              <a:t>2 000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1050" dirty="0" smtClean="0"/>
          </a:p>
          <a:p>
            <a:pPr algn="ctr">
              <a:buNone/>
            </a:pPr>
            <a:r>
              <a:rPr lang="cs-CZ" sz="4400" dirty="0" smtClean="0">
                <a:solidFill>
                  <a:schemeClr val="tx1"/>
                </a:solidFill>
              </a:rPr>
              <a:t>  </a:t>
            </a:r>
            <a:r>
              <a:rPr lang="cs-CZ" sz="4400" b="1" dirty="0" smtClean="0">
                <a:solidFill>
                  <a:schemeClr val="tx1"/>
                </a:solidFill>
              </a:rPr>
              <a:t>Jakou stavbu postavil Justinián I.?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Byzantská říše – </a:t>
            </a:r>
            <a:r>
              <a:rPr lang="cs-CZ" sz="4400" b="1" dirty="0" smtClean="0"/>
              <a:t>3 000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Jak se nazývala byzantská říše v době starověku?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Byzantská říše – </a:t>
            </a:r>
            <a:r>
              <a:rPr lang="cs-CZ" sz="4400" b="1" dirty="0" smtClean="0"/>
              <a:t>4 000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Co vydal Justinián I.?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Byzantská říše – </a:t>
            </a:r>
            <a:r>
              <a:rPr lang="cs-CZ" sz="4400" b="1" dirty="0" smtClean="0"/>
              <a:t>5 000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Jméno boha islámu: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Islám– </a:t>
            </a:r>
            <a:r>
              <a:rPr lang="cs-CZ" sz="4400" b="1" dirty="0" smtClean="0"/>
              <a:t>1 000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400" b="1" dirty="0" smtClean="0">
                <a:solidFill>
                  <a:schemeClr val="tx1"/>
                </a:solidFill>
              </a:rPr>
              <a:t>Jméno islámského proroka: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Islám 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 Označení vyznavače islámu: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Islám 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Islám 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3074" name="Picture 2" descr="C:\Users\raduška\AppData\Local\Microsoft\Windows\Temporary Internet Files\Content.IE5\UHKIV0L0\MC900379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420888"/>
            <a:ext cx="5497554" cy="2160240"/>
          </a:xfrm>
          <a:prstGeom prst="rect">
            <a:avLst/>
          </a:prstGeom>
          <a:noFill/>
        </p:spPr>
      </p:pic>
      <p:pic>
        <p:nvPicPr>
          <p:cNvPr id="5" name="Picture 2" descr="C:\Users\raduška\AppData\Local\Microsoft\Windows\Temporary Internet Files\Content.IE5\68247SCT\MC900383550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Je islám polyteistický, nebo monoteistický?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Islám –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Označení titulu arabského vládce: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Arabská říše – </a:t>
            </a:r>
            <a:r>
              <a:rPr lang="cs-CZ" sz="4400" b="1" dirty="0" smtClean="0"/>
              <a:t>1 000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Až kam se Arabská říše rozprostírala na Z a V?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Arabská říše 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028384" y="4869160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Arabská říše 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379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420888"/>
            <a:ext cx="5497554" cy="2160240"/>
          </a:xfrm>
          <a:prstGeom prst="rect">
            <a:avLst/>
          </a:prstGeom>
          <a:noFill/>
        </p:spPr>
      </p:pic>
      <p:pic>
        <p:nvPicPr>
          <p:cNvPr id="5" name="Picture 2" descr="C:\Users\raduška\AppData\Local\Microsoft\Windows\Temporary Internet Files\Content.IE5\68247SCT\MC900383550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Co vynalezli Arabové v oblasti matematiky?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Arabská říše 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1100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Jméno Arabského kupce, který jako první popsal Prahu v 10. stol.: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Arabská říše –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900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>
                <a:solidFill>
                  <a:schemeClr val="tx1"/>
                </a:solidFill>
              </a:rPr>
              <a:t> Proč byly vyhlášeny?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Křížové výpravy – </a:t>
            </a:r>
            <a:r>
              <a:rPr lang="cs-CZ" sz="4400" b="1" dirty="0" smtClean="0"/>
              <a:t>1 000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Křížové výpravy 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3799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420888"/>
            <a:ext cx="5497554" cy="2160240"/>
          </a:xfrm>
          <a:prstGeom prst="rect">
            <a:avLst/>
          </a:prstGeom>
          <a:noFill/>
        </p:spPr>
      </p:pic>
      <p:pic>
        <p:nvPicPr>
          <p:cNvPr id="5" name="Picture 2" descr="C:\Users\raduška\AppData\Local\Microsoft\Windows\Temporary Internet Files\Content.IE5\68247SCT\MC900383550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>
                <a:solidFill>
                  <a:schemeClr val="tx1"/>
                </a:solidFill>
              </a:rPr>
              <a:t>  Byla první křížová výprava úspěšná?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Křížové výpravy 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Které dva italské přístavy na výpravách zbohatly?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Křížové výpravy 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Který český kníže se účastnil 2. křížové výpravy?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Křížové výpravy –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>
                <a:solidFill>
                  <a:schemeClr val="tx1"/>
                </a:solidFill>
              </a:rPr>
              <a:t>Označení titulu panovníka: 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Turci – </a:t>
            </a:r>
            <a:r>
              <a:rPr lang="cs-CZ" sz="4400" b="1" dirty="0" smtClean="0"/>
              <a:t>1 000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sz="28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r>
              <a:rPr lang="cs-CZ" sz="4400" dirty="0" smtClean="0">
                <a:solidFill>
                  <a:schemeClr val="tx1"/>
                </a:solidFill>
              </a:rPr>
              <a:t>Jméno vládnoucí dynastie a státu: 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Turci – </a:t>
            </a:r>
            <a:r>
              <a:rPr lang="cs-CZ" sz="4400" b="1" dirty="0" smtClean="0"/>
              <a:t>2 000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Jméno islámské svatyně: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Turci – </a:t>
            </a:r>
            <a:r>
              <a:rPr lang="cs-CZ" sz="4400" b="1" dirty="0" smtClean="0"/>
              <a:t>3 000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600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Kdy dobyli Konstantinopol? 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Turci – </a:t>
            </a:r>
            <a:r>
              <a:rPr lang="cs-CZ" sz="4400" b="1" dirty="0" smtClean="0"/>
              <a:t>4 000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Kdy zanikla Osmanská říše?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Turci – </a:t>
            </a:r>
            <a:r>
              <a:rPr lang="cs-CZ" sz="4400" b="1" dirty="0" smtClean="0"/>
              <a:t>5 000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UHKIV0L0\MC90007874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4725144"/>
            <a:ext cx="731033" cy="99540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Istanbul</a:t>
            </a:r>
            <a:endParaRPr lang="cs-CZ" sz="3200" b="1" dirty="0" smtClean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Byzantská říše – </a:t>
            </a:r>
            <a:r>
              <a:rPr lang="cs-CZ" sz="4400" b="1" dirty="0" smtClean="0"/>
              <a:t>1 000</a:t>
            </a:r>
            <a:r>
              <a:rPr lang="cs-CZ" b="1" dirty="0" smtClean="0"/>
              <a:t> - odpověď</a:t>
            </a:r>
            <a:endParaRPr lang="cs-CZ" b="1" dirty="0"/>
          </a:p>
        </p:txBody>
      </p:sp>
      <p:pic>
        <p:nvPicPr>
          <p:cNvPr id="2050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Justinián I.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Byzantská říše – </a:t>
            </a:r>
            <a:r>
              <a:rPr lang="cs-CZ" sz="4400" b="1" dirty="0" smtClean="0"/>
              <a:t>2 000</a:t>
            </a:r>
            <a:r>
              <a:rPr lang="cs-CZ" b="1" dirty="0" smtClean="0"/>
              <a:t> - odpověď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Byzantská říše – </a:t>
            </a:r>
            <a:r>
              <a:rPr lang="cs-CZ" sz="4400" b="1" dirty="0" smtClean="0"/>
              <a:t>3 000</a:t>
            </a:r>
            <a:r>
              <a:rPr lang="cs-CZ" b="1" dirty="0" smtClean="0"/>
              <a:t> - odpověď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98859" y="3244334"/>
            <a:ext cx="874630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buNone/>
            </a:pPr>
            <a:r>
              <a:rPr lang="cs-CZ" sz="4400" b="1" dirty="0" err="1" smtClean="0">
                <a:solidFill>
                  <a:srgbClr val="FF0000"/>
                </a:solidFill>
              </a:rPr>
              <a:t>Hagia</a:t>
            </a:r>
            <a:r>
              <a:rPr lang="cs-CZ" sz="4400" b="1" dirty="0" smtClean="0">
                <a:solidFill>
                  <a:srgbClr val="FF0000"/>
                </a:solidFill>
              </a:rPr>
              <a:t> </a:t>
            </a:r>
            <a:r>
              <a:rPr lang="cs-CZ" sz="4400" b="1" dirty="0" err="1" smtClean="0">
                <a:solidFill>
                  <a:srgbClr val="FF0000"/>
                </a:solidFill>
              </a:rPr>
              <a:t>sofia</a:t>
            </a:r>
            <a:r>
              <a:rPr lang="cs-CZ" sz="4400" b="1" dirty="0" smtClean="0">
                <a:solidFill>
                  <a:srgbClr val="FF0000"/>
                </a:solidFill>
              </a:rPr>
              <a:t> – Chrám boží moudrosti</a:t>
            </a:r>
          </a:p>
        </p:txBody>
      </p:sp>
      <p:pic>
        <p:nvPicPr>
          <p:cNvPr id="5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Východořímská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Byzantská říše – </a:t>
            </a:r>
            <a:r>
              <a:rPr lang="cs-CZ" sz="4400" b="1" dirty="0" smtClean="0"/>
              <a:t>4 000</a:t>
            </a:r>
            <a:r>
              <a:rPr lang="cs-CZ" b="1" dirty="0" smtClean="0"/>
              <a:t> 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zákoník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Byzantská říše – </a:t>
            </a:r>
            <a:r>
              <a:rPr lang="cs-CZ" sz="4400" b="1" dirty="0" smtClean="0"/>
              <a:t>5 000</a:t>
            </a:r>
            <a:r>
              <a:rPr lang="cs-CZ" b="1" dirty="0" smtClean="0"/>
              <a:t> 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Alláh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Islám – </a:t>
            </a:r>
            <a:r>
              <a:rPr lang="cs-CZ" sz="4400" b="1" dirty="0" smtClean="0"/>
              <a:t>1 000 </a:t>
            </a:r>
            <a:r>
              <a:rPr lang="cs-CZ" b="1" dirty="0" smtClean="0"/>
              <a:t>- odpověď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Muhamed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Islám – </a:t>
            </a:r>
            <a:r>
              <a:rPr lang="cs-CZ" sz="4400" b="1" dirty="0" smtClean="0"/>
              <a:t>2 000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muslim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Islám – </a:t>
            </a:r>
            <a:r>
              <a:rPr lang="cs-CZ" sz="4400" b="1" dirty="0" smtClean="0"/>
              <a:t>3 000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Monoteistický – jediný bůh - Alláh</a:t>
            </a: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Islám – </a:t>
            </a:r>
            <a:r>
              <a:rPr lang="cs-CZ" sz="4000" b="1" dirty="0" smtClean="0"/>
              <a:t>5 000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4400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chalífa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Arabská říše – </a:t>
            </a:r>
            <a:r>
              <a:rPr lang="cs-CZ" sz="4000" b="1" dirty="0" smtClean="0"/>
              <a:t>1 000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Až k Pyrenejskému poloostrovu a k Indii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Arabská říše – 2 000 -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Arabské číslice – dodnes používané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Arabská říše – 4 000 -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4400" b="1" dirty="0" err="1" smtClean="0">
                <a:solidFill>
                  <a:srgbClr val="FF0000"/>
                </a:solidFill>
              </a:rPr>
              <a:t>Ibrahím</a:t>
            </a:r>
            <a:r>
              <a:rPr lang="cs-CZ" sz="4400" b="1" dirty="0" smtClean="0">
                <a:solidFill>
                  <a:srgbClr val="FF0000"/>
                </a:solidFill>
              </a:rPr>
              <a:t> </a:t>
            </a:r>
            <a:r>
              <a:rPr lang="cs-CZ" sz="4400" b="1" dirty="0" err="1" smtClean="0">
                <a:solidFill>
                  <a:srgbClr val="FF0000"/>
                </a:solidFill>
              </a:rPr>
              <a:t>ibn</a:t>
            </a:r>
            <a:r>
              <a:rPr lang="cs-CZ" sz="4400" b="1" dirty="0" smtClean="0">
                <a:solidFill>
                  <a:srgbClr val="FF0000"/>
                </a:solidFill>
              </a:rPr>
              <a:t> </a:t>
            </a:r>
            <a:r>
              <a:rPr lang="cs-CZ" sz="4400" b="1" dirty="0" err="1" smtClean="0">
                <a:solidFill>
                  <a:srgbClr val="FF0000"/>
                </a:solidFill>
              </a:rPr>
              <a:t>Jákúb</a:t>
            </a:r>
            <a:endParaRPr lang="cs-CZ" sz="4400" b="1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Arabská říše – 5 000 -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Obsazení posvátných míst pro křesťany Turky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Křížové výpravy - 1000-- odpověď</a:t>
            </a:r>
            <a:endParaRPr lang="cs-CZ" sz="3200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1050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Ano, založení 4 států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Křížové výpravy – </a:t>
            </a:r>
            <a:r>
              <a:rPr lang="cs-CZ" sz="3600" b="1" dirty="0" smtClean="0"/>
              <a:t>3 000 </a:t>
            </a:r>
            <a:r>
              <a:rPr lang="cs-CZ" sz="3200" b="1" dirty="0" smtClean="0"/>
              <a:t>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Benátky, Janov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Křížové výpravy – </a:t>
            </a:r>
            <a:r>
              <a:rPr lang="cs-CZ" sz="3600" b="1" dirty="0" smtClean="0"/>
              <a:t>4 000 </a:t>
            </a:r>
            <a:r>
              <a:rPr lang="cs-CZ" sz="3200" b="1" dirty="0" smtClean="0"/>
              <a:t>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Vladislav II.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Křížové výpravy – </a:t>
            </a:r>
            <a:r>
              <a:rPr lang="cs-CZ" sz="3600" b="1" dirty="0" smtClean="0"/>
              <a:t>5 000 </a:t>
            </a:r>
            <a:r>
              <a:rPr lang="cs-CZ" sz="3200" b="1" dirty="0" smtClean="0"/>
              <a:t>- odpověď</a:t>
            </a:r>
            <a:endParaRPr lang="cs-CZ" sz="3200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sz="9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sultán 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Turci – </a:t>
            </a:r>
            <a:r>
              <a:rPr lang="cs-CZ" sz="4400" b="1" dirty="0" smtClean="0"/>
              <a:t>1 000 </a:t>
            </a:r>
            <a:r>
              <a:rPr lang="cs-CZ" b="1" dirty="0" smtClean="0"/>
              <a:t>- odpověď</a:t>
            </a:r>
            <a:endParaRPr lang="cs-CZ" b="1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44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sz="12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Osmanská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Turci – </a:t>
            </a:r>
            <a:r>
              <a:rPr lang="cs-CZ" sz="4400" b="1" dirty="0" smtClean="0"/>
              <a:t>2 000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44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mešita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Turci – </a:t>
            </a:r>
            <a:r>
              <a:rPr lang="cs-CZ" sz="4400" b="1" dirty="0" smtClean="0"/>
              <a:t>3 000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44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endParaRPr lang="cs-CZ" sz="11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1453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Turci – </a:t>
            </a:r>
            <a:r>
              <a:rPr lang="cs-CZ" sz="4400" b="1" dirty="0" smtClean="0"/>
              <a:t>4 000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900" dirty="0" smtClean="0"/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1918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Turci – </a:t>
            </a:r>
            <a:r>
              <a:rPr lang="cs-CZ" sz="4400" b="1" dirty="0" smtClean="0"/>
              <a:t>5 000 </a:t>
            </a:r>
            <a:r>
              <a:rPr lang="cs-CZ" b="1" dirty="0" smtClean="0"/>
              <a:t>- odpověď</a:t>
            </a:r>
            <a:endParaRPr lang="cs-CZ" dirty="0"/>
          </a:p>
        </p:txBody>
      </p:sp>
      <p:pic>
        <p:nvPicPr>
          <p:cNvPr id="4" name="Picture 2" descr="C:\Users\raduška\AppData\Local\Microsoft\Windows\Temporary Internet Files\Content.IE5\68247SCT\MC900383550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4005064"/>
            <a:ext cx="728637" cy="160453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404664"/>
            <a:ext cx="36724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196752"/>
            <a:ext cx="8496944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endParaRPr lang="cs-CZ" sz="20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 eaLnBrk="1" hangingPunct="1">
              <a:buFont typeface="Symbol" pitchFamily="18" charset="2"/>
              <a:buNone/>
            </a:pP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A, Použitá literatura: </a:t>
            </a:r>
          </a:p>
          <a:p>
            <a:pPr marL="0" indent="0" algn="just" eaLnBrk="1" hangingPunct="1">
              <a:buFont typeface="Symbol" pitchFamily="18" charset="2"/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VÁLKOVÁ, Veronika. </a:t>
            </a:r>
            <a:r>
              <a:rPr lang="cs-CZ" sz="3200" i="1" dirty="0" smtClean="0">
                <a:latin typeface="Times New Roman" pitchFamily="18" charset="0"/>
                <a:cs typeface="Times New Roman" pitchFamily="18" charset="0"/>
              </a:rPr>
              <a:t>Dějepis 7 pro základní školy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Praha: SPN - pedagogické nakladatelství, akciová společnost, 2007, ISBN 978-80-7235-373-6. </a:t>
            </a:r>
            <a:endParaRPr lang="cs-CZ" sz="3200" b="1" u="sng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Obrázky použity z galerie office. </a:t>
            </a:r>
          </a:p>
          <a:p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Ocean 16x9">
  <a:themeElements>
    <a:clrScheme name="Ocean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4557A1"/>
      </a:accent1>
      <a:accent2>
        <a:srgbClr val="3691AA"/>
      </a:accent2>
      <a:accent3>
        <a:srgbClr val="893768"/>
      </a:accent3>
      <a:accent4>
        <a:srgbClr val="4E8542"/>
      </a:accent4>
      <a:accent5>
        <a:srgbClr val="A25A12"/>
      </a:accent5>
      <a:accent6>
        <a:srgbClr val="C19859"/>
      </a:accent6>
      <a:hlink>
        <a:srgbClr val="6B9F25"/>
      </a:hlink>
      <a:folHlink>
        <a:srgbClr val="B26B02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2">
            <a:shade val="50000"/>
          </a:schemeClr>
        </a:lnRef>
        <a:fillRef idx="1">
          <a:schemeClr val="accent2"/>
        </a:fillRef>
        <a:effectRef idx="0">
          <a:schemeClr val="accent2"/>
        </a:effectRef>
        <a:fontRef idx="minor">
          <a:schemeClr val="lt1"/>
        </a:fontRef>
      </a:style>
    </a:spDef>
    <a:lnDef>
      <a:spPr>
        <a:ln w="12700"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>
          <a:lnSpc>
            <a:spcPct val="90000"/>
          </a:lnSpc>
          <a:defRPr sz="2000">
            <a:solidFill>
              <a:schemeClr val="accent2"/>
            </a:solidFill>
          </a:defRPr>
        </a:defPPr>
      </a:lstStyle>
    </a:txDef>
  </a:objectDefaults>
  <a:extraClrSchemeLst/>
</a:theme>
</file>

<file path=ppt/theme/theme2.xml><?xml version="1.0" encoding="utf-8"?>
<a:theme xmlns:a="http://schemas.openxmlformats.org/drawingml/2006/main" name="Motiv1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TS102895256</Template>
  <TotalTime>361</TotalTime>
  <Words>771</Words>
  <Application>Microsoft Office PowerPoint</Application>
  <PresentationFormat>Předvádění na obrazovce (4:3)</PresentationFormat>
  <Paragraphs>261</Paragraphs>
  <Slides>52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52</vt:i4>
      </vt:variant>
    </vt:vector>
  </HeadingPairs>
  <TitlesOfParts>
    <vt:vector size="54" baseType="lpstr">
      <vt:lpstr>Ocean 16x9</vt:lpstr>
      <vt:lpstr>Motiv1</vt:lpstr>
      <vt:lpstr>Základní škola a Mateřská škola Bílá Třemešná, okres Trutnov</vt:lpstr>
      <vt:lpstr>Anotace</vt:lpstr>
      <vt:lpstr>Anotace ke hře</vt:lpstr>
      <vt:lpstr>Snímek 4</vt:lpstr>
      <vt:lpstr>Byzantská říše - 1000</vt:lpstr>
      <vt:lpstr>Byzantská říše – 2 000</vt:lpstr>
      <vt:lpstr>Byzantská říše – 3 000</vt:lpstr>
      <vt:lpstr>Byzantská říše – 4 000</vt:lpstr>
      <vt:lpstr>Byzantská říše – 5 000</vt:lpstr>
      <vt:lpstr>Islám– 1 000</vt:lpstr>
      <vt:lpstr>Islám – 2 000</vt:lpstr>
      <vt:lpstr>Islám – 3 000</vt:lpstr>
      <vt:lpstr>Islám – 4 000</vt:lpstr>
      <vt:lpstr>Islám – 5 000</vt:lpstr>
      <vt:lpstr>Arabská říše – 1 000</vt:lpstr>
      <vt:lpstr>Arabská říše – 2 000</vt:lpstr>
      <vt:lpstr>Arabská říše – 3 000</vt:lpstr>
      <vt:lpstr>Arabská říše – 4 000</vt:lpstr>
      <vt:lpstr>Arabská říše – 5 000</vt:lpstr>
      <vt:lpstr>Křížové výpravy – 1 000</vt:lpstr>
      <vt:lpstr>Křížové výpravy – 2 000</vt:lpstr>
      <vt:lpstr>Křížové výpravy – 3 000</vt:lpstr>
      <vt:lpstr>Křížové výpravy – 4 000</vt:lpstr>
      <vt:lpstr>Křížové výpravy – 5 000</vt:lpstr>
      <vt:lpstr>Turci – 1 000</vt:lpstr>
      <vt:lpstr>Turci – 2 000</vt:lpstr>
      <vt:lpstr>Turci – 3 000</vt:lpstr>
      <vt:lpstr>Turci – 4 000</vt:lpstr>
      <vt:lpstr>Turci – 5 000</vt:lpstr>
      <vt:lpstr>Byzantská říše – 1 000 - odpověď</vt:lpstr>
      <vt:lpstr>Byzantská říše – 2 000 - odpověď</vt:lpstr>
      <vt:lpstr>Byzantská říše – 3 000 - odpověď</vt:lpstr>
      <vt:lpstr>Byzantská říše – 4 000 - odpověď</vt:lpstr>
      <vt:lpstr>Byzantská říše – 5 000 - odpověď</vt:lpstr>
      <vt:lpstr>Islám – 1 000 - odpověď</vt:lpstr>
      <vt:lpstr>Islám – 2 000 - odpověď</vt:lpstr>
      <vt:lpstr>Islám – 3 000 - odpověď</vt:lpstr>
      <vt:lpstr>Islám – 5 000 - odpověď</vt:lpstr>
      <vt:lpstr>Arabská říše – 1 000 - odpověď</vt:lpstr>
      <vt:lpstr>Arabská říše – 2 000 - odpověď</vt:lpstr>
      <vt:lpstr>Arabská říše – 4 000 - odpověď</vt:lpstr>
      <vt:lpstr>Arabská říše – 5 000 - odpověď</vt:lpstr>
      <vt:lpstr>Křížové výpravy - 1000-- odpověď</vt:lpstr>
      <vt:lpstr>Křížové výpravy – 3 000 - odpověď</vt:lpstr>
      <vt:lpstr>Křížové výpravy – 4 000 - odpověď</vt:lpstr>
      <vt:lpstr>Křížové výpravy – 5 000 - odpověď</vt:lpstr>
      <vt:lpstr>Turci – 1 000 - odpověď</vt:lpstr>
      <vt:lpstr>Turci – 2 000 - odpověď</vt:lpstr>
      <vt:lpstr>Turci – 3 000 - odpověď</vt:lpstr>
      <vt:lpstr>Turci – 4 000 - odpověď</vt:lpstr>
      <vt:lpstr>Turci – 5 000 - odpověď</vt:lpstr>
      <vt:lpstr>Snímek 52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Byzantská říše, Arabská říše, Křížové  výpravy - Riskuj</dc:title>
  <dc:creator>Mgr. Jiří Lux</dc:creator>
  <cp:lastModifiedBy>Dum</cp:lastModifiedBy>
  <cp:revision>181</cp:revision>
  <dcterms:created xsi:type="dcterms:W3CDTF">2013-04-29T19:13:37Z</dcterms:created>
  <dcterms:modified xsi:type="dcterms:W3CDTF">2014-01-04T17:03:53Z</dcterms:modified>
</cp:coreProperties>
</file>