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5"/>
  </p:notesMasterIdLst>
  <p:sldIdLst>
    <p:sldId id="268" r:id="rId2"/>
    <p:sldId id="257" r:id="rId3"/>
    <p:sldId id="256" r:id="rId4"/>
    <p:sldId id="258" r:id="rId5"/>
    <p:sldId id="279" r:id="rId6"/>
    <p:sldId id="259" r:id="rId7"/>
    <p:sldId id="281" r:id="rId8"/>
    <p:sldId id="271" r:id="rId9"/>
    <p:sldId id="282" r:id="rId10"/>
    <p:sldId id="261" r:id="rId11"/>
    <p:sldId id="283" r:id="rId12"/>
    <p:sldId id="272" r:id="rId13"/>
    <p:sldId id="284" r:id="rId14"/>
    <p:sldId id="277" r:id="rId15"/>
    <p:sldId id="285" r:id="rId16"/>
    <p:sldId id="274" r:id="rId17"/>
    <p:sldId id="286" r:id="rId18"/>
    <p:sldId id="275" r:id="rId19"/>
    <p:sldId id="287" r:id="rId20"/>
    <p:sldId id="276" r:id="rId21"/>
    <p:sldId id="288" r:id="rId22"/>
    <p:sldId id="267" r:id="rId23"/>
    <p:sldId id="28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44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0E8F53-75DF-4454-8619-FCCCC15E7737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0F683A-25C1-4960-B7F0-4C0D5F7D5F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21888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F683A-25C1-4960-B7F0-4C0D5F7D5FA2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727723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0F683A-25C1-4960-B7F0-4C0D5F7D5FA2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72772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54350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09673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45164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02592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87549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52372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76033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30284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52538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88930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75498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BF5B8-49B2-4002-B980-1267A47F4C57}" type="datetimeFigureOut">
              <a:rPr lang="en-GB" smtClean="0"/>
              <a:pPr/>
              <a:t>04/01/2014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9DC5D4-5175-48EA-A455-EFE84776FB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2170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-maAoyEfhF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-maAoyEfhF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-maAoyEfhF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6116699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VY_12_INOVACE_02A_19_Sudetoněmecké hnutí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2O.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11.3.2O13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4991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20080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latin typeface="Arial Black" pitchFamily="34" charset="0"/>
              </a:rPr>
              <a:t>ANOTACE:</a:t>
            </a:r>
            <a:endParaRPr lang="en-GB" sz="32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  <a:solidFill>
            <a:schemeClr val="accent3">
              <a:lumMod val="75000"/>
            </a:schemeClr>
          </a:solidFill>
        </p:spPr>
        <p:txBody>
          <a:bodyPr>
            <a:normAutofit fontScale="47500" lnSpcReduction="20000"/>
          </a:bodyPr>
          <a:lstStyle/>
          <a:p>
            <a:endParaRPr lang="cs-CZ" sz="2800" dirty="0" smtClean="0"/>
          </a:p>
          <a:p>
            <a:r>
              <a:rPr lang="cs-CZ" sz="4200" dirty="0" smtClean="0"/>
              <a:t>Materiál je určen pro 5. a 6. ročník šestiletého a pro 3. a 4. ročník čtyřletého studia na gymnáziu.</a:t>
            </a:r>
          </a:p>
          <a:p>
            <a:r>
              <a:rPr lang="cs-CZ" sz="4200" dirty="0" smtClean="0"/>
              <a:t>Časově je koncipován na jednu vyučovací hodinu.</a:t>
            </a:r>
          </a:p>
          <a:p>
            <a:r>
              <a:rPr lang="cs-CZ" sz="4200" dirty="0"/>
              <a:t>Tento materiál je určen k samostatné práci s textem.</a:t>
            </a:r>
          </a:p>
          <a:p>
            <a:r>
              <a:rPr lang="cs-CZ" sz="4200" dirty="0"/>
              <a:t>Zadání materiálu jsou vázána na text konkrétní </a:t>
            </a:r>
            <a:r>
              <a:rPr lang="cs-CZ" sz="4200" dirty="0" smtClean="0"/>
              <a:t>učebnice, která </a:t>
            </a:r>
            <a:r>
              <a:rPr lang="cs-CZ" sz="4200" dirty="0"/>
              <a:t>se ve škole používá.</a:t>
            </a:r>
          </a:p>
          <a:p>
            <a:r>
              <a:rPr lang="cs-CZ" sz="4200" dirty="0" smtClean="0"/>
              <a:t>V materiálu jsou použity konkrétní stránky s texty a několik hypertextových odkazů. </a:t>
            </a:r>
          </a:p>
          <a:p>
            <a:r>
              <a:rPr lang="cs-CZ" sz="4200" dirty="0"/>
              <a:t>Cílem je, aby se žáci procvičili v orientaci v delším textu a naučili se vybrat důležité, respektive požadované informace.</a:t>
            </a:r>
          </a:p>
          <a:p>
            <a:r>
              <a:rPr lang="cs-CZ" sz="4200" dirty="0"/>
              <a:t>Úkoly studenti provádějí </a:t>
            </a:r>
            <a:r>
              <a:rPr lang="cs-CZ" sz="4200"/>
              <a:t>v </a:t>
            </a:r>
            <a:r>
              <a:rPr lang="cs-CZ" sz="4200" smtClean="0"/>
              <a:t>zadání na PC, </a:t>
            </a:r>
            <a:r>
              <a:rPr lang="cs-CZ" sz="4200" dirty="0"/>
              <a:t>za pomoci  digitálního </a:t>
            </a:r>
            <a:r>
              <a:rPr lang="cs-CZ" sz="4200" dirty="0" smtClean="0"/>
              <a:t>pera.</a:t>
            </a:r>
          </a:p>
          <a:p>
            <a:r>
              <a:rPr lang="cs-CZ" sz="4200" dirty="0" smtClean="0"/>
              <a:t>Zadání jsou rozdělena na 2 pracovní listy, podle tématiky.</a:t>
            </a:r>
          </a:p>
          <a:p>
            <a:r>
              <a:rPr lang="cs-CZ" sz="4200" dirty="0" smtClean="0"/>
              <a:t>Materiál je určen k interaktivní výuce.</a:t>
            </a:r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  <a:p>
            <a:endParaRPr lang="cs-CZ" sz="2800" dirty="0" smtClean="0"/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060848"/>
            <a:ext cx="7772400" cy="1470025"/>
          </a:xfrm>
          <a:solidFill>
            <a:schemeClr val="bg2">
              <a:lumMod val="5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Sudetoněmecké hnutí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Pracovní list A 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70000" lnSpcReduction="20000"/>
          </a:bodyPr>
          <a:lstStyle/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3300" dirty="0" smtClean="0">
                <a:solidFill>
                  <a:srgbClr val="FF0000"/>
                </a:solidFill>
              </a:rPr>
              <a:t>Co lze vyčíst z textu o vztahu německé menšiny, žijící v      Československu, ke státu?</a:t>
            </a:r>
          </a:p>
          <a:p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a) </a:t>
            </a:r>
            <a:r>
              <a:rPr lang="cs-CZ" sz="3300" dirty="0" smtClean="0"/>
              <a:t>spokojenost a spolupráce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b) </a:t>
            </a:r>
            <a:r>
              <a:rPr lang="cs-CZ" sz="3300" dirty="0" smtClean="0"/>
              <a:t>dlouhodobá nespokojenost s řešením problémů 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c) </a:t>
            </a:r>
            <a:r>
              <a:rPr lang="cs-CZ" sz="3300" dirty="0" smtClean="0"/>
              <a:t>odtažitost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d) </a:t>
            </a:r>
            <a:r>
              <a:rPr lang="cs-CZ" sz="3300" dirty="0" smtClean="0"/>
              <a:t>momentální odmítavá reakce následkem ekonomické krize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e) </a:t>
            </a:r>
            <a:r>
              <a:rPr lang="cs-CZ" sz="3300" dirty="0" smtClean="0"/>
              <a:t>vstřícnost a ochota ve vzájemných jednáních</a:t>
            </a:r>
          </a:p>
          <a:p>
            <a:endParaRPr lang="cs-CZ" sz="3300" dirty="0" smtClean="0"/>
          </a:p>
          <a:p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/>
              <a:t> České dějiny II</a:t>
            </a:r>
            <a:r>
              <a:rPr lang="cs-CZ" sz="3300" dirty="0"/>
              <a:t>, Robert Kvaček, </a:t>
            </a:r>
            <a:r>
              <a:rPr lang="cs-CZ" sz="3300" dirty="0" smtClean="0"/>
              <a:t>str.123 </a:t>
            </a:r>
            <a:endParaRPr lang="en-GB" sz="3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Pracovní list A: řešení 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70000" lnSpcReduction="20000"/>
          </a:bodyPr>
          <a:lstStyle/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3300" dirty="0" smtClean="0">
                <a:solidFill>
                  <a:srgbClr val="FF0000"/>
                </a:solidFill>
              </a:rPr>
              <a:t>Co lze vyčíst z textu o vztahu německé menšiny, žijící v      Československu, ke státu?</a:t>
            </a:r>
          </a:p>
          <a:p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a) </a:t>
            </a:r>
            <a:r>
              <a:rPr lang="cs-CZ" sz="3300" dirty="0" smtClean="0"/>
              <a:t>spokojenost a spolupráce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b) </a:t>
            </a:r>
            <a:r>
              <a:rPr lang="cs-CZ" sz="3300" u="sng" dirty="0" smtClean="0"/>
              <a:t>dlouhodobá nespokojenost s řešením problémů 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c) </a:t>
            </a:r>
            <a:r>
              <a:rPr lang="cs-CZ" sz="3300" u="sng" dirty="0" smtClean="0"/>
              <a:t>odtažitost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d) </a:t>
            </a:r>
            <a:r>
              <a:rPr lang="cs-CZ" sz="3300" dirty="0" smtClean="0"/>
              <a:t>momentální odmítavá reakce následkem ekonomické krize</a:t>
            </a:r>
          </a:p>
          <a:p>
            <a:pPr marL="0" indent="0"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e) </a:t>
            </a:r>
            <a:r>
              <a:rPr lang="cs-CZ" sz="3300" dirty="0" smtClean="0"/>
              <a:t>vstřícnost a ochota ve vzájemných jednáních</a:t>
            </a:r>
          </a:p>
          <a:p>
            <a:endParaRPr lang="cs-CZ" sz="3300" dirty="0" smtClean="0"/>
          </a:p>
          <a:p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/>
              <a:t> České dějiny II</a:t>
            </a:r>
            <a:r>
              <a:rPr lang="cs-CZ" sz="3300" dirty="0"/>
              <a:t>, Robert Kvaček, </a:t>
            </a:r>
            <a:r>
              <a:rPr lang="cs-CZ" sz="3300" dirty="0" smtClean="0"/>
              <a:t>str.123 </a:t>
            </a:r>
            <a:endParaRPr lang="en-GB" sz="3300" dirty="0"/>
          </a:p>
        </p:txBody>
      </p:sp>
      <p:sp>
        <p:nvSpPr>
          <p:cNvPr id="4" name="Volný tvar 3"/>
          <p:cNvSpPr/>
          <p:nvPr/>
        </p:nvSpPr>
        <p:spPr>
          <a:xfrm>
            <a:off x="542471" y="3227832"/>
            <a:ext cx="338060" cy="420624"/>
          </a:xfrm>
          <a:custGeom>
            <a:avLst/>
            <a:gdLst>
              <a:gd name="connsiteX0" fmla="*/ 335353 w 338060"/>
              <a:gd name="connsiteY0" fmla="*/ 91440 h 420624"/>
              <a:gd name="connsiteX1" fmla="*/ 253057 w 338060"/>
              <a:gd name="connsiteY1" fmla="*/ 36576 h 420624"/>
              <a:gd name="connsiteX2" fmla="*/ 225625 w 338060"/>
              <a:gd name="connsiteY2" fmla="*/ 18288 h 420624"/>
              <a:gd name="connsiteX3" fmla="*/ 170761 w 338060"/>
              <a:gd name="connsiteY3" fmla="*/ 0 h 420624"/>
              <a:gd name="connsiteX4" fmla="*/ 79321 w 338060"/>
              <a:gd name="connsiteY4" fmla="*/ 9144 h 420624"/>
              <a:gd name="connsiteX5" fmla="*/ 42745 w 338060"/>
              <a:gd name="connsiteY5" fmla="*/ 18288 h 420624"/>
              <a:gd name="connsiteX6" fmla="*/ 15313 w 338060"/>
              <a:gd name="connsiteY6" fmla="*/ 73152 h 420624"/>
              <a:gd name="connsiteX7" fmla="*/ 15313 w 338060"/>
              <a:gd name="connsiteY7" fmla="*/ 338328 h 420624"/>
              <a:gd name="connsiteX8" fmla="*/ 79321 w 338060"/>
              <a:gd name="connsiteY8" fmla="*/ 402336 h 420624"/>
              <a:gd name="connsiteX9" fmla="*/ 106753 w 338060"/>
              <a:gd name="connsiteY9" fmla="*/ 420624 h 420624"/>
              <a:gd name="connsiteX10" fmla="*/ 298777 w 338060"/>
              <a:gd name="connsiteY10" fmla="*/ 411480 h 420624"/>
              <a:gd name="connsiteX11" fmla="*/ 335353 w 338060"/>
              <a:gd name="connsiteY11" fmla="*/ 365760 h 420624"/>
              <a:gd name="connsiteX12" fmla="*/ 335353 w 338060"/>
              <a:gd name="connsiteY12" fmla="*/ 146304 h 420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8060" h="420624">
                <a:moveTo>
                  <a:pt x="335353" y="91440"/>
                </a:moveTo>
                <a:lnTo>
                  <a:pt x="253057" y="36576"/>
                </a:lnTo>
                <a:cubicBezTo>
                  <a:pt x="243913" y="30480"/>
                  <a:pt x="236051" y="21763"/>
                  <a:pt x="225625" y="18288"/>
                </a:cubicBezTo>
                <a:lnTo>
                  <a:pt x="170761" y="0"/>
                </a:lnTo>
                <a:cubicBezTo>
                  <a:pt x="140281" y="3048"/>
                  <a:pt x="109645" y="4812"/>
                  <a:pt x="79321" y="9144"/>
                </a:cubicBezTo>
                <a:cubicBezTo>
                  <a:pt x="66880" y="10921"/>
                  <a:pt x="53202" y="11317"/>
                  <a:pt x="42745" y="18288"/>
                </a:cubicBezTo>
                <a:cubicBezTo>
                  <a:pt x="27551" y="28417"/>
                  <a:pt x="20529" y="57504"/>
                  <a:pt x="15313" y="73152"/>
                </a:cubicBezTo>
                <a:cubicBezTo>
                  <a:pt x="6434" y="206339"/>
                  <a:pt x="0" y="208169"/>
                  <a:pt x="15313" y="338328"/>
                </a:cubicBezTo>
                <a:cubicBezTo>
                  <a:pt x="20107" y="379078"/>
                  <a:pt x="42206" y="377593"/>
                  <a:pt x="79321" y="402336"/>
                </a:cubicBezTo>
                <a:lnTo>
                  <a:pt x="106753" y="420624"/>
                </a:lnTo>
                <a:cubicBezTo>
                  <a:pt x="170761" y="417576"/>
                  <a:pt x="235191" y="419428"/>
                  <a:pt x="298777" y="411480"/>
                </a:cubicBezTo>
                <a:cubicBezTo>
                  <a:pt x="320665" y="408744"/>
                  <a:pt x="334630" y="385289"/>
                  <a:pt x="335353" y="365760"/>
                </a:cubicBezTo>
                <a:cubicBezTo>
                  <a:pt x="338060" y="292658"/>
                  <a:pt x="335353" y="219456"/>
                  <a:pt x="335353" y="146304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Volný tvar 9"/>
          <p:cNvSpPr/>
          <p:nvPr/>
        </p:nvSpPr>
        <p:spPr>
          <a:xfrm>
            <a:off x="539496" y="3657600"/>
            <a:ext cx="320040" cy="237744"/>
          </a:xfrm>
          <a:custGeom>
            <a:avLst/>
            <a:gdLst>
              <a:gd name="connsiteX0" fmla="*/ 320040 w 320040"/>
              <a:gd name="connsiteY0" fmla="*/ 0 h 237744"/>
              <a:gd name="connsiteX1" fmla="*/ 310896 w 320040"/>
              <a:gd name="connsiteY1" fmla="*/ 173736 h 237744"/>
              <a:gd name="connsiteX2" fmla="*/ 292608 w 320040"/>
              <a:gd name="connsiteY2" fmla="*/ 201168 h 237744"/>
              <a:gd name="connsiteX3" fmla="*/ 237744 w 320040"/>
              <a:gd name="connsiteY3" fmla="*/ 237744 h 237744"/>
              <a:gd name="connsiteX4" fmla="*/ 91440 w 320040"/>
              <a:gd name="connsiteY4" fmla="*/ 228600 h 237744"/>
              <a:gd name="connsiteX5" fmla="*/ 64008 w 320040"/>
              <a:gd name="connsiteY5" fmla="*/ 219456 h 237744"/>
              <a:gd name="connsiteX6" fmla="*/ 54864 w 320040"/>
              <a:gd name="connsiteY6" fmla="*/ 192024 h 237744"/>
              <a:gd name="connsiteX7" fmla="*/ 9144 w 320040"/>
              <a:gd name="connsiteY7" fmla="*/ 137160 h 237744"/>
              <a:gd name="connsiteX8" fmla="*/ 0 w 320040"/>
              <a:gd name="connsiteY8" fmla="*/ 109728 h 237744"/>
              <a:gd name="connsiteX9" fmla="*/ 27432 w 320040"/>
              <a:gd name="connsiteY9" fmla="*/ 36576 h 237744"/>
              <a:gd name="connsiteX10" fmla="*/ 54864 w 320040"/>
              <a:gd name="connsiteY10" fmla="*/ 0 h 237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20040" h="237744">
                <a:moveTo>
                  <a:pt x="320040" y="0"/>
                </a:moveTo>
                <a:cubicBezTo>
                  <a:pt x="316992" y="57912"/>
                  <a:pt x="318732" y="116276"/>
                  <a:pt x="310896" y="173736"/>
                </a:cubicBezTo>
                <a:cubicBezTo>
                  <a:pt x="309411" y="184625"/>
                  <a:pt x="300879" y="193931"/>
                  <a:pt x="292608" y="201168"/>
                </a:cubicBezTo>
                <a:cubicBezTo>
                  <a:pt x="276067" y="215642"/>
                  <a:pt x="237744" y="237744"/>
                  <a:pt x="237744" y="237744"/>
                </a:cubicBezTo>
                <a:cubicBezTo>
                  <a:pt x="188976" y="234696"/>
                  <a:pt x="140035" y="233715"/>
                  <a:pt x="91440" y="228600"/>
                </a:cubicBezTo>
                <a:cubicBezTo>
                  <a:pt x="81854" y="227591"/>
                  <a:pt x="70824" y="226272"/>
                  <a:pt x="64008" y="219456"/>
                </a:cubicBezTo>
                <a:cubicBezTo>
                  <a:pt x="57192" y="212640"/>
                  <a:pt x="59175" y="200645"/>
                  <a:pt x="54864" y="192024"/>
                </a:cubicBezTo>
                <a:cubicBezTo>
                  <a:pt x="42133" y="166563"/>
                  <a:pt x="29367" y="157383"/>
                  <a:pt x="9144" y="137160"/>
                </a:cubicBezTo>
                <a:cubicBezTo>
                  <a:pt x="6096" y="128016"/>
                  <a:pt x="0" y="119367"/>
                  <a:pt x="0" y="109728"/>
                </a:cubicBezTo>
                <a:cubicBezTo>
                  <a:pt x="0" y="78207"/>
                  <a:pt x="8513" y="59279"/>
                  <a:pt x="27432" y="36576"/>
                </a:cubicBezTo>
                <a:cubicBezTo>
                  <a:pt x="57019" y="1071"/>
                  <a:pt x="54864" y="23470"/>
                  <a:pt x="5486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Pracovní list B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chemeClr val="accent3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1) Kdy se poprvé projevila německá menšina vůči Československu nesouhlasně?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a) </a:t>
            </a:r>
            <a:r>
              <a:rPr lang="cs-CZ" sz="2800" dirty="0" smtClean="0"/>
              <a:t>v roce 1871 odmítla „Punktace“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smtClean="0"/>
              <a:t>v roce 1918 chtěla odtrhnout 4 provincie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smtClean="0"/>
              <a:t>v roce 1933 začaly kontakty s </a:t>
            </a:r>
            <a:r>
              <a:rPr lang="cs-CZ" sz="2800" dirty="0" err="1" smtClean="0"/>
              <a:t>A.Hitlerem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dirty="0" smtClean="0"/>
              <a:t>v roce 1938 přijala nadšeně Mnichovskou dohodu</a:t>
            </a:r>
          </a:p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České </a:t>
            </a:r>
            <a:r>
              <a:rPr lang="cs-CZ" sz="2800" dirty="0"/>
              <a:t>dějiny, Robert Kvaček str.124-125,128,130-131</a:t>
            </a:r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Pracovní list B: 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chemeClr val="accent3">
              <a:lumMod val="7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1) Kdy se poprvé projevila německá menšina vůči Československu nesouhlasně?     (řešení)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a) </a:t>
            </a:r>
            <a:r>
              <a:rPr lang="cs-CZ" sz="2800" dirty="0" smtClean="0"/>
              <a:t>v roce 1871 odmítla „Punktace“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u="sng" dirty="0" smtClean="0"/>
              <a:t>v roce 1918 chtěla odtrhnout 4 provincie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smtClean="0"/>
              <a:t>v roce 1933 začaly kontakty s </a:t>
            </a:r>
            <a:r>
              <a:rPr lang="cs-CZ" sz="2800" dirty="0" err="1" smtClean="0"/>
              <a:t>A.Hitlerem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dirty="0" smtClean="0"/>
              <a:t>v roce 1938 přijala nadšeně Mnichovskou dohodu</a:t>
            </a:r>
          </a:p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České </a:t>
            </a:r>
            <a:r>
              <a:rPr lang="cs-CZ" sz="2800" dirty="0"/>
              <a:t>dějiny, Robert Kvaček str.124-125,128,130-131</a:t>
            </a:r>
          </a:p>
          <a:p>
            <a:endParaRPr lang="en-GB" sz="2800" dirty="0"/>
          </a:p>
        </p:txBody>
      </p:sp>
      <p:sp>
        <p:nvSpPr>
          <p:cNvPr id="7" name="Volný tvar 6"/>
          <p:cNvSpPr/>
          <p:nvPr/>
        </p:nvSpPr>
        <p:spPr>
          <a:xfrm>
            <a:off x="471790" y="3242855"/>
            <a:ext cx="461237" cy="435352"/>
          </a:xfrm>
          <a:custGeom>
            <a:avLst/>
            <a:gdLst>
              <a:gd name="connsiteX0" fmla="*/ 85994 w 461237"/>
              <a:gd name="connsiteY0" fmla="*/ 259297 h 435352"/>
              <a:gd name="connsiteX1" fmla="*/ 95138 w 461237"/>
              <a:gd name="connsiteY1" fmla="*/ 341593 h 435352"/>
              <a:gd name="connsiteX2" fmla="*/ 140858 w 461237"/>
              <a:gd name="connsiteY2" fmla="*/ 387313 h 435352"/>
              <a:gd name="connsiteX3" fmla="*/ 168290 w 461237"/>
              <a:gd name="connsiteY3" fmla="*/ 396457 h 435352"/>
              <a:gd name="connsiteX4" fmla="*/ 195722 w 461237"/>
              <a:gd name="connsiteY4" fmla="*/ 414745 h 435352"/>
              <a:gd name="connsiteX5" fmla="*/ 232298 w 461237"/>
              <a:gd name="connsiteY5" fmla="*/ 423889 h 435352"/>
              <a:gd name="connsiteX6" fmla="*/ 259730 w 461237"/>
              <a:gd name="connsiteY6" fmla="*/ 433033 h 435352"/>
              <a:gd name="connsiteX7" fmla="*/ 451754 w 461237"/>
              <a:gd name="connsiteY7" fmla="*/ 423889 h 435352"/>
              <a:gd name="connsiteX8" fmla="*/ 460898 w 461237"/>
              <a:gd name="connsiteY8" fmla="*/ 396457 h 435352"/>
              <a:gd name="connsiteX9" fmla="*/ 451754 w 461237"/>
              <a:gd name="connsiteY9" fmla="*/ 177001 h 435352"/>
              <a:gd name="connsiteX10" fmla="*/ 424322 w 461237"/>
              <a:gd name="connsiteY10" fmla="*/ 122137 h 435352"/>
              <a:gd name="connsiteX11" fmla="*/ 396890 w 461237"/>
              <a:gd name="connsiteY11" fmla="*/ 67273 h 435352"/>
              <a:gd name="connsiteX12" fmla="*/ 314594 w 461237"/>
              <a:gd name="connsiteY12" fmla="*/ 21553 h 435352"/>
              <a:gd name="connsiteX13" fmla="*/ 287162 w 461237"/>
              <a:gd name="connsiteY13" fmla="*/ 3265 h 435352"/>
              <a:gd name="connsiteX14" fmla="*/ 186578 w 461237"/>
              <a:gd name="connsiteY14" fmla="*/ 12409 h 435352"/>
              <a:gd name="connsiteX15" fmla="*/ 159146 w 461237"/>
              <a:gd name="connsiteY15" fmla="*/ 21553 h 435352"/>
              <a:gd name="connsiteX16" fmla="*/ 104282 w 461237"/>
              <a:gd name="connsiteY16" fmla="*/ 30697 h 435352"/>
              <a:gd name="connsiteX17" fmla="*/ 85994 w 461237"/>
              <a:gd name="connsiteY17" fmla="*/ 332449 h 435352"/>
              <a:gd name="connsiteX18" fmla="*/ 104282 w 461237"/>
              <a:gd name="connsiteY18" fmla="*/ 359881 h 435352"/>
              <a:gd name="connsiteX19" fmla="*/ 104282 w 461237"/>
              <a:gd name="connsiteY19" fmla="*/ 378169 h 435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61237" h="435352">
                <a:moveTo>
                  <a:pt x="85994" y="259297"/>
                </a:moveTo>
                <a:cubicBezTo>
                  <a:pt x="89042" y="286729"/>
                  <a:pt x="88444" y="314816"/>
                  <a:pt x="95138" y="341593"/>
                </a:cubicBezTo>
                <a:cubicBezTo>
                  <a:pt x="100363" y="362494"/>
                  <a:pt x="123441" y="378604"/>
                  <a:pt x="140858" y="387313"/>
                </a:cubicBezTo>
                <a:cubicBezTo>
                  <a:pt x="149479" y="391624"/>
                  <a:pt x="159669" y="392146"/>
                  <a:pt x="168290" y="396457"/>
                </a:cubicBezTo>
                <a:cubicBezTo>
                  <a:pt x="178120" y="401372"/>
                  <a:pt x="185621" y="410416"/>
                  <a:pt x="195722" y="414745"/>
                </a:cubicBezTo>
                <a:cubicBezTo>
                  <a:pt x="207273" y="419695"/>
                  <a:pt x="220214" y="420437"/>
                  <a:pt x="232298" y="423889"/>
                </a:cubicBezTo>
                <a:cubicBezTo>
                  <a:pt x="241566" y="426537"/>
                  <a:pt x="250586" y="429985"/>
                  <a:pt x="259730" y="433033"/>
                </a:cubicBezTo>
                <a:cubicBezTo>
                  <a:pt x="323738" y="429985"/>
                  <a:pt x="388707" y="435352"/>
                  <a:pt x="451754" y="423889"/>
                </a:cubicBezTo>
                <a:cubicBezTo>
                  <a:pt x="461237" y="422165"/>
                  <a:pt x="460898" y="406096"/>
                  <a:pt x="460898" y="396457"/>
                </a:cubicBezTo>
                <a:cubicBezTo>
                  <a:pt x="460898" y="323242"/>
                  <a:pt x="457163" y="250016"/>
                  <a:pt x="451754" y="177001"/>
                </a:cubicBezTo>
                <a:cubicBezTo>
                  <a:pt x="449755" y="150020"/>
                  <a:pt x="435847" y="145187"/>
                  <a:pt x="424322" y="122137"/>
                </a:cubicBezTo>
                <a:cubicBezTo>
                  <a:pt x="412002" y="97496"/>
                  <a:pt x="420184" y="87655"/>
                  <a:pt x="396890" y="67273"/>
                </a:cubicBezTo>
                <a:cubicBezTo>
                  <a:pt x="320007" y="0"/>
                  <a:pt x="369017" y="48764"/>
                  <a:pt x="314594" y="21553"/>
                </a:cubicBezTo>
                <a:cubicBezTo>
                  <a:pt x="304764" y="16638"/>
                  <a:pt x="296306" y="9361"/>
                  <a:pt x="287162" y="3265"/>
                </a:cubicBezTo>
                <a:cubicBezTo>
                  <a:pt x="253634" y="6313"/>
                  <a:pt x="219906" y="7648"/>
                  <a:pt x="186578" y="12409"/>
                </a:cubicBezTo>
                <a:cubicBezTo>
                  <a:pt x="177036" y="13772"/>
                  <a:pt x="168555" y="19462"/>
                  <a:pt x="159146" y="21553"/>
                </a:cubicBezTo>
                <a:cubicBezTo>
                  <a:pt x="141047" y="25575"/>
                  <a:pt x="122570" y="27649"/>
                  <a:pt x="104282" y="30697"/>
                </a:cubicBezTo>
                <a:cubicBezTo>
                  <a:pt x="0" y="100218"/>
                  <a:pt x="60929" y="48379"/>
                  <a:pt x="85994" y="332449"/>
                </a:cubicBezTo>
                <a:cubicBezTo>
                  <a:pt x="86960" y="343396"/>
                  <a:pt x="100201" y="349677"/>
                  <a:pt x="104282" y="359881"/>
                </a:cubicBezTo>
                <a:cubicBezTo>
                  <a:pt x="106546" y="365541"/>
                  <a:pt x="104282" y="372073"/>
                  <a:pt x="104282" y="378169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2) Ovlivnil vývoj v Německu, politické ovzduší v Československu?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a</a:t>
            </a:r>
            <a:r>
              <a:rPr lang="cs-CZ" sz="3000" dirty="0">
                <a:solidFill>
                  <a:srgbClr val="FF0000"/>
                </a:solidFill>
              </a:rPr>
              <a:t>) </a:t>
            </a:r>
            <a:r>
              <a:rPr lang="cs-CZ" sz="3000" dirty="0"/>
              <a:t>ano,1933, po nástupu Hitlera k moci cítili podporu svých nacionalistických požadavků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b) </a:t>
            </a:r>
            <a:r>
              <a:rPr lang="cs-CZ" sz="3000" dirty="0" err="1" smtClean="0"/>
              <a:t>ano,Hitler</a:t>
            </a:r>
            <a:r>
              <a:rPr lang="cs-CZ" sz="3000" dirty="0" smtClean="0"/>
              <a:t> </a:t>
            </a:r>
            <a:r>
              <a:rPr lang="cs-CZ" sz="3000" dirty="0"/>
              <a:t>ve svých projevech přímo podporoval snahy sudetských Němců o odtržení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c) </a:t>
            </a:r>
            <a:r>
              <a:rPr lang="cs-CZ" sz="3000" dirty="0" err="1" smtClean="0"/>
              <a:t>ne,Německo</a:t>
            </a:r>
            <a:r>
              <a:rPr lang="cs-CZ" sz="3000" dirty="0" smtClean="0"/>
              <a:t> </a:t>
            </a:r>
            <a:r>
              <a:rPr lang="cs-CZ" sz="3000" dirty="0"/>
              <a:t>mezi válkami nevykazovalo žádné známky nedemokratického vývoje.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d) </a:t>
            </a:r>
            <a:r>
              <a:rPr lang="cs-CZ" sz="3000" dirty="0" smtClean="0"/>
              <a:t>ne</a:t>
            </a:r>
            <a:r>
              <a:rPr lang="cs-CZ" sz="3000" dirty="0"/>
              <a:t>, sudetští Němci podporovali svůj stát bezvýhradně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e) </a:t>
            </a:r>
            <a:r>
              <a:rPr lang="cs-CZ" sz="3000" dirty="0" smtClean="0"/>
              <a:t>ano</a:t>
            </a:r>
            <a:r>
              <a:rPr lang="cs-CZ" sz="3000" dirty="0"/>
              <a:t>, vznikly sudetoněmecké politické strany a seskupení, spolupracující s Německem proti Československému státu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8665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2) Ovlivnil vývoj v Německu, politické ovzduší v Československu? (řešení)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a</a:t>
            </a:r>
            <a:r>
              <a:rPr lang="cs-CZ" sz="3000" dirty="0">
                <a:solidFill>
                  <a:srgbClr val="FF0000"/>
                </a:solidFill>
              </a:rPr>
              <a:t>) </a:t>
            </a:r>
            <a:r>
              <a:rPr lang="cs-CZ" sz="3000" u="sng" dirty="0"/>
              <a:t>ano,1933, po nástupu Hitlera k moci cítili podporu svých nacionalistických požadavků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b) </a:t>
            </a:r>
            <a:r>
              <a:rPr lang="cs-CZ" sz="3000" u="sng" dirty="0" err="1" smtClean="0"/>
              <a:t>ano,Hitler</a:t>
            </a:r>
            <a:r>
              <a:rPr lang="cs-CZ" sz="3000" u="sng" dirty="0" smtClean="0"/>
              <a:t> </a:t>
            </a:r>
            <a:r>
              <a:rPr lang="cs-CZ" sz="3000" u="sng" dirty="0"/>
              <a:t>ve svých projevech přímo podporoval snahy sudetských Němců o odtržení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c) </a:t>
            </a:r>
            <a:r>
              <a:rPr lang="cs-CZ" sz="3000" dirty="0" err="1" smtClean="0"/>
              <a:t>ne,Německo</a:t>
            </a:r>
            <a:r>
              <a:rPr lang="cs-CZ" sz="3000" dirty="0" smtClean="0"/>
              <a:t> </a:t>
            </a:r>
            <a:r>
              <a:rPr lang="cs-CZ" sz="3000" dirty="0"/>
              <a:t>mezi válkami nevykazovalo žádné známky nedemokratického vývoje.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d) </a:t>
            </a:r>
            <a:r>
              <a:rPr lang="cs-CZ" sz="3000" dirty="0" smtClean="0"/>
              <a:t>ne</a:t>
            </a:r>
            <a:r>
              <a:rPr lang="cs-CZ" sz="3000" dirty="0"/>
              <a:t>, sudetští Němci podporovali svůj stát bezvýhradně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e) </a:t>
            </a:r>
            <a:r>
              <a:rPr lang="cs-CZ" sz="3000" u="sng" dirty="0" smtClean="0"/>
              <a:t>ano</a:t>
            </a:r>
            <a:r>
              <a:rPr lang="cs-CZ" sz="3000" u="sng" dirty="0"/>
              <a:t>, vznikly sudetoněmecké politické strany a seskupení, spolupracující s Německem proti Československému státu</a:t>
            </a:r>
          </a:p>
          <a:p>
            <a:endParaRPr lang="en-US" dirty="0"/>
          </a:p>
        </p:txBody>
      </p:sp>
      <p:sp>
        <p:nvSpPr>
          <p:cNvPr id="9" name="Volný tvar 8"/>
          <p:cNvSpPr/>
          <p:nvPr/>
        </p:nvSpPr>
        <p:spPr>
          <a:xfrm>
            <a:off x="438152" y="2020824"/>
            <a:ext cx="378332" cy="358165"/>
          </a:xfrm>
          <a:custGeom>
            <a:avLst/>
            <a:gdLst>
              <a:gd name="connsiteX0" fmla="*/ 83056 w 378332"/>
              <a:gd name="connsiteY0" fmla="*/ 237744 h 358165"/>
              <a:gd name="connsiteX1" fmla="*/ 83056 w 378332"/>
              <a:gd name="connsiteY1" fmla="*/ 329184 h 358165"/>
              <a:gd name="connsiteX2" fmla="*/ 201928 w 378332"/>
              <a:gd name="connsiteY2" fmla="*/ 356616 h 358165"/>
              <a:gd name="connsiteX3" fmla="*/ 357376 w 378332"/>
              <a:gd name="connsiteY3" fmla="*/ 347472 h 358165"/>
              <a:gd name="connsiteX4" fmla="*/ 375664 w 378332"/>
              <a:gd name="connsiteY4" fmla="*/ 320040 h 358165"/>
              <a:gd name="connsiteX5" fmla="*/ 366520 w 378332"/>
              <a:gd name="connsiteY5" fmla="*/ 128016 h 358165"/>
              <a:gd name="connsiteX6" fmla="*/ 348232 w 378332"/>
              <a:gd name="connsiteY6" fmla="*/ 73152 h 358165"/>
              <a:gd name="connsiteX7" fmla="*/ 320800 w 378332"/>
              <a:gd name="connsiteY7" fmla="*/ 54864 h 358165"/>
              <a:gd name="connsiteX8" fmla="*/ 247648 w 378332"/>
              <a:gd name="connsiteY8" fmla="*/ 9144 h 358165"/>
              <a:gd name="connsiteX9" fmla="*/ 220216 w 378332"/>
              <a:gd name="connsiteY9" fmla="*/ 0 h 358165"/>
              <a:gd name="connsiteX10" fmla="*/ 156208 w 378332"/>
              <a:gd name="connsiteY10" fmla="*/ 18288 h 358165"/>
              <a:gd name="connsiteX11" fmla="*/ 128776 w 378332"/>
              <a:gd name="connsiteY11" fmla="*/ 45720 h 358165"/>
              <a:gd name="connsiteX12" fmla="*/ 83056 w 378332"/>
              <a:gd name="connsiteY12" fmla="*/ 54864 h 358165"/>
              <a:gd name="connsiteX13" fmla="*/ 55624 w 378332"/>
              <a:gd name="connsiteY13" fmla="*/ 64008 h 358165"/>
              <a:gd name="connsiteX14" fmla="*/ 28192 w 378332"/>
              <a:gd name="connsiteY14" fmla="*/ 192024 h 358165"/>
              <a:gd name="connsiteX15" fmla="*/ 55624 w 378332"/>
              <a:gd name="connsiteY15" fmla="*/ 210312 h 358165"/>
              <a:gd name="connsiteX16" fmla="*/ 55624 w 378332"/>
              <a:gd name="connsiteY16" fmla="*/ 292608 h 358165"/>
              <a:gd name="connsiteX17" fmla="*/ 46480 w 378332"/>
              <a:gd name="connsiteY17" fmla="*/ 265176 h 358165"/>
              <a:gd name="connsiteX18" fmla="*/ 37336 w 378332"/>
              <a:gd name="connsiteY18" fmla="*/ 265176 h 358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8332" h="358165">
                <a:moveTo>
                  <a:pt x="83056" y="237744"/>
                </a:moveTo>
                <a:cubicBezTo>
                  <a:pt x="78992" y="258064"/>
                  <a:pt x="62736" y="308864"/>
                  <a:pt x="83056" y="329184"/>
                </a:cubicBezTo>
                <a:cubicBezTo>
                  <a:pt x="99792" y="345920"/>
                  <a:pt x="184325" y="354101"/>
                  <a:pt x="201928" y="356616"/>
                </a:cubicBezTo>
                <a:cubicBezTo>
                  <a:pt x="253744" y="353568"/>
                  <a:pt x="306584" y="358165"/>
                  <a:pt x="357376" y="347472"/>
                </a:cubicBezTo>
                <a:cubicBezTo>
                  <a:pt x="368130" y="345208"/>
                  <a:pt x="375206" y="331020"/>
                  <a:pt x="375664" y="320040"/>
                </a:cubicBezTo>
                <a:cubicBezTo>
                  <a:pt x="378332" y="256015"/>
                  <a:pt x="373597" y="191705"/>
                  <a:pt x="366520" y="128016"/>
                </a:cubicBezTo>
                <a:cubicBezTo>
                  <a:pt x="364391" y="108857"/>
                  <a:pt x="364272" y="83845"/>
                  <a:pt x="348232" y="73152"/>
                </a:cubicBezTo>
                <a:lnTo>
                  <a:pt x="320800" y="54864"/>
                </a:lnTo>
                <a:cubicBezTo>
                  <a:pt x="291819" y="11392"/>
                  <a:pt x="312938" y="30907"/>
                  <a:pt x="247648" y="9144"/>
                </a:cubicBezTo>
                <a:lnTo>
                  <a:pt x="220216" y="0"/>
                </a:lnTo>
                <a:cubicBezTo>
                  <a:pt x="215339" y="1219"/>
                  <a:pt x="164079" y="13041"/>
                  <a:pt x="156208" y="18288"/>
                </a:cubicBezTo>
                <a:cubicBezTo>
                  <a:pt x="145448" y="25461"/>
                  <a:pt x="140342" y="39937"/>
                  <a:pt x="128776" y="45720"/>
                </a:cubicBezTo>
                <a:cubicBezTo>
                  <a:pt x="114875" y="52671"/>
                  <a:pt x="98134" y="51095"/>
                  <a:pt x="83056" y="54864"/>
                </a:cubicBezTo>
                <a:cubicBezTo>
                  <a:pt x="73705" y="57202"/>
                  <a:pt x="64768" y="60960"/>
                  <a:pt x="55624" y="64008"/>
                </a:cubicBezTo>
                <a:cubicBezTo>
                  <a:pt x="20015" y="117421"/>
                  <a:pt x="0" y="121545"/>
                  <a:pt x="28192" y="192024"/>
                </a:cubicBezTo>
                <a:cubicBezTo>
                  <a:pt x="32273" y="202228"/>
                  <a:pt x="46480" y="204216"/>
                  <a:pt x="55624" y="210312"/>
                </a:cubicBezTo>
                <a:cubicBezTo>
                  <a:pt x="65053" y="238600"/>
                  <a:pt x="77081" y="260422"/>
                  <a:pt x="55624" y="292608"/>
                </a:cubicBezTo>
                <a:cubicBezTo>
                  <a:pt x="50277" y="300628"/>
                  <a:pt x="51827" y="273196"/>
                  <a:pt x="46480" y="265176"/>
                </a:cubicBezTo>
                <a:cubicBezTo>
                  <a:pt x="44789" y="262640"/>
                  <a:pt x="40384" y="265176"/>
                  <a:pt x="37336" y="265176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ln w="38100">
                <a:solidFill>
                  <a:schemeClr val="tx1"/>
                </a:solidFill>
              </a:ln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554486" y="2926080"/>
            <a:ext cx="350770" cy="331663"/>
          </a:xfrm>
          <a:custGeom>
            <a:avLst/>
            <a:gdLst>
              <a:gd name="connsiteX0" fmla="*/ 3298 w 350770"/>
              <a:gd name="connsiteY0" fmla="*/ 45720 h 331663"/>
              <a:gd name="connsiteX1" fmla="*/ 30730 w 350770"/>
              <a:gd name="connsiteY1" fmla="*/ 155448 h 331663"/>
              <a:gd name="connsiteX2" fmla="*/ 58162 w 350770"/>
              <a:gd name="connsiteY2" fmla="*/ 164592 h 331663"/>
              <a:gd name="connsiteX3" fmla="*/ 76450 w 350770"/>
              <a:gd name="connsiteY3" fmla="*/ 192024 h 331663"/>
              <a:gd name="connsiteX4" fmla="*/ 94738 w 350770"/>
              <a:gd name="connsiteY4" fmla="*/ 246888 h 331663"/>
              <a:gd name="connsiteX5" fmla="*/ 103882 w 350770"/>
              <a:gd name="connsiteY5" fmla="*/ 310896 h 331663"/>
              <a:gd name="connsiteX6" fmla="*/ 131314 w 350770"/>
              <a:gd name="connsiteY6" fmla="*/ 329184 h 331663"/>
              <a:gd name="connsiteX7" fmla="*/ 250186 w 350770"/>
              <a:gd name="connsiteY7" fmla="*/ 320040 h 331663"/>
              <a:gd name="connsiteX8" fmla="*/ 277618 w 350770"/>
              <a:gd name="connsiteY8" fmla="*/ 265176 h 331663"/>
              <a:gd name="connsiteX9" fmla="*/ 286762 w 350770"/>
              <a:gd name="connsiteY9" fmla="*/ 210312 h 331663"/>
              <a:gd name="connsiteX10" fmla="*/ 341626 w 350770"/>
              <a:gd name="connsiteY10" fmla="*/ 155448 h 331663"/>
              <a:gd name="connsiteX11" fmla="*/ 350770 w 350770"/>
              <a:gd name="connsiteY11" fmla="*/ 118872 h 331663"/>
              <a:gd name="connsiteX12" fmla="*/ 341626 w 350770"/>
              <a:gd name="connsiteY12" fmla="*/ 0 h 3316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50770" h="331663">
                <a:moveTo>
                  <a:pt x="3298" y="45720"/>
                </a:moveTo>
                <a:cubicBezTo>
                  <a:pt x="6452" y="74108"/>
                  <a:pt x="0" y="130864"/>
                  <a:pt x="30730" y="155448"/>
                </a:cubicBezTo>
                <a:cubicBezTo>
                  <a:pt x="38256" y="161469"/>
                  <a:pt x="49018" y="161544"/>
                  <a:pt x="58162" y="164592"/>
                </a:cubicBezTo>
                <a:cubicBezTo>
                  <a:pt x="64258" y="173736"/>
                  <a:pt x="71987" y="181981"/>
                  <a:pt x="76450" y="192024"/>
                </a:cubicBezTo>
                <a:cubicBezTo>
                  <a:pt x="84279" y="209640"/>
                  <a:pt x="94738" y="246888"/>
                  <a:pt x="94738" y="246888"/>
                </a:cubicBezTo>
                <a:cubicBezTo>
                  <a:pt x="97786" y="268224"/>
                  <a:pt x="95129" y="291201"/>
                  <a:pt x="103882" y="310896"/>
                </a:cubicBezTo>
                <a:cubicBezTo>
                  <a:pt x="108345" y="320939"/>
                  <a:pt x="120346" y="328498"/>
                  <a:pt x="131314" y="329184"/>
                </a:cubicBezTo>
                <a:cubicBezTo>
                  <a:pt x="170978" y="331663"/>
                  <a:pt x="210562" y="323088"/>
                  <a:pt x="250186" y="320040"/>
                </a:cubicBezTo>
                <a:cubicBezTo>
                  <a:pt x="266626" y="295379"/>
                  <a:pt x="271308" y="293569"/>
                  <a:pt x="277618" y="265176"/>
                </a:cubicBezTo>
                <a:cubicBezTo>
                  <a:pt x="281640" y="247077"/>
                  <a:pt x="279876" y="227526"/>
                  <a:pt x="286762" y="210312"/>
                </a:cubicBezTo>
                <a:cubicBezTo>
                  <a:pt x="299135" y="179379"/>
                  <a:pt x="317128" y="171780"/>
                  <a:pt x="341626" y="155448"/>
                </a:cubicBezTo>
                <a:cubicBezTo>
                  <a:pt x="344674" y="143256"/>
                  <a:pt x="350770" y="131439"/>
                  <a:pt x="350770" y="118872"/>
                </a:cubicBezTo>
                <a:cubicBezTo>
                  <a:pt x="350770" y="79131"/>
                  <a:pt x="341626" y="0"/>
                  <a:pt x="341626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Volný tvar 16"/>
          <p:cNvSpPr/>
          <p:nvPr/>
        </p:nvSpPr>
        <p:spPr>
          <a:xfrm>
            <a:off x="548640" y="4953031"/>
            <a:ext cx="360340" cy="339910"/>
          </a:xfrm>
          <a:custGeom>
            <a:avLst/>
            <a:gdLst>
              <a:gd name="connsiteX0" fmla="*/ 0 w 360340"/>
              <a:gd name="connsiteY0" fmla="*/ 48737 h 339910"/>
              <a:gd name="connsiteX1" fmla="*/ 18288 w 360340"/>
              <a:gd name="connsiteY1" fmla="*/ 76169 h 339910"/>
              <a:gd name="connsiteX2" fmla="*/ 36576 w 360340"/>
              <a:gd name="connsiteY2" fmla="*/ 195041 h 339910"/>
              <a:gd name="connsiteX3" fmla="*/ 100584 w 360340"/>
              <a:gd name="connsiteY3" fmla="*/ 277337 h 339910"/>
              <a:gd name="connsiteX4" fmla="*/ 128016 w 360340"/>
              <a:gd name="connsiteY4" fmla="*/ 286481 h 339910"/>
              <a:gd name="connsiteX5" fmla="*/ 155448 w 360340"/>
              <a:gd name="connsiteY5" fmla="*/ 304769 h 339910"/>
              <a:gd name="connsiteX6" fmla="*/ 301752 w 360340"/>
              <a:gd name="connsiteY6" fmla="*/ 268193 h 339910"/>
              <a:gd name="connsiteX7" fmla="*/ 320040 w 360340"/>
              <a:gd name="connsiteY7" fmla="*/ 240761 h 339910"/>
              <a:gd name="connsiteX8" fmla="*/ 329184 w 360340"/>
              <a:gd name="connsiteY8" fmla="*/ 67025 h 339910"/>
              <a:gd name="connsiteX9" fmla="*/ 310896 w 360340"/>
              <a:gd name="connsiteY9" fmla="*/ 3017 h 33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0340" h="339910">
                <a:moveTo>
                  <a:pt x="0" y="48737"/>
                </a:moveTo>
                <a:cubicBezTo>
                  <a:pt x="6096" y="57881"/>
                  <a:pt x="15396" y="65567"/>
                  <a:pt x="18288" y="76169"/>
                </a:cubicBezTo>
                <a:cubicBezTo>
                  <a:pt x="19923" y="82163"/>
                  <a:pt x="28581" y="177452"/>
                  <a:pt x="36576" y="195041"/>
                </a:cubicBezTo>
                <a:cubicBezTo>
                  <a:pt x="44474" y="212417"/>
                  <a:pt x="78703" y="262750"/>
                  <a:pt x="100584" y="277337"/>
                </a:cubicBezTo>
                <a:cubicBezTo>
                  <a:pt x="108604" y="282684"/>
                  <a:pt x="119395" y="282170"/>
                  <a:pt x="128016" y="286481"/>
                </a:cubicBezTo>
                <a:cubicBezTo>
                  <a:pt x="137846" y="291396"/>
                  <a:pt x="146304" y="298673"/>
                  <a:pt x="155448" y="304769"/>
                </a:cubicBezTo>
                <a:cubicBezTo>
                  <a:pt x="360340" y="291110"/>
                  <a:pt x="265893" y="339910"/>
                  <a:pt x="301752" y="268193"/>
                </a:cubicBezTo>
                <a:cubicBezTo>
                  <a:pt x="306667" y="258363"/>
                  <a:pt x="313944" y="249905"/>
                  <a:pt x="320040" y="240761"/>
                </a:cubicBezTo>
                <a:cubicBezTo>
                  <a:pt x="323088" y="182849"/>
                  <a:pt x="329184" y="125017"/>
                  <a:pt x="329184" y="67025"/>
                </a:cubicBezTo>
                <a:cubicBezTo>
                  <a:pt x="329184" y="0"/>
                  <a:pt x="340238" y="3017"/>
                  <a:pt x="310896" y="3017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8665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2753" y="1988840"/>
            <a:ext cx="8320065" cy="397031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a)</a:t>
            </a:r>
            <a:r>
              <a:rPr lang="cs-CZ" sz="2800" dirty="0" smtClean="0"/>
              <a:t> zastupování sudetoněmeckých zájmů v ČSR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b) </a:t>
            </a:r>
            <a:r>
              <a:rPr lang="cs-CZ" sz="2800" dirty="0" smtClean="0"/>
              <a:t>propagace „německého světového názoru“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c) </a:t>
            </a:r>
            <a:r>
              <a:rPr lang="cs-CZ" sz="2800" dirty="0" smtClean="0"/>
              <a:t>možnost reprezentace německých nacionalistů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v  parlamentu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d) </a:t>
            </a:r>
            <a:r>
              <a:rPr lang="cs-CZ" sz="2800" dirty="0" smtClean="0"/>
              <a:t>Vytvoření platformy pro spolupráci s ostatními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parlamentními stranami</a:t>
            </a:r>
            <a:endParaRPr lang="cs-CZ" sz="3000" dirty="0" smtClean="0"/>
          </a:p>
          <a:p>
            <a:endParaRPr lang="cs-CZ" sz="3000" dirty="0" smtClean="0"/>
          </a:p>
          <a:p>
            <a:endParaRPr lang="en-GB" sz="3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42752" y="274638"/>
            <a:ext cx="8320066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3) Jak zdůvodňovali němečtí nacionalisté potřebu nové politické strany?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2753" y="1988840"/>
            <a:ext cx="8320065" cy="397031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a)</a:t>
            </a:r>
            <a:r>
              <a:rPr lang="cs-CZ" sz="2800" dirty="0" smtClean="0"/>
              <a:t> </a:t>
            </a:r>
            <a:r>
              <a:rPr lang="cs-CZ" sz="2800" u="sng" dirty="0" smtClean="0"/>
              <a:t>zastupování sudetoněmeckých zájmů v ČSR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b) </a:t>
            </a:r>
            <a:r>
              <a:rPr lang="cs-CZ" sz="2800" u="sng" dirty="0" smtClean="0"/>
              <a:t>propagace „německého světového názoru“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c) </a:t>
            </a:r>
            <a:r>
              <a:rPr lang="cs-CZ" sz="2800" u="sng" dirty="0" smtClean="0"/>
              <a:t>možnost reprezentace německých nacionalistů </a:t>
            </a:r>
          </a:p>
          <a:p>
            <a:r>
              <a:rPr lang="cs-CZ" sz="2800" u="sng" dirty="0"/>
              <a:t> </a:t>
            </a:r>
            <a:r>
              <a:rPr lang="cs-CZ" sz="2800" u="sng" dirty="0" smtClean="0"/>
              <a:t>   v  parlamentu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d) </a:t>
            </a:r>
            <a:r>
              <a:rPr lang="cs-CZ" sz="2800" dirty="0" smtClean="0"/>
              <a:t>Vytvoření platformy pro spolupráci s ostatními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parlamentními stranami</a:t>
            </a:r>
            <a:endParaRPr lang="cs-CZ" sz="3000" dirty="0" smtClean="0"/>
          </a:p>
          <a:p>
            <a:endParaRPr lang="cs-CZ" sz="3000" dirty="0" smtClean="0"/>
          </a:p>
          <a:p>
            <a:endParaRPr lang="en-GB" sz="3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42752" y="274638"/>
            <a:ext cx="8320066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3) Jak zdůvodňovali němečtí nacionalisté potřebu nové politické strany? (řešení)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612648" y="2505456"/>
            <a:ext cx="283464" cy="278340"/>
          </a:xfrm>
          <a:custGeom>
            <a:avLst/>
            <a:gdLst>
              <a:gd name="connsiteX0" fmla="*/ 0 w 283464"/>
              <a:gd name="connsiteY0" fmla="*/ 118872 h 278340"/>
              <a:gd name="connsiteX1" fmla="*/ 18288 w 283464"/>
              <a:gd name="connsiteY1" fmla="*/ 173736 h 278340"/>
              <a:gd name="connsiteX2" fmla="*/ 54864 w 283464"/>
              <a:gd name="connsiteY2" fmla="*/ 219456 h 278340"/>
              <a:gd name="connsiteX3" fmla="*/ 82296 w 283464"/>
              <a:gd name="connsiteY3" fmla="*/ 228600 h 278340"/>
              <a:gd name="connsiteX4" fmla="*/ 109728 w 283464"/>
              <a:gd name="connsiteY4" fmla="*/ 256032 h 278340"/>
              <a:gd name="connsiteX5" fmla="*/ 274320 w 283464"/>
              <a:gd name="connsiteY5" fmla="*/ 256032 h 278340"/>
              <a:gd name="connsiteX6" fmla="*/ 283464 w 283464"/>
              <a:gd name="connsiteY6" fmla="*/ 228600 h 278340"/>
              <a:gd name="connsiteX7" fmla="*/ 274320 w 283464"/>
              <a:gd name="connsiteY7" fmla="*/ 0 h 278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464" h="278340">
                <a:moveTo>
                  <a:pt x="0" y="118872"/>
                </a:moveTo>
                <a:lnTo>
                  <a:pt x="18288" y="173736"/>
                </a:lnTo>
                <a:cubicBezTo>
                  <a:pt x="28834" y="205375"/>
                  <a:pt x="21776" y="202912"/>
                  <a:pt x="54864" y="219456"/>
                </a:cubicBezTo>
                <a:cubicBezTo>
                  <a:pt x="63485" y="223767"/>
                  <a:pt x="73152" y="225552"/>
                  <a:pt x="82296" y="228600"/>
                </a:cubicBezTo>
                <a:cubicBezTo>
                  <a:pt x="91440" y="237744"/>
                  <a:pt x="98500" y="249616"/>
                  <a:pt x="109728" y="256032"/>
                </a:cubicBezTo>
                <a:cubicBezTo>
                  <a:pt x="148768" y="278340"/>
                  <a:pt x="266666" y="256579"/>
                  <a:pt x="274320" y="256032"/>
                </a:cubicBezTo>
                <a:cubicBezTo>
                  <a:pt x="277368" y="246888"/>
                  <a:pt x="283464" y="238239"/>
                  <a:pt x="283464" y="228600"/>
                </a:cubicBezTo>
                <a:cubicBezTo>
                  <a:pt x="283464" y="152339"/>
                  <a:pt x="274320" y="0"/>
                  <a:pt x="274320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Volný tvar 4"/>
          <p:cNvSpPr/>
          <p:nvPr/>
        </p:nvSpPr>
        <p:spPr>
          <a:xfrm>
            <a:off x="584914" y="3026664"/>
            <a:ext cx="366314" cy="285453"/>
          </a:xfrm>
          <a:custGeom>
            <a:avLst/>
            <a:gdLst>
              <a:gd name="connsiteX0" fmla="*/ 302 w 366314"/>
              <a:gd name="connsiteY0" fmla="*/ 0 h 285453"/>
              <a:gd name="connsiteX1" fmla="*/ 18590 w 366314"/>
              <a:gd name="connsiteY1" fmla="*/ 164592 h 285453"/>
              <a:gd name="connsiteX2" fmla="*/ 27734 w 366314"/>
              <a:gd name="connsiteY2" fmla="*/ 192024 h 285453"/>
              <a:gd name="connsiteX3" fmla="*/ 46022 w 366314"/>
              <a:gd name="connsiteY3" fmla="*/ 219456 h 285453"/>
              <a:gd name="connsiteX4" fmla="*/ 73454 w 366314"/>
              <a:gd name="connsiteY4" fmla="*/ 274320 h 285453"/>
              <a:gd name="connsiteX5" fmla="*/ 100886 w 366314"/>
              <a:gd name="connsiteY5" fmla="*/ 283464 h 285453"/>
              <a:gd name="connsiteX6" fmla="*/ 320342 w 366314"/>
              <a:gd name="connsiteY6" fmla="*/ 274320 h 285453"/>
              <a:gd name="connsiteX7" fmla="*/ 338630 w 366314"/>
              <a:gd name="connsiteY7" fmla="*/ 246888 h 285453"/>
              <a:gd name="connsiteX8" fmla="*/ 347774 w 366314"/>
              <a:gd name="connsiteY8" fmla="*/ 100584 h 285453"/>
              <a:gd name="connsiteX9" fmla="*/ 356918 w 366314"/>
              <a:gd name="connsiteY9" fmla="*/ 73152 h 285453"/>
              <a:gd name="connsiteX10" fmla="*/ 338630 w 366314"/>
              <a:gd name="connsiteY10" fmla="*/ 18288 h 2854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66314" h="285453">
                <a:moveTo>
                  <a:pt x="302" y="0"/>
                </a:moveTo>
                <a:cubicBezTo>
                  <a:pt x="7177" y="96252"/>
                  <a:pt x="0" y="99526"/>
                  <a:pt x="18590" y="164592"/>
                </a:cubicBezTo>
                <a:cubicBezTo>
                  <a:pt x="21238" y="173860"/>
                  <a:pt x="23423" y="183403"/>
                  <a:pt x="27734" y="192024"/>
                </a:cubicBezTo>
                <a:cubicBezTo>
                  <a:pt x="32649" y="201854"/>
                  <a:pt x="41107" y="209626"/>
                  <a:pt x="46022" y="219456"/>
                </a:cubicBezTo>
                <a:cubicBezTo>
                  <a:pt x="57065" y="241543"/>
                  <a:pt x="51616" y="256850"/>
                  <a:pt x="73454" y="274320"/>
                </a:cubicBezTo>
                <a:cubicBezTo>
                  <a:pt x="80980" y="280341"/>
                  <a:pt x="91742" y="280416"/>
                  <a:pt x="100886" y="283464"/>
                </a:cubicBezTo>
                <a:cubicBezTo>
                  <a:pt x="174038" y="280416"/>
                  <a:pt x="247978" y="285453"/>
                  <a:pt x="320342" y="274320"/>
                </a:cubicBezTo>
                <a:cubicBezTo>
                  <a:pt x="331204" y="272649"/>
                  <a:pt x="336916" y="257743"/>
                  <a:pt x="338630" y="246888"/>
                </a:cubicBezTo>
                <a:cubicBezTo>
                  <a:pt x="346251" y="198623"/>
                  <a:pt x="342659" y="149179"/>
                  <a:pt x="347774" y="100584"/>
                </a:cubicBezTo>
                <a:cubicBezTo>
                  <a:pt x="348783" y="90998"/>
                  <a:pt x="353870" y="82296"/>
                  <a:pt x="356918" y="73152"/>
                </a:cubicBezTo>
                <a:cubicBezTo>
                  <a:pt x="347273" y="15281"/>
                  <a:pt x="366314" y="18288"/>
                  <a:pt x="338630" y="18288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Volný tvar 5"/>
          <p:cNvSpPr/>
          <p:nvPr/>
        </p:nvSpPr>
        <p:spPr>
          <a:xfrm>
            <a:off x="594360" y="3435120"/>
            <a:ext cx="348477" cy="233515"/>
          </a:xfrm>
          <a:custGeom>
            <a:avLst/>
            <a:gdLst>
              <a:gd name="connsiteX0" fmla="*/ 0 w 348477"/>
              <a:gd name="connsiteY0" fmla="*/ 48744 h 233515"/>
              <a:gd name="connsiteX1" fmla="*/ 18288 w 348477"/>
              <a:gd name="connsiteY1" fmla="*/ 176760 h 233515"/>
              <a:gd name="connsiteX2" fmla="*/ 27432 w 348477"/>
              <a:gd name="connsiteY2" fmla="*/ 204192 h 233515"/>
              <a:gd name="connsiteX3" fmla="*/ 82296 w 348477"/>
              <a:gd name="connsiteY3" fmla="*/ 231624 h 233515"/>
              <a:gd name="connsiteX4" fmla="*/ 283464 w 348477"/>
              <a:gd name="connsiteY4" fmla="*/ 222480 h 233515"/>
              <a:gd name="connsiteX5" fmla="*/ 301752 w 348477"/>
              <a:gd name="connsiteY5" fmla="*/ 195048 h 233515"/>
              <a:gd name="connsiteX6" fmla="*/ 329184 w 348477"/>
              <a:gd name="connsiteY6" fmla="*/ 185904 h 233515"/>
              <a:gd name="connsiteX7" fmla="*/ 329184 w 348477"/>
              <a:gd name="connsiteY7" fmla="*/ 3024 h 233515"/>
              <a:gd name="connsiteX8" fmla="*/ 320040 w 348477"/>
              <a:gd name="connsiteY8" fmla="*/ 3024 h 233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8477" h="233515">
                <a:moveTo>
                  <a:pt x="0" y="48744"/>
                </a:moveTo>
                <a:cubicBezTo>
                  <a:pt x="5690" y="99953"/>
                  <a:pt x="6642" y="130178"/>
                  <a:pt x="18288" y="176760"/>
                </a:cubicBezTo>
                <a:cubicBezTo>
                  <a:pt x="20626" y="186111"/>
                  <a:pt x="21411" y="196666"/>
                  <a:pt x="27432" y="204192"/>
                </a:cubicBezTo>
                <a:cubicBezTo>
                  <a:pt x="40324" y="220306"/>
                  <a:pt x="64225" y="225600"/>
                  <a:pt x="82296" y="231624"/>
                </a:cubicBezTo>
                <a:cubicBezTo>
                  <a:pt x="149352" y="228576"/>
                  <a:pt x="217252" y="233515"/>
                  <a:pt x="283464" y="222480"/>
                </a:cubicBezTo>
                <a:cubicBezTo>
                  <a:pt x="294304" y="220673"/>
                  <a:pt x="293170" y="201913"/>
                  <a:pt x="301752" y="195048"/>
                </a:cubicBezTo>
                <a:cubicBezTo>
                  <a:pt x="309278" y="189027"/>
                  <a:pt x="320040" y="188952"/>
                  <a:pt x="329184" y="185904"/>
                </a:cubicBezTo>
                <a:cubicBezTo>
                  <a:pt x="348477" y="108733"/>
                  <a:pt x="345731" y="135396"/>
                  <a:pt x="329184" y="3024"/>
                </a:cubicBezTo>
                <a:cubicBezTo>
                  <a:pt x="328806" y="0"/>
                  <a:pt x="323088" y="3024"/>
                  <a:pt x="320040" y="3024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21500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4) Jaká politická strana zastupovala názory nacionalisticky zaměřených Němců do r.1933?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KSČ </a:t>
            </a:r>
          </a:p>
          <a:p>
            <a:pPr marL="0" indent="0">
              <a:buNone/>
            </a:pP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FF0000"/>
                </a:solidFill>
              </a:rPr>
              <a:t>b) </a:t>
            </a:r>
            <a:r>
              <a:rPr lang="cs-CZ" sz="2800" dirty="0" smtClean="0"/>
              <a:t>DNSAP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c)  </a:t>
            </a:r>
            <a:r>
              <a:rPr lang="cs-CZ" sz="2800" dirty="0" smtClean="0"/>
              <a:t>NSDAP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d)  </a:t>
            </a:r>
            <a:r>
              <a:rPr lang="cs-CZ" sz="2800" dirty="0" smtClean="0"/>
              <a:t>SHF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e)  </a:t>
            </a:r>
            <a:r>
              <a:rPr lang="cs-CZ" sz="2800" dirty="0" smtClean="0"/>
              <a:t>NOF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f)  </a:t>
            </a:r>
            <a:r>
              <a:rPr lang="cs-CZ" sz="2800" dirty="0" smtClean="0"/>
              <a:t>DNP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397759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121500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4) Jaká politická strana zastupovala názory nacionalisticky zaměřených Němců do r.1933? (řešení)</a:t>
            </a:r>
            <a:endParaRPr lang="en-US" sz="2800" b="1" dirty="0">
              <a:solidFill>
                <a:srgbClr val="FF0000"/>
              </a:solidFill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KSČ </a:t>
            </a:r>
          </a:p>
          <a:p>
            <a:pPr marL="0" indent="0">
              <a:buNone/>
            </a:pPr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FF0000"/>
                </a:solidFill>
              </a:rPr>
              <a:t>b) </a:t>
            </a:r>
            <a:r>
              <a:rPr lang="cs-CZ" sz="2800" u="sng" dirty="0" smtClean="0"/>
              <a:t>DNSAP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c)  </a:t>
            </a:r>
            <a:r>
              <a:rPr lang="cs-CZ" sz="2800" dirty="0" smtClean="0"/>
              <a:t>NSDAP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d)  </a:t>
            </a:r>
            <a:r>
              <a:rPr lang="cs-CZ" sz="2800" dirty="0" smtClean="0"/>
              <a:t>SHF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e)  </a:t>
            </a:r>
            <a:r>
              <a:rPr lang="cs-CZ" sz="2800" dirty="0" smtClean="0"/>
              <a:t>NOF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f)  </a:t>
            </a:r>
            <a:r>
              <a:rPr lang="cs-CZ" sz="2800" u="sng" dirty="0" smtClean="0"/>
              <a:t>DNP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4" name="Volný tvar 3"/>
          <p:cNvSpPr/>
          <p:nvPr/>
        </p:nvSpPr>
        <p:spPr>
          <a:xfrm>
            <a:off x="640080" y="2862072"/>
            <a:ext cx="438912" cy="363220"/>
          </a:xfrm>
          <a:custGeom>
            <a:avLst/>
            <a:gdLst>
              <a:gd name="connsiteX0" fmla="*/ 0 w 438912"/>
              <a:gd name="connsiteY0" fmla="*/ 109728 h 363220"/>
              <a:gd name="connsiteX1" fmla="*/ 9144 w 438912"/>
              <a:gd name="connsiteY1" fmla="*/ 274320 h 363220"/>
              <a:gd name="connsiteX2" fmla="*/ 18288 w 438912"/>
              <a:gd name="connsiteY2" fmla="*/ 301752 h 363220"/>
              <a:gd name="connsiteX3" fmla="*/ 45720 w 438912"/>
              <a:gd name="connsiteY3" fmla="*/ 320040 h 363220"/>
              <a:gd name="connsiteX4" fmla="*/ 118872 w 438912"/>
              <a:gd name="connsiteY4" fmla="*/ 356616 h 363220"/>
              <a:gd name="connsiteX5" fmla="*/ 402336 w 438912"/>
              <a:gd name="connsiteY5" fmla="*/ 347472 h 363220"/>
              <a:gd name="connsiteX6" fmla="*/ 420624 w 438912"/>
              <a:gd name="connsiteY6" fmla="*/ 320040 h 363220"/>
              <a:gd name="connsiteX7" fmla="*/ 438912 w 438912"/>
              <a:gd name="connsiteY7" fmla="*/ 265176 h 363220"/>
              <a:gd name="connsiteX8" fmla="*/ 429768 w 438912"/>
              <a:gd name="connsiteY8" fmla="*/ 0 h 36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912" h="363220">
                <a:moveTo>
                  <a:pt x="0" y="109728"/>
                </a:moveTo>
                <a:cubicBezTo>
                  <a:pt x="3048" y="164592"/>
                  <a:pt x="3934" y="219619"/>
                  <a:pt x="9144" y="274320"/>
                </a:cubicBezTo>
                <a:cubicBezTo>
                  <a:pt x="10058" y="283915"/>
                  <a:pt x="12267" y="294226"/>
                  <a:pt x="18288" y="301752"/>
                </a:cubicBezTo>
                <a:cubicBezTo>
                  <a:pt x="25153" y="310334"/>
                  <a:pt x="36576" y="313944"/>
                  <a:pt x="45720" y="320040"/>
                </a:cubicBezTo>
                <a:cubicBezTo>
                  <a:pt x="60113" y="363220"/>
                  <a:pt x="48825" y="356616"/>
                  <a:pt x="118872" y="356616"/>
                </a:cubicBezTo>
                <a:cubicBezTo>
                  <a:pt x="213409" y="356616"/>
                  <a:pt x="307848" y="350520"/>
                  <a:pt x="402336" y="347472"/>
                </a:cubicBezTo>
                <a:cubicBezTo>
                  <a:pt x="408432" y="338328"/>
                  <a:pt x="416161" y="330083"/>
                  <a:pt x="420624" y="320040"/>
                </a:cubicBezTo>
                <a:cubicBezTo>
                  <a:pt x="428453" y="302424"/>
                  <a:pt x="438912" y="265176"/>
                  <a:pt x="438912" y="265176"/>
                </a:cubicBezTo>
                <a:lnTo>
                  <a:pt x="429768" y="0"/>
                </a:ln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Volný tvar 4"/>
          <p:cNvSpPr/>
          <p:nvPr/>
        </p:nvSpPr>
        <p:spPr>
          <a:xfrm>
            <a:off x="594360" y="4965192"/>
            <a:ext cx="420624" cy="315871"/>
          </a:xfrm>
          <a:custGeom>
            <a:avLst/>
            <a:gdLst>
              <a:gd name="connsiteX0" fmla="*/ 0 w 420624"/>
              <a:gd name="connsiteY0" fmla="*/ 45720 h 315871"/>
              <a:gd name="connsiteX1" fmla="*/ 9144 w 420624"/>
              <a:gd name="connsiteY1" fmla="*/ 73152 h 315871"/>
              <a:gd name="connsiteX2" fmla="*/ 27432 w 420624"/>
              <a:gd name="connsiteY2" fmla="*/ 210312 h 315871"/>
              <a:gd name="connsiteX3" fmla="*/ 54864 w 420624"/>
              <a:gd name="connsiteY3" fmla="*/ 265176 h 315871"/>
              <a:gd name="connsiteX4" fmla="*/ 137160 w 420624"/>
              <a:gd name="connsiteY4" fmla="*/ 283464 h 315871"/>
              <a:gd name="connsiteX5" fmla="*/ 164592 w 420624"/>
              <a:gd name="connsiteY5" fmla="*/ 292608 h 315871"/>
              <a:gd name="connsiteX6" fmla="*/ 201168 w 420624"/>
              <a:gd name="connsiteY6" fmla="*/ 301752 h 315871"/>
              <a:gd name="connsiteX7" fmla="*/ 365760 w 420624"/>
              <a:gd name="connsiteY7" fmla="*/ 274320 h 315871"/>
              <a:gd name="connsiteX8" fmla="*/ 374904 w 420624"/>
              <a:gd name="connsiteY8" fmla="*/ 246888 h 315871"/>
              <a:gd name="connsiteX9" fmla="*/ 411480 w 420624"/>
              <a:gd name="connsiteY9" fmla="*/ 164592 h 315871"/>
              <a:gd name="connsiteX10" fmla="*/ 420624 w 420624"/>
              <a:gd name="connsiteY10" fmla="*/ 137160 h 315871"/>
              <a:gd name="connsiteX11" fmla="*/ 411480 w 420624"/>
              <a:gd name="connsiteY11" fmla="*/ 27432 h 315871"/>
              <a:gd name="connsiteX12" fmla="*/ 402336 w 420624"/>
              <a:gd name="connsiteY12" fmla="*/ 0 h 315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624" h="315871">
                <a:moveTo>
                  <a:pt x="0" y="45720"/>
                </a:moveTo>
                <a:cubicBezTo>
                  <a:pt x="3048" y="54864"/>
                  <a:pt x="7420" y="63669"/>
                  <a:pt x="9144" y="73152"/>
                </a:cubicBezTo>
                <a:cubicBezTo>
                  <a:pt x="22495" y="146582"/>
                  <a:pt x="13468" y="140490"/>
                  <a:pt x="27432" y="210312"/>
                </a:cubicBezTo>
                <a:cubicBezTo>
                  <a:pt x="30587" y="226088"/>
                  <a:pt x="42020" y="254901"/>
                  <a:pt x="54864" y="265176"/>
                </a:cubicBezTo>
                <a:cubicBezTo>
                  <a:pt x="66740" y="274677"/>
                  <a:pt x="136545" y="283327"/>
                  <a:pt x="137160" y="283464"/>
                </a:cubicBezTo>
                <a:cubicBezTo>
                  <a:pt x="146569" y="285555"/>
                  <a:pt x="155324" y="289960"/>
                  <a:pt x="164592" y="292608"/>
                </a:cubicBezTo>
                <a:cubicBezTo>
                  <a:pt x="176676" y="296060"/>
                  <a:pt x="188976" y="298704"/>
                  <a:pt x="201168" y="301752"/>
                </a:cubicBezTo>
                <a:cubicBezTo>
                  <a:pt x="214547" y="300860"/>
                  <a:pt x="332519" y="315871"/>
                  <a:pt x="365760" y="274320"/>
                </a:cubicBezTo>
                <a:cubicBezTo>
                  <a:pt x="371781" y="266794"/>
                  <a:pt x="370593" y="255509"/>
                  <a:pt x="374904" y="246888"/>
                </a:cubicBezTo>
                <a:cubicBezTo>
                  <a:pt x="418376" y="159945"/>
                  <a:pt x="364299" y="306136"/>
                  <a:pt x="411480" y="164592"/>
                </a:cubicBezTo>
                <a:lnTo>
                  <a:pt x="420624" y="137160"/>
                </a:lnTo>
                <a:cubicBezTo>
                  <a:pt x="417576" y="100584"/>
                  <a:pt x="416331" y="63813"/>
                  <a:pt x="411480" y="27432"/>
                </a:cubicBezTo>
                <a:cubicBezTo>
                  <a:pt x="410206" y="17878"/>
                  <a:pt x="402336" y="0"/>
                  <a:pt x="402336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7759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5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) Z čeho bylo zřejmé, že jsou sudetoněmecké politické strany protičesky zaměřené?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z </a:t>
            </a:r>
            <a:r>
              <a:rPr lang="cs-CZ" sz="2800" dirty="0"/>
              <a:t>tajných schůzek se souvěrci v Německu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b</a:t>
            </a:r>
            <a:r>
              <a:rPr lang="cs-CZ" sz="2800" dirty="0" smtClean="0">
                <a:solidFill>
                  <a:srgbClr val="FF0000"/>
                </a:solidFill>
              </a:rPr>
              <a:t>) </a:t>
            </a:r>
            <a:r>
              <a:rPr lang="cs-CZ" sz="2800" dirty="0" smtClean="0"/>
              <a:t>z </a:t>
            </a:r>
            <a:r>
              <a:rPr lang="cs-CZ" sz="2800" dirty="0"/>
              <a:t>organizování schůzí a tanečních zábav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c</a:t>
            </a:r>
            <a:r>
              <a:rPr lang="cs-CZ" sz="2800" dirty="0" smtClean="0">
                <a:solidFill>
                  <a:srgbClr val="FF0000"/>
                </a:solidFill>
              </a:rPr>
              <a:t>) </a:t>
            </a:r>
            <a:r>
              <a:rPr lang="cs-CZ" sz="2800" dirty="0" smtClean="0"/>
              <a:t>z </a:t>
            </a:r>
            <a:r>
              <a:rPr lang="cs-CZ" sz="2800" dirty="0"/>
              <a:t>organizování ozbrojených </a:t>
            </a:r>
            <a:r>
              <a:rPr lang="cs-CZ" sz="2800" dirty="0" err="1" smtClean="0">
                <a:solidFill>
                  <a:srgbClr val="FF0000"/>
                </a:solidFill>
              </a:rPr>
              <a:t>freikorps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dirty="0" smtClean="0"/>
              <a:t>z organizování </a:t>
            </a:r>
            <a:r>
              <a:rPr lang="cs-CZ" sz="2800" dirty="0" smtClean="0">
                <a:hlinkClick r:id="rId2"/>
              </a:rPr>
              <a:t>násilných akcí </a:t>
            </a:r>
            <a:r>
              <a:rPr lang="cs-CZ" sz="2800" dirty="0" smtClean="0"/>
              <a:t>v pohraničí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  (v odkazu je úryvek ze seriálu  Vlak dětství a naděje)</a:t>
            </a:r>
            <a:endParaRPr lang="en-GB" sz="28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55301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5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) Z čeho bylo zřejmé, že jsou sudetoněmecké politické strany protičesky zaměřené</a:t>
            </a: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? (řešení)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u="sng" dirty="0" smtClean="0"/>
              <a:t>z </a:t>
            </a:r>
            <a:r>
              <a:rPr lang="cs-CZ" sz="2800" u="sng" dirty="0"/>
              <a:t>tajných schůzek se souvěrci v Německu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b</a:t>
            </a:r>
            <a:r>
              <a:rPr lang="cs-CZ" sz="2800" dirty="0" smtClean="0">
                <a:solidFill>
                  <a:srgbClr val="FF0000"/>
                </a:solidFill>
              </a:rPr>
              <a:t>) </a:t>
            </a:r>
            <a:r>
              <a:rPr lang="cs-CZ" sz="2800" dirty="0" smtClean="0"/>
              <a:t>z </a:t>
            </a:r>
            <a:r>
              <a:rPr lang="cs-CZ" sz="2800" dirty="0"/>
              <a:t>organizování schůzí a tanečních zábav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c</a:t>
            </a:r>
            <a:r>
              <a:rPr lang="cs-CZ" sz="2800" dirty="0" smtClean="0">
                <a:solidFill>
                  <a:srgbClr val="FF0000"/>
                </a:solidFill>
              </a:rPr>
              <a:t>) </a:t>
            </a:r>
            <a:r>
              <a:rPr lang="cs-CZ" sz="2800" u="sng" dirty="0" smtClean="0"/>
              <a:t>z </a:t>
            </a:r>
            <a:r>
              <a:rPr lang="cs-CZ" sz="2800" u="sng" dirty="0"/>
              <a:t>organizování ozbrojených </a:t>
            </a:r>
            <a:r>
              <a:rPr lang="cs-CZ" sz="2800" u="sng" dirty="0" err="1" smtClean="0">
                <a:solidFill>
                  <a:srgbClr val="FF0000"/>
                </a:solidFill>
              </a:rPr>
              <a:t>freikorps</a:t>
            </a:r>
            <a:endParaRPr lang="cs-CZ" sz="2800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u="sng" dirty="0" smtClean="0"/>
              <a:t>z organizování </a:t>
            </a:r>
            <a:r>
              <a:rPr lang="cs-CZ" sz="2800" u="sng" dirty="0" smtClean="0">
                <a:hlinkClick r:id="rId2"/>
              </a:rPr>
              <a:t>násilných akcí </a:t>
            </a:r>
            <a:r>
              <a:rPr lang="cs-CZ" sz="2800" u="sng" dirty="0" smtClean="0"/>
              <a:t>v pohraničí</a:t>
            </a:r>
          </a:p>
          <a:p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  (v odkazu je úryvek ze seriálu  Vlak dětství a naděje)</a:t>
            </a:r>
            <a:endParaRPr lang="en-GB" sz="2800" b="1" dirty="0"/>
          </a:p>
          <a:p>
            <a:endParaRPr lang="en-US" dirty="0"/>
          </a:p>
        </p:txBody>
      </p:sp>
      <p:sp>
        <p:nvSpPr>
          <p:cNvPr id="4" name="Volný tvar 3"/>
          <p:cNvSpPr/>
          <p:nvPr/>
        </p:nvSpPr>
        <p:spPr>
          <a:xfrm>
            <a:off x="566928" y="2322576"/>
            <a:ext cx="359410" cy="257923"/>
          </a:xfrm>
          <a:custGeom>
            <a:avLst/>
            <a:gdLst>
              <a:gd name="connsiteX0" fmla="*/ 0 w 359410"/>
              <a:gd name="connsiteY0" fmla="*/ 64008 h 257923"/>
              <a:gd name="connsiteX1" fmla="*/ 9144 w 359410"/>
              <a:gd name="connsiteY1" fmla="*/ 201168 h 257923"/>
              <a:gd name="connsiteX2" fmla="*/ 18288 w 359410"/>
              <a:gd name="connsiteY2" fmla="*/ 228600 h 257923"/>
              <a:gd name="connsiteX3" fmla="*/ 45720 w 359410"/>
              <a:gd name="connsiteY3" fmla="*/ 237744 h 257923"/>
              <a:gd name="connsiteX4" fmla="*/ 91440 w 359410"/>
              <a:gd name="connsiteY4" fmla="*/ 246888 h 257923"/>
              <a:gd name="connsiteX5" fmla="*/ 128016 w 359410"/>
              <a:gd name="connsiteY5" fmla="*/ 256032 h 257923"/>
              <a:gd name="connsiteX6" fmla="*/ 329184 w 359410"/>
              <a:gd name="connsiteY6" fmla="*/ 246888 h 257923"/>
              <a:gd name="connsiteX7" fmla="*/ 347472 w 359410"/>
              <a:gd name="connsiteY7" fmla="*/ 219456 h 257923"/>
              <a:gd name="connsiteX8" fmla="*/ 356616 w 359410"/>
              <a:gd name="connsiteY8" fmla="*/ 18288 h 257923"/>
              <a:gd name="connsiteX9" fmla="*/ 338328 w 359410"/>
              <a:gd name="connsiteY9" fmla="*/ 0 h 2579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9410" h="257923">
                <a:moveTo>
                  <a:pt x="0" y="64008"/>
                </a:moveTo>
                <a:cubicBezTo>
                  <a:pt x="3048" y="109728"/>
                  <a:pt x="4084" y="155627"/>
                  <a:pt x="9144" y="201168"/>
                </a:cubicBezTo>
                <a:cubicBezTo>
                  <a:pt x="10208" y="210748"/>
                  <a:pt x="11472" y="221784"/>
                  <a:pt x="18288" y="228600"/>
                </a:cubicBezTo>
                <a:cubicBezTo>
                  <a:pt x="25104" y="235416"/>
                  <a:pt x="36369" y="235406"/>
                  <a:pt x="45720" y="237744"/>
                </a:cubicBezTo>
                <a:cubicBezTo>
                  <a:pt x="60798" y="241513"/>
                  <a:pt x="76268" y="243517"/>
                  <a:pt x="91440" y="246888"/>
                </a:cubicBezTo>
                <a:cubicBezTo>
                  <a:pt x="103708" y="249614"/>
                  <a:pt x="115824" y="252984"/>
                  <a:pt x="128016" y="256032"/>
                </a:cubicBezTo>
                <a:cubicBezTo>
                  <a:pt x="195072" y="252984"/>
                  <a:pt x="262972" y="257923"/>
                  <a:pt x="329184" y="246888"/>
                </a:cubicBezTo>
                <a:cubicBezTo>
                  <a:pt x="340024" y="245081"/>
                  <a:pt x="346163" y="230367"/>
                  <a:pt x="347472" y="219456"/>
                </a:cubicBezTo>
                <a:cubicBezTo>
                  <a:pt x="355470" y="152809"/>
                  <a:pt x="359410" y="85355"/>
                  <a:pt x="356616" y="18288"/>
                </a:cubicBezTo>
                <a:cubicBezTo>
                  <a:pt x="356257" y="9674"/>
                  <a:pt x="344424" y="6096"/>
                  <a:pt x="338328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Volný tvar 4"/>
          <p:cNvSpPr/>
          <p:nvPr/>
        </p:nvSpPr>
        <p:spPr>
          <a:xfrm>
            <a:off x="539552" y="3284984"/>
            <a:ext cx="395806" cy="313476"/>
          </a:xfrm>
          <a:custGeom>
            <a:avLst/>
            <a:gdLst>
              <a:gd name="connsiteX0" fmla="*/ 27432 w 395806"/>
              <a:gd name="connsiteY0" fmla="*/ 33313 h 313476"/>
              <a:gd name="connsiteX1" fmla="*/ 9144 w 395806"/>
              <a:gd name="connsiteY1" fmla="*/ 88177 h 313476"/>
              <a:gd name="connsiteX2" fmla="*/ 0 w 395806"/>
              <a:gd name="connsiteY2" fmla="*/ 115609 h 313476"/>
              <a:gd name="connsiteX3" fmla="*/ 9144 w 395806"/>
              <a:gd name="connsiteY3" fmla="*/ 280201 h 313476"/>
              <a:gd name="connsiteX4" fmla="*/ 18288 w 395806"/>
              <a:gd name="connsiteY4" fmla="*/ 307633 h 313476"/>
              <a:gd name="connsiteX5" fmla="*/ 45720 w 395806"/>
              <a:gd name="connsiteY5" fmla="*/ 289345 h 313476"/>
              <a:gd name="connsiteX6" fmla="*/ 73152 w 395806"/>
              <a:gd name="connsiteY6" fmla="*/ 298489 h 313476"/>
              <a:gd name="connsiteX7" fmla="*/ 374904 w 395806"/>
              <a:gd name="connsiteY7" fmla="*/ 298489 h 313476"/>
              <a:gd name="connsiteX8" fmla="*/ 393192 w 395806"/>
              <a:gd name="connsiteY8" fmla="*/ 271057 h 313476"/>
              <a:gd name="connsiteX9" fmla="*/ 384048 w 395806"/>
              <a:gd name="connsiteY9" fmla="*/ 106465 h 313476"/>
              <a:gd name="connsiteX10" fmla="*/ 374904 w 395806"/>
              <a:gd name="connsiteY10" fmla="*/ 5881 h 313476"/>
              <a:gd name="connsiteX11" fmla="*/ 356616 w 395806"/>
              <a:gd name="connsiteY11" fmla="*/ 5881 h 3134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5806" h="313476">
                <a:moveTo>
                  <a:pt x="27432" y="33313"/>
                </a:moveTo>
                <a:lnTo>
                  <a:pt x="9144" y="88177"/>
                </a:lnTo>
                <a:lnTo>
                  <a:pt x="0" y="115609"/>
                </a:lnTo>
                <a:cubicBezTo>
                  <a:pt x="3048" y="170473"/>
                  <a:pt x="3934" y="225500"/>
                  <a:pt x="9144" y="280201"/>
                </a:cubicBezTo>
                <a:cubicBezTo>
                  <a:pt x="10058" y="289796"/>
                  <a:pt x="8937" y="305295"/>
                  <a:pt x="18288" y="307633"/>
                </a:cubicBezTo>
                <a:cubicBezTo>
                  <a:pt x="28950" y="310298"/>
                  <a:pt x="36576" y="295441"/>
                  <a:pt x="45720" y="289345"/>
                </a:cubicBezTo>
                <a:cubicBezTo>
                  <a:pt x="54864" y="292393"/>
                  <a:pt x="63544" y="297720"/>
                  <a:pt x="73152" y="298489"/>
                </a:cubicBezTo>
                <a:cubicBezTo>
                  <a:pt x="260492" y="313476"/>
                  <a:pt x="231273" y="311546"/>
                  <a:pt x="374904" y="298489"/>
                </a:cubicBezTo>
                <a:cubicBezTo>
                  <a:pt x="381000" y="289345"/>
                  <a:pt x="392669" y="282034"/>
                  <a:pt x="393192" y="271057"/>
                </a:cubicBezTo>
                <a:cubicBezTo>
                  <a:pt x="395806" y="216171"/>
                  <a:pt x="387829" y="161283"/>
                  <a:pt x="384048" y="106465"/>
                </a:cubicBezTo>
                <a:cubicBezTo>
                  <a:pt x="381732" y="72879"/>
                  <a:pt x="383762" y="38361"/>
                  <a:pt x="374904" y="5881"/>
                </a:cubicBezTo>
                <a:cubicBezTo>
                  <a:pt x="373300" y="0"/>
                  <a:pt x="362712" y="5881"/>
                  <a:pt x="356616" y="5881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Volný tvar 6"/>
          <p:cNvSpPr/>
          <p:nvPr/>
        </p:nvSpPr>
        <p:spPr>
          <a:xfrm>
            <a:off x="522667" y="3767328"/>
            <a:ext cx="391733" cy="366953"/>
          </a:xfrm>
          <a:custGeom>
            <a:avLst/>
            <a:gdLst>
              <a:gd name="connsiteX0" fmla="*/ 16829 w 391733"/>
              <a:gd name="connsiteY0" fmla="*/ 73152 h 366953"/>
              <a:gd name="connsiteX1" fmla="*/ 25973 w 391733"/>
              <a:gd name="connsiteY1" fmla="*/ 164592 h 366953"/>
              <a:gd name="connsiteX2" fmla="*/ 25973 w 391733"/>
              <a:gd name="connsiteY2" fmla="*/ 320040 h 366953"/>
              <a:gd name="connsiteX3" fmla="*/ 44261 w 391733"/>
              <a:gd name="connsiteY3" fmla="*/ 347472 h 366953"/>
              <a:gd name="connsiteX4" fmla="*/ 71693 w 391733"/>
              <a:gd name="connsiteY4" fmla="*/ 356616 h 366953"/>
              <a:gd name="connsiteX5" fmla="*/ 336869 w 391733"/>
              <a:gd name="connsiteY5" fmla="*/ 347472 h 366953"/>
              <a:gd name="connsiteX6" fmla="*/ 355157 w 391733"/>
              <a:gd name="connsiteY6" fmla="*/ 292608 h 366953"/>
              <a:gd name="connsiteX7" fmla="*/ 391733 w 391733"/>
              <a:gd name="connsiteY7" fmla="*/ 237744 h 366953"/>
              <a:gd name="connsiteX8" fmla="*/ 382589 w 391733"/>
              <a:gd name="connsiteY8" fmla="*/ 0 h 366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1733" h="366953">
                <a:moveTo>
                  <a:pt x="16829" y="73152"/>
                </a:moveTo>
                <a:cubicBezTo>
                  <a:pt x="19877" y="103632"/>
                  <a:pt x="25973" y="133960"/>
                  <a:pt x="25973" y="164592"/>
                </a:cubicBezTo>
                <a:cubicBezTo>
                  <a:pt x="25973" y="262615"/>
                  <a:pt x="0" y="216147"/>
                  <a:pt x="25973" y="320040"/>
                </a:cubicBezTo>
                <a:cubicBezTo>
                  <a:pt x="28638" y="330702"/>
                  <a:pt x="35679" y="340607"/>
                  <a:pt x="44261" y="347472"/>
                </a:cubicBezTo>
                <a:cubicBezTo>
                  <a:pt x="51787" y="353493"/>
                  <a:pt x="62549" y="353568"/>
                  <a:pt x="71693" y="356616"/>
                </a:cubicBezTo>
                <a:cubicBezTo>
                  <a:pt x="160085" y="353568"/>
                  <a:pt x="250597" y="366953"/>
                  <a:pt x="336869" y="347472"/>
                </a:cubicBezTo>
                <a:cubicBezTo>
                  <a:pt x="355673" y="343226"/>
                  <a:pt x="344464" y="308648"/>
                  <a:pt x="355157" y="292608"/>
                </a:cubicBezTo>
                <a:lnTo>
                  <a:pt x="391733" y="237744"/>
                </a:lnTo>
                <a:lnTo>
                  <a:pt x="382589" y="0"/>
                </a:ln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55301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108012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6)Kdo 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byl od počátku hlavou sudetoněmeckého hnutí?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Adolf </a:t>
            </a:r>
            <a:r>
              <a:rPr lang="cs-CZ" sz="2800" dirty="0"/>
              <a:t>Hitler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err="1" smtClean="0"/>
              <a:t>K.H.Frank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err="1" smtClean="0"/>
              <a:t>E.Moravec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dirty="0" err="1" smtClean="0"/>
              <a:t>K.Henlein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e) </a:t>
            </a:r>
            <a:r>
              <a:rPr lang="cs-CZ" sz="2800" dirty="0" err="1" smtClean="0"/>
              <a:t>R.Heydrich</a:t>
            </a:r>
            <a:endParaRPr lang="en-GB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368041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108012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6)Kdo 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byl od počátku hlavou sudetoněmeckého hnutí</a:t>
            </a: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? (řešení)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Adolf </a:t>
            </a:r>
            <a:r>
              <a:rPr lang="cs-CZ" sz="2800" dirty="0"/>
              <a:t>Hitler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err="1" smtClean="0"/>
              <a:t>K.H.Frank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err="1" smtClean="0"/>
              <a:t>E.Moravec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u="sng" dirty="0" err="1" smtClean="0"/>
              <a:t>K.Henlein</a:t>
            </a:r>
            <a:endParaRPr lang="cs-CZ" sz="2800" u="sng" dirty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e) </a:t>
            </a:r>
            <a:r>
              <a:rPr lang="cs-CZ" sz="2800" dirty="0" err="1" smtClean="0"/>
              <a:t>R.Heydrich</a:t>
            </a:r>
            <a:endParaRPr lang="en-GB" sz="2800" dirty="0"/>
          </a:p>
          <a:p>
            <a:endParaRPr lang="en-US" sz="2800" dirty="0"/>
          </a:p>
        </p:txBody>
      </p:sp>
      <p:sp>
        <p:nvSpPr>
          <p:cNvPr id="5" name="Volný tvar 4"/>
          <p:cNvSpPr/>
          <p:nvPr/>
        </p:nvSpPr>
        <p:spPr>
          <a:xfrm>
            <a:off x="493654" y="3931920"/>
            <a:ext cx="441847" cy="368458"/>
          </a:xfrm>
          <a:custGeom>
            <a:avLst/>
            <a:gdLst>
              <a:gd name="connsiteX0" fmla="*/ 27554 w 441847"/>
              <a:gd name="connsiteY0" fmla="*/ 118872 h 368458"/>
              <a:gd name="connsiteX1" fmla="*/ 27554 w 441847"/>
              <a:gd name="connsiteY1" fmla="*/ 329184 h 368458"/>
              <a:gd name="connsiteX2" fmla="*/ 64130 w 441847"/>
              <a:gd name="connsiteY2" fmla="*/ 365760 h 368458"/>
              <a:gd name="connsiteX3" fmla="*/ 429890 w 441847"/>
              <a:gd name="connsiteY3" fmla="*/ 356616 h 368458"/>
              <a:gd name="connsiteX4" fmla="*/ 439034 w 441847"/>
              <a:gd name="connsiteY4" fmla="*/ 329184 h 368458"/>
              <a:gd name="connsiteX5" fmla="*/ 439034 w 441847"/>
              <a:gd name="connsiteY5" fmla="*/ 0 h 3684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1847" h="368458">
                <a:moveTo>
                  <a:pt x="27554" y="118872"/>
                </a:moveTo>
                <a:cubicBezTo>
                  <a:pt x="0" y="201535"/>
                  <a:pt x="12286" y="153605"/>
                  <a:pt x="27554" y="329184"/>
                </a:cubicBezTo>
                <a:cubicBezTo>
                  <a:pt x="30466" y="362667"/>
                  <a:pt x="36834" y="356661"/>
                  <a:pt x="64130" y="365760"/>
                </a:cubicBezTo>
                <a:cubicBezTo>
                  <a:pt x="186050" y="362712"/>
                  <a:pt x="308508" y="368458"/>
                  <a:pt x="429890" y="356616"/>
                </a:cubicBezTo>
                <a:cubicBezTo>
                  <a:pt x="439483" y="355680"/>
                  <a:pt x="438787" y="338819"/>
                  <a:pt x="439034" y="329184"/>
                </a:cubicBezTo>
                <a:cubicBezTo>
                  <a:pt x="441847" y="219492"/>
                  <a:pt x="439034" y="109728"/>
                  <a:pt x="43903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8041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7)Jak 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se SdP aktivně podílela na likvidaci Československého státu: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terorizování </a:t>
            </a:r>
            <a:r>
              <a:rPr lang="cs-CZ" sz="2800" dirty="0"/>
              <a:t>civilního českého obyvatelstva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smtClean="0"/>
              <a:t>zorganizováním </a:t>
            </a:r>
            <a:r>
              <a:rPr lang="cs-CZ" sz="2800" dirty="0"/>
              <a:t>armády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smtClean="0"/>
              <a:t>vyvoláním </a:t>
            </a:r>
            <a:r>
              <a:rPr lang="cs-CZ" sz="2800" dirty="0"/>
              <a:t>občanské války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dirty="0" smtClean="0"/>
              <a:t>neustálé zvyšování požadavků směrem k vládě ČSR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e) </a:t>
            </a:r>
            <a:r>
              <a:rPr lang="cs-CZ" sz="2800" dirty="0" smtClean="0"/>
              <a:t>sabotování </a:t>
            </a:r>
            <a:r>
              <a:rPr lang="cs-CZ" sz="2800" dirty="0"/>
              <a:t>dohody s vládou v letech 1937-38</a:t>
            </a:r>
            <a:endParaRPr lang="en-GB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21365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7)Jak </a:t>
            </a:r>
            <a:r>
              <a:rPr lang="cs-CZ" sz="2800" b="1" dirty="0">
                <a:solidFill>
                  <a:srgbClr val="FF0000"/>
                </a:solidFill>
                <a:latin typeface="Freeform 721 Blk AT" pitchFamily="2" charset="0"/>
              </a:rPr>
              <a:t>se SdP aktivně podílela na likvidaci Československého státu</a:t>
            </a: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: (řešení)</a:t>
            </a:r>
            <a: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u="sng" dirty="0" smtClean="0"/>
              <a:t>terorizování </a:t>
            </a:r>
            <a:r>
              <a:rPr lang="cs-CZ" sz="2800" u="sng" dirty="0"/>
              <a:t>civilního českého obyvatelstva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smtClean="0"/>
              <a:t>zorganizováním </a:t>
            </a:r>
            <a:r>
              <a:rPr lang="cs-CZ" sz="2800" dirty="0"/>
              <a:t>armády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smtClean="0"/>
              <a:t>vyvoláním </a:t>
            </a:r>
            <a:r>
              <a:rPr lang="cs-CZ" sz="2800" dirty="0"/>
              <a:t>občanské války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d) </a:t>
            </a:r>
            <a:r>
              <a:rPr lang="cs-CZ" sz="2800" u="sng" dirty="0" smtClean="0"/>
              <a:t>neustálé zvyšování požadavků směrem k vládě ČSR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e) </a:t>
            </a:r>
            <a:r>
              <a:rPr lang="cs-CZ" sz="2800" u="sng" dirty="0" smtClean="0"/>
              <a:t>sabotování </a:t>
            </a:r>
            <a:r>
              <a:rPr lang="cs-CZ" sz="2800" u="sng" dirty="0"/>
              <a:t>dohody s vládou v letech 1937-38</a:t>
            </a:r>
            <a:endParaRPr lang="en-GB" sz="2800" u="sng" dirty="0"/>
          </a:p>
          <a:p>
            <a:pPr>
              <a:buNone/>
            </a:pPr>
            <a:endParaRPr lang="en-US" dirty="0"/>
          </a:p>
        </p:txBody>
      </p:sp>
      <p:sp>
        <p:nvSpPr>
          <p:cNvPr id="4" name="Volný tvar 3"/>
          <p:cNvSpPr/>
          <p:nvPr/>
        </p:nvSpPr>
        <p:spPr>
          <a:xfrm>
            <a:off x="566928" y="2423160"/>
            <a:ext cx="377710" cy="386120"/>
          </a:xfrm>
          <a:custGeom>
            <a:avLst/>
            <a:gdLst>
              <a:gd name="connsiteX0" fmla="*/ 0 w 377710"/>
              <a:gd name="connsiteY0" fmla="*/ 36576 h 386120"/>
              <a:gd name="connsiteX1" fmla="*/ 9144 w 377710"/>
              <a:gd name="connsiteY1" fmla="*/ 310896 h 386120"/>
              <a:gd name="connsiteX2" fmla="*/ 18288 w 377710"/>
              <a:gd name="connsiteY2" fmla="*/ 338328 h 386120"/>
              <a:gd name="connsiteX3" fmla="*/ 45720 w 377710"/>
              <a:gd name="connsiteY3" fmla="*/ 356616 h 386120"/>
              <a:gd name="connsiteX4" fmla="*/ 109728 w 377710"/>
              <a:gd name="connsiteY4" fmla="*/ 384048 h 386120"/>
              <a:gd name="connsiteX5" fmla="*/ 347472 w 377710"/>
              <a:gd name="connsiteY5" fmla="*/ 374904 h 386120"/>
              <a:gd name="connsiteX6" fmla="*/ 374904 w 377710"/>
              <a:gd name="connsiteY6" fmla="*/ 320040 h 386120"/>
              <a:gd name="connsiteX7" fmla="*/ 374904 w 377710"/>
              <a:gd name="connsiteY7" fmla="*/ 0 h 386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7710" h="386120">
                <a:moveTo>
                  <a:pt x="0" y="36576"/>
                </a:moveTo>
                <a:cubicBezTo>
                  <a:pt x="3048" y="128016"/>
                  <a:pt x="3609" y="219573"/>
                  <a:pt x="9144" y="310896"/>
                </a:cubicBezTo>
                <a:cubicBezTo>
                  <a:pt x="9727" y="320517"/>
                  <a:pt x="12267" y="330802"/>
                  <a:pt x="18288" y="338328"/>
                </a:cubicBezTo>
                <a:cubicBezTo>
                  <a:pt x="25153" y="346910"/>
                  <a:pt x="36178" y="351164"/>
                  <a:pt x="45720" y="356616"/>
                </a:cubicBezTo>
                <a:cubicBezTo>
                  <a:pt x="77358" y="374695"/>
                  <a:pt x="78952" y="373789"/>
                  <a:pt x="109728" y="384048"/>
                </a:cubicBezTo>
                <a:cubicBezTo>
                  <a:pt x="188976" y="381000"/>
                  <a:pt x="268962" y="386120"/>
                  <a:pt x="347472" y="374904"/>
                </a:cubicBezTo>
                <a:cubicBezTo>
                  <a:pt x="356957" y="373549"/>
                  <a:pt x="374695" y="327993"/>
                  <a:pt x="374904" y="320040"/>
                </a:cubicBezTo>
                <a:cubicBezTo>
                  <a:pt x="377710" y="213397"/>
                  <a:pt x="374904" y="106680"/>
                  <a:pt x="37490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Volný tvar 5"/>
          <p:cNvSpPr/>
          <p:nvPr/>
        </p:nvSpPr>
        <p:spPr>
          <a:xfrm>
            <a:off x="585216" y="3995928"/>
            <a:ext cx="385330" cy="277743"/>
          </a:xfrm>
          <a:custGeom>
            <a:avLst/>
            <a:gdLst>
              <a:gd name="connsiteX0" fmla="*/ 0 w 385330"/>
              <a:gd name="connsiteY0" fmla="*/ 45720 h 277743"/>
              <a:gd name="connsiteX1" fmla="*/ 18288 w 385330"/>
              <a:gd name="connsiteY1" fmla="*/ 192024 h 277743"/>
              <a:gd name="connsiteX2" fmla="*/ 64008 w 385330"/>
              <a:gd name="connsiteY2" fmla="*/ 265176 h 277743"/>
              <a:gd name="connsiteX3" fmla="*/ 118872 w 385330"/>
              <a:gd name="connsiteY3" fmla="*/ 274320 h 277743"/>
              <a:gd name="connsiteX4" fmla="*/ 310896 w 385330"/>
              <a:gd name="connsiteY4" fmla="*/ 265176 h 277743"/>
              <a:gd name="connsiteX5" fmla="*/ 301752 w 385330"/>
              <a:gd name="connsiteY5" fmla="*/ 237744 h 277743"/>
              <a:gd name="connsiteX6" fmla="*/ 320040 w 385330"/>
              <a:gd name="connsiteY6" fmla="*/ 210312 h 277743"/>
              <a:gd name="connsiteX7" fmla="*/ 329184 w 385330"/>
              <a:gd name="connsiteY7" fmla="*/ 182880 h 277743"/>
              <a:gd name="connsiteX8" fmla="*/ 347472 w 385330"/>
              <a:gd name="connsiteY8" fmla="*/ 155448 h 277743"/>
              <a:gd name="connsiteX9" fmla="*/ 374904 w 385330"/>
              <a:gd name="connsiteY9" fmla="*/ 100584 h 277743"/>
              <a:gd name="connsiteX10" fmla="*/ 365760 w 385330"/>
              <a:gd name="connsiteY10" fmla="*/ 0 h 277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5330" h="277743">
                <a:moveTo>
                  <a:pt x="0" y="45720"/>
                </a:moveTo>
                <a:cubicBezTo>
                  <a:pt x="6134" y="119323"/>
                  <a:pt x="1630" y="136499"/>
                  <a:pt x="18288" y="192024"/>
                </a:cubicBezTo>
                <a:cubicBezTo>
                  <a:pt x="29160" y="228265"/>
                  <a:pt x="26745" y="252755"/>
                  <a:pt x="64008" y="265176"/>
                </a:cubicBezTo>
                <a:cubicBezTo>
                  <a:pt x="81597" y="271039"/>
                  <a:pt x="100584" y="271272"/>
                  <a:pt x="118872" y="274320"/>
                </a:cubicBezTo>
                <a:cubicBezTo>
                  <a:pt x="182880" y="271272"/>
                  <a:pt x="248060" y="277743"/>
                  <a:pt x="310896" y="265176"/>
                </a:cubicBezTo>
                <a:cubicBezTo>
                  <a:pt x="320347" y="263286"/>
                  <a:pt x="300167" y="247251"/>
                  <a:pt x="301752" y="237744"/>
                </a:cubicBezTo>
                <a:cubicBezTo>
                  <a:pt x="303559" y="226904"/>
                  <a:pt x="315125" y="220142"/>
                  <a:pt x="320040" y="210312"/>
                </a:cubicBezTo>
                <a:cubicBezTo>
                  <a:pt x="324351" y="201691"/>
                  <a:pt x="324873" y="191501"/>
                  <a:pt x="329184" y="182880"/>
                </a:cubicBezTo>
                <a:cubicBezTo>
                  <a:pt x="334099" y="173050"/>
                  <a:pt x="342557" y="165278"/>
                  <a:pt x="347472" y="155448"/>
                </a:cubicBezTo>
                <a:cubicBezTo>
                  <a:pt x="385330" y="79732"/>
                  <a:pt x="322493" y="179200"/>
                  <a:pt x="374904" y="100584"/>
                </a:cubicBezTo>
                <a:lnTo>
                  <a:pt x="365760" y="0"/>
                </a:ln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Volný tvar 7"/>
          <p:cNvSpPr/>
          <p:nvPr/>
        </p:nvSpPr>
        <p:spPr>
          <a:xfrm>
            <a:off x="557784" y="4480560"/>
            <a:ext cx="401765" cy="328060"/>
          </a:xfrm>
          <a:custGeom>
            <a:avLst/>
            <a:gdLst>
              <a:gd name="connsiteX0" fmla="*/ 0 w 401765"/>
              <a:gd name="connsiteY0" fmla="*/ 91440 h 328060"/>
              <a:gd name="connsiteX1" fmla="*/ 9144 w 401765"/>
              <a:gd name="connsiteY1" fmla="*/ 219456 h 328060"/>
              <a:gd name="connsiteX2" fmla="*/ 18288 w 401765"/>
              <a:gd name="connsiteY2" fmla="*/ 246888 h 328060"/>
              <a:gd name="connsiteX3" fmla="*/ 100584 w 401765"/>
              <a:gd name="connsiteY3" fmla="*/ 292608 h 328060"/>
              <a:gd name="connsiteX4" fmla="*/ 155448 w 401765"/>
              <a:gd name="connsiteY4" fmla="*/ 320040 h 328060"/>
              <a:gd name="connsiteX5" fmla="*/ 365760 w 401765"/>
              <a:gd name="connsiteY5" fmla="*/ 310896 h 328060"/>
              <a:gd name="connsiteX6" fmla="*/ 393192 w 401765"/>
              <a:gd name="connsiteY6" fmla="*/ 292608 h 328060"/>
              <a:gd name="connsiteX7" fmla="*/ 393192 w 401765"/>
              <a:gd name="connsiteY7" fmla="*/ 0 h 328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1765" h="328060">
                <a:moveTo>
                  <a:pt x="0" y="91440"/>
                </a:moveTo>
                <a:cubicBezTo>
                  <a:pt x="3048" y="134112"/>
                  <a:pt x="4145" y="176968"/>
                  <a:pt x="9144" y="219456"/>
                </a:cubicBezTo>
                <a:cubicBezTo>
                  <a:pt x="10270" y="229029"/>
                  <a:pt x="11472" y="240072"/>
                  <a:pt x="18288" y="246888"/>
                </a:cubicBezTo>
                <a:cubicBezTo>
                  <a:pt x="75950" y="304550"/>
                  <a:pt x="54590" y="269611"/>
                  <a:pt x="100584" y="292608"/>
                </a:cubicBezTo>
                <a:cubicBezTo>
                  <a:pt x="171488" y="328060"/>
                  <a:pt x="86497" y="297056"/>
                  <a:pt x="155448" y="320040"/>
                </a:cubicBezTo>
                <a:cubicBezTo>
                  <a:pt x="225552" y="316992"/>
                  <a:pt x="296052" y="318939"/>
                  <a:pt x="365760" y="310896"/>
                </a:cubicBezTo>
                <a:cubicBezTo>
                  <a:pt x="376677" y="309636"/>
                  <a:pt x="392226" y="303555"/>
                  <a:pt x="393192" y="292608"/>
                </a:cubicBezTo>
                <a:cubicBezTo>
                  <a:pt x="401765" y="195449"/>
                  <a:pt x="393192" y="97536"/>
                  <a:pt x="393192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13658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8) Bylo chování a </a:t>
            </a: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vystupování </a:t>
            </a: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všech členů německé menšiny Československému státu nepřátelské?</a:t>
            </a:r>
            <a:r>
              <a:rPr lang="cs-CZ" sz="2800" dirty="0" smtClean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 smtClean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3816424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ano</a:t>
            </a:r>
            <a:r>
              <a:rPr lang="cs-CZ" sz="2800" dirty="0"/>
              <a:t>, německá sounáležitost převládla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smtClean="0"/>
              <a:t>ne</a:t>
            </a:r>
            <a:r>
              <a:rPr lang="cs-CZ" sz="2800" dirty="0"/>
              <a:t>, někteří Němci zachovávali neutralitu a </a:t>
            </a:r>
            <a:r>
              <a:rPr lang="cs-CZ" sz="2800" dirty="0" smtClean="0"/>
              <a:t> odcházeli </a:t>
            </a:r>
            <a:r>
              <a:rPr lang="cs-CZ" sz="2800" dirty="0"/>
              <a:t>do emigrace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dirty="0" smtClean="0"/>
              <a:t>ne</a:t>
            </a:r>
            <a:r>
              <a:rPr lang="cs-CZ" sz="2800" dirty="0"/>
              <a:t>, i v pohraničí existovali Němci zastánci demokracie a antifašismu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</a:t>
            </a:r>
            <a:r>
              <a:rPr lang="cs-CZ" sz="2800" dirty="0">
                <a:solidFill>
                  <a:srgbClr val="FF0000"/>
                </a:solidFill>
              </a:rPr>
              <a:t>) </a:t>
            </a:r>
            <a:r>
              <a:rPr lang="cs-CZ" sz="2800" dirty="0"/>
              <a:t>ano</a:t>
            </a:r>
            <a:r>
              <a:rPr lang="cs-CZ" sz="2800" dirty="0" smtClean="0"/>
              <a:t>, všichni </a:t>
            </a:r>
            <a:r>
              <a:rPr lang="cs-CZ" sz="2800" dirty="0"/>
              <a:t>byli přinuceni k nepřátelským </a:t>
            </a:r>
            <a:r>
              <a:rPr lang="cs-CZ" sz="2800" dirty="0" smtClean="0"/>
              <a:t>vystoupením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55732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  <a:latin typeface="Freeform 721 Blk AT" pitchFamily="2" charset="0"/>
              </a:rPr>
              <a:t>8) Bylo chování a  vystupování všech členů německé menšiny Československému státu nepřátelské? (řešení)</a:t>
            </a:r>
            <a:r>
              <a:rPr lang="cs-CZ" sz="2800" dirty="0" smtClean="0">
                <a:solidFill>
                  <a:srgbClr val="FF0000"/>
                </a:solidFill>
                <a:latin typeface="Freeform 721 Blk AT" pitchFamily="2" charset="0"/>
              </a:rPr>
              <a:t/>
            </a:r>
            <a:br>
              <a:rPr lang="cs-CZ" sz="2800" dirty="0" smtClean="0">
                <a:solidFill>
                  <a:srgbClr val="FF0000"/>
                </a:solidFill>
                <a:latin typeface="Freeform 721 Blk AT" pitchFamily="2" charset="0"/>
              </a:rPr>
            </a:br>
            <a:endParaRPr lang="en-US" sz="2800" dirty="0">
              <a:latin typeface="Freeform 721 Blk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3816424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a) </a:t>
            </a:r>
            <a:r>
              <a:rPr lang="cs-CZ" sz="2800" dirty="0" smtClean="0"/>
              <a:t>ano</a:t>
            </a:r>
            <a:r>
              <a:rPr lang="cs-CZ" sz="2800" dirty="0"/>
              <a:t>, německá sounáležitost převládla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b) </a:t>
            </a:r>
            <a:r>
              <a:rPr lang="cs-CZ" sz="2800" dirty="0" smtClean="0"/>
              <a:t>ne</a:t>
            </a:r>
            <a:r>
              <a:rPr lang="cs-CZ" sz="2800" dirty="0"/>
              <a:t>, někteří Němci zachovávali neutralitu a </a:t>
            </a:r>
            <a:r>
              <a:rPr lang="cs-CZ" sz="2800" dirty="0" smtClean="0"/>
              <a:t> odcházeli </a:t>
            </a:r>
            <a:r>
              <a:rPr lang="cs-CZ" sz="2800" dirty="0"/>
              <a:t>do emigrace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c) </a:t>
            </a:r>
            <a:r>
              <a:rPr lang="cs-CZ" sz="2800" u="sng" dirty="0" smtClean="0"/>
              <a:t>ne</a:t>
            </a:r>
            <a:r>
              <a:rPr lang="cs-CZ" sz="2800" u="sng" dirty="0"/>
              <a:t>, i v pohraničí existovali Němci zastánci demokracie a antifašismu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d</a:t>
            </a:r>
            <a:r>
              <a:rPr lang="cs-CZ" sz="2800" dirty="0">
                <a:solidFill>
                  <a:srgbClr val="FF0000"/>
                </a:solidFill>
              </a:rPr>
              <a:t>) </a:t>
            </a:r>
            <a:r>
              <a:rPr lang="cs-CZ" sz="2800" dirty="0" err="1"/>
              <a:t>ano,všichni</a:t>
            </a:r>
            <a:r>
              <a:rPr lang="cs-CZ" sz="2800" dirty="0"/>
              <a:t> byli přinuceni k nepřátelským </a:t>
            </a:r>
            <a:r>
              <a:rPr lang="cs-CZ" sz="2800" dirty="0" smtClean="0"/>
              <a:t>vystoupením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Volný tvar 3"/>
          <p:cNvSpPr/>
          <p:nvPr/>
        </p:nvSpPr>
        <p:spPr>
          <a:xfrm>
            <a:off x="592911" y="3529584"/>
            <a:ext cx="327021" cy="340853"/>
          </a:xfrm>
          <a:custGeom>
            <a:avLst/>
            <a:gdLst>
              <a:gd name="connsiteX0" fmla="*/ 1449 w 327021"/>
              <a:gd name="connsiteY0" fmla="*/ 164592 h 340853"/>
              <a:gd name="connsiteX1" fmla="*/ 19737 w 327021"/>
              <a:gd name="connsiteY1" fmla="*/ 310896 h 340853"/>
              <a:gd name="connsiteX2" fmla="*/ 38025 w 327021"/>
              <a:gd name="connsiteY2" fmla="*/ 338328 h 340853"/>
              <a:gd name="connsiteX3" fmla="*/ 294057 w 327021"/>
              <a:gd name="connsiteY3" fmla="*/ 329184 h 340853"/>
              <a:gd name="connsiteX4" fmla="*/ 303201 w 327021"/>
              <a:gd name="connsiteY4" fmla="*/ 301752 h 340853"/>
              <a:gd name="connsiteX5" fmla="*/ 321489 w 327021"/>
              <a:gd name="connsiteY5" fmla="*/ 274320 h 340853"/>
              <a:gd name="connsiteX6" fmla="*/ 321489 w 327021"/>
              <a:gd name="connsiteY6" fmla="*/ 0 h 34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021" h="340853">
                <a:moveTo>
                  <a:pt x="1449" y="164592"/>
                </a:moveTo>
                <a:cubicBezTo>
                  <a:pt x="3194" y="187281"/>
                  <a:pt x="0" y="271421"/>
                  <a:pt x="19737" y="310896"/>
                </a:cubicBezTo>
                <a:cubicBezTo>
                  <a:pt x="24652" y="320726"/>
                  <a:pt x="31929" y="329184"/>
                  <a:pt x="38025" y="338328"/>
                </a:cubicBezTo>
                <a:cubicBezTo>
                  <a:pt x="123369" y="335280"/>
                  <a:pt x="209460" y="340853"/>
                  <a:pt x="294057" y="329184"/>
                </a:cubicBezTo>
                <a:cubicBezTo>
                  <a:pt x="303605" y="327867"/>
                  <a:pt x="298890" y="310373"/>
                  <a:pt x="303201" y="301752"/>
                </a:cubicBezTo>
                <a:cubicBezTo>
                  <a:pt x="308116" y="291922"/>
                  <a:pt x="320824" y="285290"/>
                  <a:pt x="321489" y="274320"/>
                </a:cubicBezTo>
                <a:cubicBezTo>
                  <a:pt x="327021" y="183047"/>
                  <a:pt x="321489" y="91440"/>
                  <a:pt x="321489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55732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Návod k použití: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Pracovní list A: </a:t>
            </a:r>
            <a:r>
              <a:rPr lang="cs-CZ" sz="2400" dirty="0" smtClean="0"/>
              <a:t>Na zadané straně v učebnici si studenti přečtou úryvek z dobového časopisu Přítomnost, který očima německého poslance komentuje atmosféru ve vztazích mezi Čechy a Němci. Digitálním perem nebo </a:t>
            </a:r>
            <a:r>
              <a:rPr lang="cs-CZ" sz="2400" dirty="0" err="1" smtClean="0"/>
              <a:t>fixou</a:t>
            </a:r>
            <a:r>
              <a:rPr lang="cs-CZ" sz="2400" dirty="0" smtClean="0"/>
              <a:t>/křídou provedou řešení na tabuli, řešení je doprovázeno komentářem.</a:t>
            </a:r>
          </a:p>
          <a:p>
            <a:r>
              <a:rPr lang="cs-CZ" sz="2800" dirty="0" smtClean="0"/>
              <a:t>Pracovní list B: </a:t>
            </a:r>
            <a:r>
              <a:rPr lang="cs-CZ" sz="2400" dirty="0" smtClean="0"/>
              <a:t>Studenti</a:t>
            </a:r>
            <a:r>
              <a:rPr lang="cs-CZ" sz="2800" dirty="0" smtClean="0"/>
              <a:t> </a:t>
            </a:r>
            <a:r>
              <a:rPr lang="cs-CZ" sz="2400" dirty="0" smtClean="0"/>
              <a:t>na</a:t>
            </a:r>
            <a:r>
              <a:rPr lang="cs-CZ" sz="2800" dirty="0" smtClean="0"/>
              <a:t> </a:t>
            </a:r>
            <a:r>
              <a:rPr lang="cs-CZ" sz="2400" dirty="0" smtClean="0"/>
              <a:t>uvedených stranách přečtou zadaný text, provádějí úlohy podle otázek výše popsaným způsobem. Na úkol je třeba počítat s delším časem. Je koncipován jako práce pro skupiny, nebo dvojice, protože dějepisný materiál vyžaduje diskusi i interakci s vyučujícím.</a:t>
            </a:r>
          </a:p>
          <a:p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Použité zdroje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KVAČEK, Robert. </a:t>
            </a:r>
            <a:r>
              <a:rPr lang="cs-CZ" i="1" dirty="0" smtClean="0"/>
              <a:t>České dějiny II</a:t>
            </a:r>
            <a:r>
              <a:rPr lang="cs-CZ" dirty="0" smtClean="0"/>
              <a:t>. Praha: SPL-Práce, 2002, ISBN 80-86287-48-3 SPL-PRÁCE. </a:t>
            </a:r>
          </a:p>
          <a:p>
            <a:r>
              <a:rPr lang="cs-CZ" dirty="0"/>
              <a:t>s</a:t>
            </a:r>
            <a:r>
              <a:rPr lang="cs-CZ" dirty="0" smtClean="0"/>
              <a:t>tr.123, 124-125, 128, 130-131</a:t>
            </a:r>
          </a:p>
          <a:p>
            <a:r>
              <a:rPr lang="cs-CZ" dirty="0" smtClean="0"/>
              <a:t>Internetový odkaz: </a:t>
            </a:r>
            <a:r>
              <a:rPr lang="cs-CZ" dirty="0" smtClean="0">
                <a:hlinkClick r:id="rId2"/>
              </a:rPr>
              <a:t>http://www.youtube.com/watch?v=-maAoyEfhFM</a:t>
            </a:r>
            <a:endParaRPr lang="cs-CZ" dirty="0" smtClean="0"/>
          </a:p>
          <a:p>
            <a:r>
              <a:rPr lang="cs-CZ" dirty="0"/>
              <a:t>Ú</a:t>
            </a:r>
            <a:r>
              <a:rPr lang="cs-CZ" dirty="0" smtClean="0"/>
              <a:t>koly – autor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530</TotalTime>
  <Words>1213</Words>
  <Application>Microsoft Office PowerPoint</Application>
  <PresentationFormat>Předvádění na obrazovce (4:3)</PresentationFormat>
  <Paragraphs>180</Paragraphs>
  <Slides>23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Snímek 1</vt:lpstr>
      <vt:lpstr>ANOTACE:</vt:lpstr>
      <vt:lpstr>Sudetoněmecké hnutí</vt:lpstr>
      <vt:lpstr>Pracovní list A </vt:lpstr>
      <vt:lpstr>Pracovní list A: řešení </vt:lpstr>
      <vt:lpstr>Pracovní list B</vt:lpstr>
      <vt:lpstr>Pracovní list B: </vt:lpstr>
      <vt:lpstr>2) Ovlivnil vývoj v Německu, politické ovzduší v Československu?</vt:lpstr>
      <vt:lpstr>2) Ovlivnil vývoj v Německu, politické ovzduší v Československu? (řešení)</vt:lpstr>
      <vt:lpstr>3) Jak zdůvodňovali němečtí nacionalisté potřebu nové politické strany?</vt:lpstr>
      <vt:lpstr>3) Jak zdůvodňovali němečtí nacionalisté potřebu nové politické strany? (řešení)</vt:lpstr>
      <vt:lpstr>4) Jaká politická strana zastupovala názory nacionalisticky zaměřených Němců do r.1933?</vt:lpstr>
      <vt:lpstr>4) Jaká politická strana zastupovala názory nacionalisticky zaměřených Němců do r.1933? (řešení)</vt:lpstr>
      <vt:lpstr> 5) Z čeho bylo zřejmé, že jsou sudetoněmecké politické strany protičesky zaměřené? </vt:lpstr>
      <vt:lpstr> 5) Z čeho bylo zřejmé, že jsou sudetoněmecké politické strany protičesky zaměřené? (řešení) </vt:lpstr>
      <vt:lpstr> 6)Kdo byl od počátku hlavou sudetoněmeckého hnutí? </vt:lpstr>
      <vt:lpstr> 6)Kdo byl od počátku hlavou sudetoněmeckého hnutí? (řešení) </vt:lpstr>
      <vt:lpstr> 7)Jak se SdP aktivně podílela na likvidaci Československého státu: </vt:lpstr>
      <vt:lpstr> 7)Jak se SdP aktivně podílela na likvidaci Československého státu: (řešení) </vt:lpstr>
      <vt:lpstr> 8) Bylo chování a vystupování všech členů německé menšiny Československému státu nepřátelské? </vt:lpstr>
      <vt:lpstr> 8) Bylo chování a  vystupování všech členů německé menšiny Československému státu nepřátelské? (řešení) </vt:lpstr>
      <vt:lpstr>Návod k použití: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SUDETONĚMECKÁ POLITIKA MEZI DVĚMA SVĚTOVÝMI VÁLKAMI</dc:title>
  <dc:creator>jenda</dc:creator>
  <cp:lastModifiedBy>Dum</cp:lastModifiedBy>
  <cp:revision>120</cp:revision>
  <dcterms:created xsi:type="dcterms:W3CDTF">2013-03-17T10:03:16Z</dcterms:created>
  <dcterms:modified xsi:type="dcterms:W3CDTF">2014-01-04T16:45:45Z</dcterms:modified>
</cp:coreProperties>
</file>