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EDED55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E6673-B442-4FE1-BA03-F1963AE3FDB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7D1AE-4974-4E83-91DC-F42ECC238F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E6673-B442-4FE1-BA03-F1963AE3FDB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7D1AE-4974-4E83-91DC-F42ECC238F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E6673-B442-4FE1-BA03-F1963AE3FDB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7D1AE-4974-4E83-91DC-F42ECC238F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E6673-B442-4FE1-BA03-F1963AE3FDB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7D1AE-4974-4E83-91DC-F42ECC238F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E6673-B442-4FE1-BA03-F1963AE3FDB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7D1AE-4974-4E83-91DC-F42ECC238F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E6673-B442-4FE1-BA03-F1963AE3FDB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7D1AE-4974-4E83-91DC-F42ECC238F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E6673-B442-4FE1-BA03-F1963AE3FDB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7D1AE-4974-4E83-91DC-F42ECC238F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E6673-B442-4FE1-BA03-F1963AE3FDB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7D1AE-4974-4E83-91DC-F42ECC238F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E6673-B442-4FE1-BA03-F1963AE3FDB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7D1AE-4974-4E83-91DC-F42ECC238F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E6673-B442-4FE1-BA03-F1963AE3FDB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7D1AE-4974-4E83-91DC-F42ECC238F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E6673-B442-4FE1-BA03-F1963AE3FDB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7D1AE-4974-4E83-91DC-F42ECC238F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FE6673-B442-4FE1-BA03-F1963AE3FDB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47D1AE-4974-4E83-91DC-F42ECC238F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VY_42_INOVACE_26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2013-14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7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Geometrie v rovině a prostoru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Hranoly - objem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Hranoly. Odvození vzorce pro objem hranolu.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Objem hranolu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Skupina 53"/>
          <p:cNvGrpSpPr/>
          <p:nvPr/>
        </p:nvGrpSpPr>
        <p:grpSpPr>
          <a:xfrm>
            <a:off x="971600" y="1808820"/>
            <a:ext cx="1980223" cy="2340260"/>
            <a:chOff x="971600" y="1808820"/>
            <a:chExt cx="1980223" cy="2340260"/>
          </a:xfrm>
        </p:grpSpPr>
        <p:sp>
          <p:nvSpPr>
            <p:cNvPr id="5" name="Obdélník 4"/>
            <p:cNvSpPr/>
            <p:nvPr/>
          </p:nvSpPr>
          <p:spPr>
            <a:xfrm>
              <a:off x="971600" y="3789040"/>
              <a:ext cx="360040" cy="360040"/>
            </a:xfrm>
            <a:prstGeom prst="rect">
              <a:avLst/>
            </a:prstGeom>
            <a:solidFill>
              <a:srgbClr val="EDED55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1331640" y="3789040"/>
              <a:ext cx="360040" cy="360040"/>
            </a:xfrm>
            <a:prstGeom prst="rect">
              <a:avLst/>
            </a:prstGeom>
            <a:solidFill>
              <a:srgbClr val="EDED55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1691680" y="3789040"/>
              <a:ext cx="360040" cy="360040"/>
            </a:xfrm>
            <a:prstGeom prst="rect">
              <a:avLst/>
            </a:prstGeom>
            <a:solidFill>
              <a:srgbClr val="EDED55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2051720" y="3789040"/>
              <a:ext cx="360040" cy="360040"/>
            </a:xfrm>
            <a:prstGeom prst="rect">
              <a:avLst/>
            </a:prstGeom>
            <a:solidFill>
              <a:srgbClr val="EDED55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971600" y="3429000"/>
              <a:ext cx="360040" cy="360040"/>
            </a:xfrm>
            <a:prstGeom prst="rect">
              <a:avLst/>
            </a:prstGeom>
            <a:solidFill>
              <a:srgbClr val="EDED55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1331640" y="3429000"/>
              <a:ext cx="360040" cy="360040"/>
            </a:xfrm>
            <a:prstGeom prst="rect">
              <a:avLst/>
            </a:prstGeom>
            <a:solidFill>
              <a:srgbClr val="EDED55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1691680" y="3429000"/>
              <a:ext cx="360040" cy="360040"/>
            </a:xfrm>
            <a:prstGeom prst="rect">
              <a:avLst/>
            </a:prstGeom>
            <a:solidFill>
              <a:srgbClr val="EDED55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051720" y="3429000"/>
              <a:ext cx="360040" cy="360040"/>
            </a:xfrm>
            <a:prstGeom prst="rect">
              <a:avLst/>
            </a:prstGeom>
            <a:solidFill>
              <a:srgbClr val="EDED55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971600" y="3068960"/>
              <a:ext cx="360040" cy="360040"/>
            </a:xfrm>
            <a:prstGeom prst="rect">
              <a:avLst/>
            </a:prstGeom>
            <a:solidFill>
              <a:srgbClr val="EDED55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1331640" y="3068960"/>
              <a:ext cx="360040" cy="360040"/>
            </a:xfrm>
            <a:prstGeom prst="rect">
              <a:avLst/>
            </a:prstGeom>
            <a:solidFill>
              <a:srgbClr val="EDED55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1691680" y="3068960"/>
              <a:ext cx="360040" cy="360040"/>
            </a:xfrm>
            <a:prstGeom prst="rect">
              <a:avLst/>
            </a:prstGeom>
            <a:solidFill>
              <a:srgbClr val="EDED55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2051720" y="3068960"/>
              <a:ext cx="360040" cy="360040"/>
            </a:xfrm>
            <a:prstGeom prst="rect">
              <a:avLst/>
            </a:prstGeom>
            <a:solidFill>
              <a:srgbClr val="EDED55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971600" y="2708920"/>
              <a:ext cx="360040" cy="360040"/>
            </a:xfrm>
            <a:prstGeom prst="rect">
              <a:avLst/>
            </a:prstGeom>
            <a:solidFill>
              <a:srgbClr val="EDED55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1331640" y="2708920"/>
              <a:ext cx="360040" cy="360040"/>
            </a:xfrm>
            <a:prstGeom prst="rect">
              <a:avLst/>
            </a:prstGeom>
            <a:solidFill>
              <a:srgbClr val="EDED55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1691680" y="2708920"/>
              <a:ext cx="360040" cy="360040"/>
            </a:xfrm>
            <a:prstGeom prst="rect">
              <a:avLst/>
            </a:prstGeom>
            <a:solidFill>
              <a:srgbClr val="EDED55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2051720" y="2708920"/>
              <a:ext cx="360040" cy="360040"/>
            </a:xfrm>
            <a:prstGeom prst="rect">
              <a:avLst/>
            </a:prstGeom>
            <a:solidFill>
              <a:srgbClr val="EDED55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971600" y="2348880"/>
              <a:ext cx="360040" cy="360040"/>
            </a:xfrm>
            <a:prstGeom prst="rect">
              <a:avLst/>
            </a:prstGeom>
            <a:solidFill>
              <a:srgbClr val="EDED55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1331640" y="2348880"/>
              <a:ext cx="360040" cy="360040"/>
            </a:xfrm>
            <a:prstGeom prst="rect">
              <a:avLst/>
            </a:prstGeom>
            <a:solidFill>
              <a:srgbClr val="EDED55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1691680" y="2348880"/>
              <a:ext cx="360040" cy="360040"/>
            </a:xfrm>
            <a:prstGeom prst="rect">
              <a:avLst/>
            </a:prstGeom>
            <a:solidFill>
              <a:srgbClr val="EDED55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2051720" y="2348880"/>
              <a:ext cx="360040" cy="360040"/>
            </a:xfrm>
            <a:prstGeom prst="rect">
              <a:avLst/>
            </a:prstGeom>
            <a:solidFill>
              <a:srgbClr val="EDED55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Kosoúhelník 24"/>
            <p:cNvSpPr/>
            <p:nvPr/>
          </p:nvSpPr>
          <p:spPr>
            <a:xfrm rot="16200000" flipV="1">
              <a:off x="2231741" y="3789039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Kosoúhelník 27"/>
            <p:cNvSpPr/>
            <p:nvPr/>
          </p:nvSpPr>
          <p:spPr>
            <a:xfrm rot="16200000" flipV="1">
              <a:off x="2411760" y="3609019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Kosoúhelník 28"/>
            <p:cNvSpPr/>
            <p:nvPr/>
          </p:nvSpPr>
          <p:spPr>
            <a:xfrm rot="16200000" flipV="1">
              <a:off x="2591781" y="3428999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Kosoúhelník 29"/>
            <p:cNvSpPr/>
            <p:nvPr/>
          </p:nvSpPr>
          <p:spPr>
            <a:xfrm rot="16200000" flipV="1">
              <a:off x="2231741" y="3428998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Kosoúhelník 30"/>
            <p:cNvSpPr/>
            <p:nvPr/>
          </p:nvSpPr>
          <p:spPr>
            <a:xfrm rot="16200000" flipV="1">
              <a:off x="2411760" y="3248978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Kosoúhelník 31"/>
            <p:cNvSpPr/>
            <p:nvPr/>
          </p:nvSpPr>
          <p:spPr>
            <a:xfrm rot="16200000" flipV="1">
              <a:off x="2591781" y="3068958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Kosoúhelník 32"/>
            <p:cNvSpPr/>
            <p:nvPr/>
          </p:nvSpPr>
          <p:spPr>
            <a:xfrm rot="16200000" flipV="1">
              <a:off x="2231741" y="3068960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Kosoúhelník 33"/>
            <p:cNvSpPr/>
            <p:nvPr/>
          </p:nvSpPr>
          <p:spPr>
            <a:xfrm rot="16200000" flipV="1">
              <a:off x="2411760" y="2888940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Kosoúhelník 34"/>
            <p:cNvSpPr/>
            <p:nvPr/>
          </p:nvSpPr>
          <p:spPr>
            <a:xfrm rot="16200000" flipV="1">
              <a:off x="2591781" y="2708920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Kosoúhelník 35"/>
            <p:cNvSpPr/>
            <p:nvPr/>
          </p:nvSpPr>
          <p:spPr>
            <a:xfrm rot="16200000" flipV="1">
              <a:off x="2231738" y="2708920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Kosoúhelník 36"/>
            <p:cNvSpPr/>
            <p:nvPr/>
          </p:nvSpPr>
          <p:spPr>
            <a:xfrm rot="16200000" flipV="1">
              <a:off x="2411757" y="2528900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Kosoúhelník 37"/>
            <p:cNvSpPr/>
            <p:nvPr/>
          </p:nvSpPr>
          <p:spPr>
            <a:xfrm rot="16200000" flipV="1">
              <a:off x="2591778" y="2348880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Kosoúhelník 38"/>
            <p:cNvSpPr/>
            <p:nvPr/>
          </p:nvSpPr>
          <p:spPr>
            <a:xfrm rot="16200000" flipV="1">
              <a:off x="2231741" y="2348880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Kosoúhelník 39"/>
            <p:cNvSpPr/>
            <p:nvPr/>
          </p:nvSpPr>
          <p:spPr>
            <a:xfrm rot="16200000" flipV="1">
              <a:off x="2411760" y="2168860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Kosoúhelník 40"/>
            <p:cNvSpPr/>
            <p:nvPr/>
          </p:nvSpPr>
          <p:spPr>
            <a:xfrm rot="16200000" flipV="1">
              <a:off x="2591781" y="1988840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Kosoúhelník 41"/>
            <p:cNvSpPr/>
            <p:nvPr/>
          </p:nvSpPr>
          <p:spPr>
            <a:xfrm>
              <a:off x="2051719" y="216886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Kosoúhelník 42"/>
            <p:cNvSpPr/>
            <p:nvPr/>
          </p:nvSpPr>
          <p:spPr>
            <a:xfrm>
              <a:off x="2231800" y="198884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Kosoúhelník 43"/>
            <p:cNvSpPr/>
            <p:nvPr/>
          </p:nvSpPr>
          <p:spPr>
            <a:xfrm>
              <a:off x="2411820" y="180882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Kosoúhelník 44"/>
            <p:cNvSpPr/>
            <p:nvPr/>
          </p:nvSpPr>
          <p:spPr>
            <a:xfrm>
              <a:off x="1691679" y="216886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Kosoúhelník 45"/>
            <p:cNvSpPr/>
            <p:nvPr/>
          </p:nvSpPr>
          <p:spPr>
            <a:xfrm>
              <a:off x="1871760" y="198884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Kosoúhelník 46"/>
            <p:cNvSpPr/>
            <p:nvPr/>
          </p:nvSpPr>
          <p:spPr>
            <a:xfrm>
              <a:off x="2051780" y="180882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Kosoúhelník 47"/>
            <p:cNvSpPr/>
            <p:nvPr/>
          </p:nvSpPr>
          <p:spPr>
            <a:xfrm>
              <a:off x="1331640" y="216886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Kosoúhelník 48"/>
            <p:cNvSpPr/>
            <p:nvPr/>
          </p:nvSpPr>
          <p:spPr>
            <a:xfrm>
              <a:off x="1511721" y="198884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Kosoúhelník 49"/>
            <p:cNvSpPr/>
            <p:nvPr/>
          </p:nvSpPr>
          <p:spPr>
            <a:xfrm>
              <a:off x="1691741" y="180882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Kosoúhelník 50"/>
            <p:cNvSpPr/>
            <p:nvPr/>
          </p:nvSpPr>
          <p:spPr>
            <a:xfrm>
              <a:off x="971600" y="216886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Kosoúhelník 51"/>
            <p:cNvSpPr/>
            <p:nvPr/>
          </p:nvSpPr>
          <p:spPr>
            <a:xfrm>
              <a:off x="1151681" y="198884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Kosoúhelník 52"/>
            <p:cNvSpPr/>
            <p:nvPr/>
          </p:nvSpPr>
          <p:spPr>
            <a:xfrm>
              <a:off x="1331701" y="180882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rgbClr val="EDED55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5" name="TextovéPole 54"/>
          <p:cNvSpPr txBox="1"/>
          <p:nvPr/>
        </p:nvSpPr>
        <p:spPr>
          <a:xfrm>
            <a:off x="656565" y="458670"/>
            <a:ext cx="26102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Jaké těleso vidíte?</a:t>
            </a:r>
            <a:endParaRPr lang="cs-CZ" sz="2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926594" y="5757645"/>
            <a:ext cx="77858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Jakým jednoduchým způsobem se tento objem spočítá?</a:t>
            </a:r>
            <a:endParaRPr lang="cs-CZ" sz="2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3896925" y="548680"/>
            <a:ext cx="47705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Spočítej, kolik krychlí je uloženo:</a:t>
            </a:r>
            <a:endParaRPr lang="cs-CZ" sz="24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031940" y="1268760"/>
            <a:ext cx="47705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/>
              <a:t> podél delší hrany podstavy</a:t>
            </a:r>
            <a:endParaRPr lang="cs-CZ" sz="24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031940" y="1988840"/>
            <a:ext cx="47705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/>
              <a:t> podél kratší hrany podstavy</a:t>
            </a:r>
            <a:endParaRPr lang="cs-CZ" sz="24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4031940" y="2663915"/>
            <a:ext cx="33753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/>
              <a:t> v celé podstavě</a:t>
            </a:r>
            <a:endParaRPr lang="cs-CZ" sz="24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4031940" y="3383995"/>
            <a:ext cx="33753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/>
              <a:t> ve 2 vrstvách</a:t>
            </a:r>
            <a:endParaRPr lang="cs-CZ" sz="24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4031940" y="4104075"/>
            <a:ext cx="33753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/>
              <a:t> ve 3 vrstvách</a:t>
            </a:r>
            <a:endParaRPr lang="cs-CZ" sz="24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4031940" y="4779150"/>
            <a:ext cx="33753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/>
              <a:t> </a:t>
            </a:r>
            <a:r>
              <a:rPr lang="cs-CZ" sz="2400" b="1" dirty="0" smtClean="0"/>
              <a:t>v celém hranolu</a:t>
            </a:r>
            <a:endParaRPr lang="cs-CZ" sz="2400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1961710" y="1088740"/>
            <a:ext cx="117013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KVÁDR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5" name="Elipsa 64"/>
          <p:cNvSpPr/>
          <p:nvPr/>
        </p:nvSpPr>
        <p:spPr>
          <a:xfrm>
            <a:off x="8037385" y="1088740"/>
            <a:ext cx="630070" cy="63007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4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6" name="Elipsa 65"/>
          <p:cNvSpPr/>
          <p:nvPr/>
        </p:nvSpPr>
        <p:spPr>
          <a:xfrm>
            <a:off x="8127395" y="1943835"/>
            <a:ext cx="630070" cy="63007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3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7" name="Elipsa 66"/>
          <p:cNvSpPr/>
          <p:nvPr/>
        </p:nvSpPr>
        <p:spPr>
          <a:xfrm>
            <a:off x="6597225" y="2573905"/>
            <a:ext cx="855095" cy="63007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12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8" name="Elipsa 67"/>
          <p:cNvSpPr/>
          <p:nvPr/>
        </p:nvSpPr>
        <p:spPr>
          <a:xfrm>
            <a:off x="6597225" y="3248980"/>
            <a:ext cx="855095" cy="63007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24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9" name="Elipsa 68"/>
          <p:cNvSpPr/>
          <p:nvPr/>
        </p:nvSpPr>
        <p:spPr>
          <a:xfrm>
            <a:off x="6597225" y="4014065"/>
            <a:ext cx="855095" cy="63007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36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70" name="Elipsa 69"/>
          <p:cNvSpPr/>
          <p:nvPr/>
        </p:nvSpPr>
        <p:spPr>
          <a:xfrm>
            <a:off x="6642230" y="4824155"/>
            <a:ext cx="855095" cy="63007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60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5" grpId="1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 animBg="1"/>
      <p:bldP spid="64" grpId="1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extovéPole 55"/>
          <p:cNvSpPr txBox="1"/>
          <p:nvPr/>
        </p:nvSpPr>
        <p:spPr>
          <a:xfrm>
            <a:off x="926594" y="5757645"/>
            <a:ext cx="77858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Jakým jednoduchým způsobem se tento objem spočítá?</a:t>
            </a:r>
            <a:endParaRPr lang="cs-CZ" sz="2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3896925" y="548680"/>
            <a:ext cx="47705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Spočítej, kolik krychlí je uloženo:</a:t>
            </a:r>
            <a:endParaRPr lang="cs-CZ" sz="24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4031940" y="1628800"/>
            <a:ext cx="33753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/>
              <a:t> v celé podstavě</a:t>
            </a:r>
            <a:endParaRPr lang="cs-CZ" sz="24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4031940" y="2663915"/>
            <a:ext cx="33753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/>
              <a:t> ve 2 vrstvách</a:t>
            </a:r>
            <a:endParaRPr lang="cs-CZ" sz="24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4031940" y="3744035"/>
            <a:ext cx="33753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/>
              <a:t> ve 3 vrstvách</a:t>
            </a:r>
            <a:endParaRPr lang="cs-CZ" sz="24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4031940" y="4779150"/>
            <a:ext cx="33753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/>
              <a:t> </a:t>
            </a:r>
            <a:r>
              <a:rPr lang="cs-CZ" sz="2400" b="1" dirty="0" smtClean="0"/>
              <a:t>v celém hranolu</a:t>
            </a:r>
            <a:endParaRPr lang="cs-CZ" sz="2400" b="1" dirty="0"/>
          </a:p>
        </p:txBody>
      </p:sp>
      <p:sp>
        <p:nvSpPr>
          <p:cNvPr id="67" name="Elipsa 66"/>
          <p:cNvSpPr/>
          <p:nvPr/>
        </p:nvSpPr>
        <p:spPr>
          <a:xfrm>
            <a:off x="6597225" y="1538790"/>
            <a:ext cx="855095" cy="63007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8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8" name="Elipsa 67"/>
          <p:cNvSpPr/>
          <p:nvPr/>
        </p:nvSpPr>
        <p:spPr>
          <a:xfrm>
            <a:off x="6597225" y="2528900"/>
            <a:ext cx="855095" cy="63007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16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9" name="Elipsa 68"/>
          <p:cNvSpPr/>
          <p:nvPr/>
        </p:nvSpPr>
        <p:spPr>
          <a:xfrm>
            <a:off x="6597225" y="3654025"/>
            <a:ext cx="855095" cy="63007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24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70" name="Elipsa 69"/>
          <p:cNvSpPr/>
          <p:nvPr/>
        </p:nvSpPr>
        <p:spPr>
          <a:xfrm>
            <a:off x="6642230" y="4824155"/>
            <a:ext cx="855095" cy="63007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40</a:t>
            </a:r>
            <a:endParaRPr lang="cs-CZ" sz="2400" b="1" dirty="0">
              <a:solidFill>
                <a:srgbClr val="C00000"/>
              </a:solidFill>
            </a:endParaRPr>
          </a:p>
        </p:txBody>
      </p:sp>
      <p:grpSp>
        <p:nvGrpSpPr>
          <p:cNvPr id="77" name="Skupina 76"/>
          <p:cNvGrpSpPr/>
          <p:nvPr/>
        </p:nvGrpSpPr>
        <p:grpSpPr>
          <a:xfrm>
            <a:off x="971600" y="1808820"/>
            <a:ext cx="1980223" cy="2340260"/>
            <a:chOff x="971600" y="1808820"/>
            <a:chExt cx="1980223" cy="2340260"/>
          </a:xfrm>
        </p:grpSpPr>
        <p:sp>
          <p:nvSpPr>
            <p:cNvPr id="76" name="Volný tvar 75"/>
            <p:cNvSpPr/>
            <p:nvPr/>
          </p:nvSpPr>
          <p:spPr>
            <a:xfrm>
              <a:off x="1530036" y="2000816"/>
              <a:ext cx="162962" cy="162962"/>
            </a:xfrm>
            <a:custGeom>
              <a:avLst/>
              <a:gdLst>
                <a:gd name="connsiteX0" fmla="*/ 162962 w 162962"/>
                <a:gd name="connsiteY0" fmla="*/ 0 h 162962"/>
                <a:gd name="connsiteX1" fmla="*/ 0 w 162962"/>
                <a:gd name="connsiteY1" fmla="*/ 162962 h 162962"/>
                <a:gd name="connsiteX2" fmla="*/ 162962 w 162962"/>
                <a:gd name="connsiteY2" fmla="*/ 162962 h 162962"/>
                <a:gd name="connsiteX3" fmla="*/ 162962 w 162962"/>
                <a:gd name="connsiteY3" fmla="*/ 0 h 162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2962" h="162962">
                  <a:moveTo>
                    <a:pt x="162962" y="0"/>
                  </a:moveTo>
                  <a:lnTo>
                    <a:pt x="0" y="162962"/>
                  </a:lnTo>
                  <a:lnTo>
                    <a:pt x="162962" y="162962"/>
                  </a:lnTo>
                  <a:lnTo>
                    <a:pt x="162962" y="0"/>
                  </a:ln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Kosoúhelník 74"/>
            <p:cNvSpPr/>
            <p:nvPr/>
          </p:nvSpPr>
          <p:spPr>
            <a:xfrm rot="16200000" flipV="1">
              <a:off x="1511661" y="1988840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971600" y="3789040"/>
              <a:ext cx="360040" cy="36004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1331640" y="3789040"/>
              <a:ext cx="360040" cy="36004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1691680" y="3789040"/>
              <a:ext cx="360040" cy="36004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2051720" y="3789040"/>
              <a:ext cx="360040" cy="36004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971600" y="3429000"/>
              <a:ext cx="360040" cy="36004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1331640" y="3429000"/>
              <a:ext cx="360040" cy="36004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1691680" y="3429000"/>
              <a:ext cx="360040" cy="36004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051720" y="3429000"/>
              <a:ext cx="360040" cy="36004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971600" y="3068960"/>
              <a:ext cx="360040" cy="36004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1331640" y="3068960"/>
              <a:ext cx="360040" cy="36004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1691680" y="3068960"/>
              <a:ext cx="360040" cy="36004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2051720" y="3068960"/>
              <a:ext cx="360040" cy="36004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971600" y="2708920"/>
              <a:ext cx="360040" cy="36004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1331640" y="2708920"/>
              <a:ext cx="360040" cy="36004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1691680" y="2708920"/>
              <a:ext cx="360040" cy="36004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2051720" y="2708920"/>
              <a:ext cx="360040" cy="36004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971600" y="2348880"/>
              <a:ext cx="360040" cy="36004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1331640" y="2348880"/>
              <a:ext cx="360040" cy="36004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1691680" y="2348880"/>
              <a:ext cx="360040" cy="36004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2051720" y="2348880"/>
              <a:ext cx="360040" cy="36004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Kosoúhelník 24"/>
            <p:cNvSpPr/>
            <p:nvPr/>
          </p:nvSpPr>
          <p:spPr>
            <a:xfrm rot="16200000" flipV="1">
              <a:off x="2231741" y="3789039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chemeClr val="accent2">
                <a:lumMod val="60000"/>
                <a:lumOff val="4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Kosoúhelník 27"/>
            <p:cNvSpPr/>
            <p:nvPr/>
          </p:nvSpPr>
          <p:spPr>
            <a:xfrm rot="16200000" flipV="1">
              <a:off x="2411760" y="3609019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chemeClr val="accent2">
                <a:lumMod val="60000"/>
                <a:lumOff val="4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Kosoúhelník 28"/>
            <p:cNvSpPr/>
            <p:nvPr/>
          </p:nvSpPr>
          <p:spPr>
            <a:xfrm rot="16200000" flipV="1">
              <a:off x="2591781" y="3428999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chemeClr val="accent2">
                <a:lumMod val="60000"/>
                <a:lumOff val="4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Kosoúhelník 29"/>
            <p:cNvSpPr/>
            <p:nvPr/>
          </p:nvSpPr>
          <p:spPr>
            <a:xfrm rot="16200000" flipV="1">
              <a:off x="2231741" y="3428998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chemeClr val="accent2">
                <a:lumMod val="60000"/>
                <a:lumOff val="4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Kosoúhelník 30"/>
            <p:cNvSpPr/>
            <p:nvPr/>
          </p:nvSpPr>
          <p:spPr>
            <a:xfrm rot="16200000" flipV="1">
              <a:off x="2411760" y="3248978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chemeClr val="accent2">
                <a:lumMod val="60000"/>
                <a:lumOff val="4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Kosoúhelník 31"/>
            <p:cNvSpPr/>
            <p:nvPr/>
          </p:nvSpPr>
          <p:spPr>
            <a:xfrm rot="16200000" flipV="1">
              <a:off x="2591781" y="3068958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chemeClr val="accent2">
                <a:lumMod val="60000"/>
                <a:lumOff val="4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Kosoúhelník 32"/>
            <p:cNvSpPr/>
            <p:nvPr/>
          </p:nvSpPr>
          <p:spPr>
            <a:xfrm rot="16200000" flipV="1">
              <a:off x="2231741" y="3068960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chemeClr val="accent2">
                <a:lumMod val="60000"/>
                <a:lumOff val="4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Kosoúhelník 33"/>
            <p:cNvSpPr/>
            <p:nvPr/>
          </p:nvSpPr>
          <p:spPr>
            <a:xfrm rot="16200000" flipV="1">
              <a:off x="2411760" y="2888940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chemeClr val="accent2">
                <a:lumMod val="60000"/>
                <a:lumOff val="4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Kosoúhelník 34"/>
            <p:cNvSpPr/>
            <p:nvPr/>
          </p:nvSpPr>
          <p:spPr>
            <a:xfrm rot="16200000" flipV="1">
              <a:off x="2591781" y="2708920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chemeClr val="accent2">
                <a:lumMod val="60000"/>
                <a:lumOff val="4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Kosoúhelník 35"/>
            <p:cNvSpPr/>
            <p:nvPr/>
          </p:nvSpPr>
          <p:spPr>
            <a:xfrm rot="16200000" flipV="1">
              <a:off x="2231738" y="2708920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chemeClr val="accent2">
                <a:lumMod val="60000"/>
                <a:lumOff val="4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Kosoúhelník 36"/>
            <p:cNvSpPr/>
            <p:nvPr/>
          </p:nvSpPr>
          <p:spPr>
            <a:xfrm rot="16200000" flipV="1">
              <a:off x="2411757" y="2528900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chemeClr val="accent2">
                <a:lumMod val="60000"/>
                <a:lumOff val="4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Kosoúhelník 37"/>
            <p:cNvSpPr/>
            <p:nvPr/>
          </p:nvSpPr>
          <p:spPr>
            <a:xfrm rot="16200000" flipV="1">
              <a:off x="2591778" y="2348880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chemeClr val="accent2">
                <a:lumMod val="60000"/>
                <a:lumOff val="4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Kosoúhelník 38"/>
            <p:cNvSpPr/>
            <p:nvPr/>
          </p:nvSpPr>
          <p:spPr>
            <a:xfrm rot="16200000" flipV="1">
              <a:off x="2231741" y="2348880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chemeClr val="accent2">
                <a:lumMod val="60000"/>
                <a:lumOff val="4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Kosoúhelník 39"/>
            <p:cNvSpPr/>
            <p:nvPr/>
          </p:nvSpPr>
          <p:spPr>
            <a:xfrm rot="16200000" flipV="1">
              <a:off x="2411760" y="2168860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chemeClr val="accent2">
                <a:lumMod val="60000"/>
                <a:lumOff val="4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Kosoúhelník 40"/>
            <p:cNvSpPr/>
            <p:nvPr/>
          </p:nvSpPr>
          <p:spPr>
            <a:xfrm rot="16200000" flipV="1">
              <a:off x="2591781" y="1988840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chemeClr val="accent2">
                <a:lumMod val="60000"/>
                <a:lumOff val="4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Kosoúhelník 41"/>
            <p:cNvSpPr/>
            <p:nvPr/>
          </p:nvSpPr>
          <p:spPr>
            <a:xfrm>
              <a:off x="2051719" y="216886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chemeClr val="accent2">
                <a:lumMod val="60000"/>
                <a:lumOff val="4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Kosoúhelník 42"/>
            <p:cNvSpPr/>
            <p:nvPr/>
          </p:nvSpPr>
          <p:spPr>
            <a:xfrm>
              <a:off x="2231800" y="198884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chemeClr val="accent2">
                <a:lumMod val="60000"/>
                <a:lumOff val="4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Kosoúhelník 43"/>
            <p:cNvSpPr/>
            <p:nvPr/>
          </p:nvSpPr>
          <p:spPr>
            <a:xfrm>
              <a:off x="2411820" y="180882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chemeClr val="accent2">
                <a:lumMod val="60000"/>
                <a:lumOff val="4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Kosoúhelník 44"/>
            <p:cNvSpPr/>
            <p:nvPr/>
          </p:nvSpPr>
          <p:spPr>
            <a:xfrm>
              <a:off x="1691679" y="216886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chemeClr val="accent2">
                <a:lumMod val="60000"/>
                <a:lumOff val="4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Kosoúhelník 47"/>
            <p:cNvSpPr/>
            <p:nvPr/>
          </p:nvSpPr>
          <p:spPr>
            <a:xfrm>
              <a:off x="1331640" y="216886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chemeClr val="accent2">
                <a:lumMod val="60000"/>
                <a:lumOff val="4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Kosoúhelník 50"/>
            <p:cNvSpPr/>
            <p:nvPr/>
          </p:nvSpPr>
          <p:spPr>
            <a:xfrm>
              <a:off x="971600" y="216886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chemeClr val="accent2">
                <a:lumMod val="60000"/>
                <a:lumOff val="4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Kosoúhelník 51"/>
            <p:cNvSpPr/>
            <p:nvPr/>
          </p:nvSpPr>
          <p:spPr>
            <a:xfrm>
              <a:off x="1151681" y="198884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chemeClr val="accent2">
                <a:lumMod val="60000"/>
                <a:lumOff val="4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Kosoúhelník 52"/>
            <p:cNvSpPr/>
            <p:nvPr/>
          </p:nvSpPr>
          <p:spPr>
            <a:xfrm>
              <a:off x="1331701" y="180882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chemeClr val="accent2">
                <a:lumMod val="60000"/>
                <a:lumOff val="4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2" name="Přímá spojovací čára 71"/>
            <p:cNvCxnSpPr/>
            <p:nvPr/>
          </p:nvCxnSpPr>
          <p:spPr>
            <a:xfrm>
              <a:off x="1691680" y="1988840"/>
              <a:ext cx="0" cy="18002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57" grpId="0"/>
      <p:bldP spid="60" grpId="0"/>
      <p:bldP spid="61" grpId="0"/>
      <p:bldP spid="62" grpId="0"/>
      <p:bldP spid="63" grpId="0"/>
      <p:bldP spid="67" grpId="0" animBg="1"/>
      <p:bldP spid="68" grpId="0" animBg="1"/>
      <p:bldP spid="69" grpId="0" animBg="1"/>
      <p:bldP spid="7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Skupina 74"/>
          <p:cNvGrpSpPr/>
          <p:nvPr/>
        </p:nvGrpSpPr>
        <p:grpSpPr>
          <a:xfrm>
            <a:off x="971600" y="1808820"/>
            <a:ext cx="1620183" cy="2340260"/>
            <a:chOff x="971600" y="1808820"/>
            <a:chExt cx="1620183" cy="2340260"/>
          </a:xfrm>
        </p:grpSpPr>
        <p:sp>
          <p:nvSpPr>
            <p:cNvPr id="71" name="Volný tvar 70"/>
            <p:cNvSpPr/>
            <p:nvPr/>
          </p:nvSpPr>
          <p:spPr>
            <a:xfrm>
              <a:off x="1511660" y="2000816"/>
              <a:ext cx="162962" cy="162962"/>
            </a:xfrm>
            <a:custGeom>
              <a:avLst/>
              <a:gdLst>
                <a:gd name="connsiteX0" fmla="*/ 162962 w 162962"/>
                <a:gd name="connsiteY0" fmla="*/ 0 h 162962"/>
                <a:gd name="connsiteX1" fmla="*/ 0 w 162962"/>
                <a:gd name="connsiteY1" fmla="*/ 162962 h 162962"/>
                <a:gd name="connsiteX2" fmla="*/ 162962 w 162962"/>
                <a:gd name="connsiteY2" fmla="*/ 162962 h 162962"/>
                <a:gd name="connsiteX3" fmla="*/ 162962 w 162962"/>
                <a:gd name="connsiteY3" fmla="*/ 0 h 162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2962" h="162962">
                  <a:moveTo>
                    <a:pt x="162962" y="0"/>
                  </a:moveTo>
                  <a:lnTo>
                    <a:pt x="0" y="162962"/>
                  </a:lnTo>
                  <a:lnTo>
                    <a:pt x="162962" y="162962"/>
                  </a:lnTo>
                  <a:lnTo>
                    <a:pt x="162962" y="0"/>
                  </a:lnTo>
                  <a:close/>
                </a:path>
              </a:pathLst>
            </a:custGeom>
            <a:solidFill>
              <a:schemeClr val="accent4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Kosoúhelník 71"/>
            <p:cNvSpPr/>
            <p:nvPr/>
          </p:nvSpPr>
          <p:spPr>
            <a:xfrm rot="16200000" flipV="1">
              <a:off x="1493285" y="1988840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chemeClr val="accent4">
                <a:lumMod val="20000"/>
                <a:lumOff val="8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3" name="Přímá spojovací čára 72"/>
            <p:cNvCxnSpPr/>
            <p:nvPr/>
          </p:nvCxnSpPr>
          <p:spPr>
            <a:xfrm>
              <a:off x="1673304" y="1988840"/>
              <a:ext cx="0" cy="18002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" name="Obdélník 4"/>
            <p:cNvSpPr/>
            <p:nvPr/>
          </p:nvSpPr>
          <p:spPr>
            <a:xfrm>
              <a:off x="971600" y="3789040"/>
              <a:ext cx="360040" cy="36004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1331640" y="3789040"/>
              <a:ext cx="360040" cy="36004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1691680" y="3789040"/>
              <a:ext cx="360040" cy="36004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2051720" y="3789040"/>
              <a:ext cx="360040" cy="36004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971600" y="3429000"/>
              <a:ext cx="360040" cy="36004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1331640" y="3429000"/>
              <a:ext cx="360040" cy="36004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1691680" y="3429000"/>
              <a:ext cx="360040" cy="36004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051720" y="3429000"/>
              <a:ext cx="360040" cy="36004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971600" y="3068960"/>
              <a:ext cx="360040" cy="36004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1331640" y="3068960"/>
              <a:ext cx="360040" cy="36004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1691680" y="3068960"/>
              <a:ext cx="360040" cy="36004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2051720" y="3068960"/>
              <a:ext cx="360040" cy="36004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971600" y="2708920"/>
              <a:ext cx="360040" cy="36004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1331640" y="2708920"/>
              <a:ext cx="360040" cy="36004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1691680" y="2708920"/>
              <a:ext cx="360040" cy="36004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2051720" y="2708920"/>
              <a:ext cx="360040" cy="36004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971600" y="2348880"/>
              <a:ext cx="360040" cy="36004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1331640" y="2348880"/>
              <a:ext cx="360040" cy="36004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1691680" y="2348880"/>
              <a:ext cx="360040" cy="36004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2051720" y="2348880"/>
              <a:ext cx="360040" cy="36004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Kosoúhelník 24"/>
            <p:cNvSpPr/>
            <p:nvPr/>
          </p:nvSpPr>
          <p:spPr>
            <a:xfrm rot="16200000" flipV="1">
              <a:off x="2231741" y="3789039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chemeClr val="accent4">
                <a:lumMod val="40000"/>
                <a:lumOff val="6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Kosoúhelník 29"/>
            <p:cNvSpPr/>
            <p:nvPr/>
          </p:nvSpPr>
          <p:spPr>
            <a:xfrm rot="16200000" flipV="1">
              <a:off x="2231741" y="3428998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chemeClr val="accent4">
                <a:lumMod val="40000"/>
                <a:lumOff val="6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Kosoúhelník 32"/>
            <p:cNvSpPr/>
            <p:nvPr/>
          </p:nvSpPr>
          <p:spPr>
            <a:xfrm rot="16200000" flipV="1">
              <a:off x="2231741" y="3068960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chemeClr val="accent4">
                <a:lumMod val="40000"/>
                <a:lumOff val="6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Kosoúhelník 35"/>
            <p:cNvSpPr/>
            <p:nvPr/>
          </p:nvSpPr>
          <p:spPr>
            <a:xfrm rot="16200000" flipV="1">
              <a:off x="2231738" y="2708920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chemeClr val="accent4">
                <a:lumMod val="40000"/>
                <a:lumOff val="6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Kosoúhelník 38"/>
            <p:cNvSpPr/>
            <p:nvPr/>
          </p:nvSpPr>
          <p:spPr>
            <a:xfrm rot="16200000" flipV="1">
              <a:off x="2231741" y="2348880"/>
              <a:ext cx="540061" cy="180022"/>
            </a:xfrm>
            <a:prstGeom prst="parallelogram">
              <a:avLst>
                <a:gd name="adj" fmla="val 99179"/>
              </a:avLst>
            </a:prstGeom>
            <a:solidFill>
              <a:schemeClr val="accent4">
                <a:lumMod val="40000"/>
                <a:lumOff val="6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Kosoúhelník 41"/>
            <p:cNvSpPr/>
            <p:nvPr/>
          </p:nvSpPr>
          <p:spPr>
            <a:xfrm>
              <a:off x="2051719" y="216886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chemeClr val="accent4">
                <a:lumMod val="40000"/>
                <a:lumOff val="6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Kosoúhelník 44"/>
            <p:cNvSpPr/>
            <p:nvPr/>
          </p:nvSpPr>
          <p:spPr>
            <a:xfrm>
              <a:off x="1691679" y="216886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chemeClr val="accent4">
                <a:lumMod val="40000"/>
                <a:lumOff val="6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Kosoúhelník 47"/>
            <p:cNvSpPr/>
            <p:nvPr/>
          </p:nvSpPr>
          <p:spPr>
            <a:xfrm>
              <a:off x="1331640" y="216886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chemeClr val="accent4">
                <a:lumMod val="40000"/>
                <a:lumOff val="6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Kosoúhelník 50"/>
            <p:cNvSpPr/>
            <p:nvPr/>
          </p:nvSpPr>
          <p:spPr>
            <a:xfrm>
              <a:off x="971600" y="216886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chemeClr val="accent4">
                <a:lumMod val="40000"/>
                <a:lumOff val="6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Kosoúhelník 51"/>
            <p:cNvSpPr/>
            <p:nvPr/>
          </p:nvSpPr>
          <p:spPr>
            <a:xfrm>
              <a:off x="1151681" y="198884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chemeClr val="accent4">
                <a:lumMod val="40000"/>
                <a:lumOff val="6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Kosoúhelník 52"/>
            <p:cNvSpPr/>
            <p:nvPr/>
          </p:nvSpPr>
          <p:spPr>
            <a:xfrm>
              <a:off x="1331701" y="1808820"/>
              <a:ext cx="540000" cy="180020"/>
            </a:xfrm>
            <a:prstGeom prst="parallelogram">
              <a:avLst>
                <a:gd name="adj" fmla="val 99320"/>
              </a:avLst>
            </a:prstGeom>
            <a:solidFill>
              <a:schemeClr val="accent4">
                <a:lumMod val="40000"/>
                <a:lumOff val="60000"/>
              </a:schemeClr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6" name="TextovéPole 55"/>
          <p:cNvSpPr txBox="1"/>
          <p:nvPr/>
        </p:nvSpPr>
        <p:spPr>
          <a:xfrm>
            <a:off x="926594" y="5757645"/>
            <a:ext cx="77858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Jakým jednoduchým způsobem se tento objem spočítá?</a:t>
            </a:r>
            <a:endParaRPr lang="cs-CZ" sz="2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3896925" y="548680"/>
            <a:ext cx="47705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Spočítej, kolik krychlí je uloženo:</a:t>
            </a:r>
            <a:endParaRPr lang="cs-CZ" sz="24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4031940" y="1538790"/>
            <a:ext cx="33753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/>
              <a:t> v celé podstavě</a:t>
            </a:r>
            <a:endParaRPr lang="cs-CZ" sz="24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4031940" y="2528900"/>
            <a:ext cx="33753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/>
              <a:t> ve 2 vrstvách</a:t>
            </a:r>
            <a:endParaRPr lang="cs-CZ" sz="24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4031940" y="3564015"/>
            <a:ext cx="33753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/>
              <a:t> ve 3 vrstvách</a:t>
            </a:r>
            <a:endParaRPr lang="cs-CZ" sz="24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4031940" y="4554125"/>
            <a:ext cx="33753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/>
              <a:t> </a:t>
            </a:r>
            <a:r>
              <a:rPr lang="cs-CZ" sz="2400" b="1" dirty="0" smtClean="0"/>
              <a:t>v celém hranolu</a:t>
            </a:r>
            <a:endParaRPr lang="cs-CZ" sz="2400" b="1" dirty="0"/>
          </a:p>
        </p:txBody>
      </p:sp>
      <p:sp>
        <p:nvSpPr>
          <p:cNvPr id="67" name="Elipsa 66"/>
          <p:cNvSpPr/>
          <p:nvPr/>
        </p:nvSpPr>
        <p:spPr>
          <a:xfrm>
            <a:off x="6597225" y="1448780"/>
            <a:ext cx="855095" cy="63007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6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8" name="Elipsa 67"/>
          <p:cNvSpPr/>
          <p:nvPr/>
        </p:nvSpPr>
        <p:spPr>
          <a:xfrm>
            <a:off x="6597225" y="2393885"/>
            <a:ext cx="855095" cy="63007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12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9" name="Elipsa 68"/>
          <p:cNvSpPr/>
          <p:nvPr/>
        </p:nvSpPr>
        <p:spPr>
          <a:xfrm>
            <a:off x="6597225" y="3474005"/>
            <a:ext cx="855095" cy="63007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24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70" name="Elipsa 69"/>
          <p:cNvSpPr/>
          <p:nvPr/>
        </p:nvSpPr>
        <p:spPr>
          <a:xfrm>
            <a:off x="6642230" y="4509120"/>
            <a:ext cx="855095" cy="63007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30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57" grpId="0"/>
      <p:bldP spid="60" grpId="0"/>
      <p:bldP spid="61" grpId="0"/>
      <p:bldP spid="62" grpId="0"/>
      <p:bldP spid="63" grpId="0"/>
      <p:bldP spid="67" grpId="0" animBg="1"/>
      <p:bldP spid="68" grpId="0" animBg="1"/>
      <p:bldP spid="69" grpId="0" animBg="1"/>
      <p:bldP spid="7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extovéPole 56"/>
          <p:cNvSpPr txBox="1"/>
          <p:nvPr/>
        </p:nvSpPr>
        <p:spPr>
          <a:xfrm>
            <a:off x="566555" y="548680"/>
            <a:ext cx="81009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Objem hranolu vypočítáš, když obsah podstavy </a:t>
            </a:r>
            <a:r>
              <a:rPr lang="cs-CZ" sz="2400" b="1" i="1" dirty="0" err="1" smtClean="0"/>
              <a:t>S</a:t>
            </a:r>
            <a:r>
              <a:rPr lang="cs-CZ" sz="2400" b="1" i="1" baseline="-25000" dirty="0" err="1" smtClean="0"/>
              <a:t>p</a:t>
            </a:r>
            <a:r>
              <a:rPr lang="cs-CZ" sz="2400" b="1" i="1" dirty="0" smtClean="0"/>
              <a:t> </a:t>
            </a:r>
            <a:r>
              <a:rPr lang="cs-CZ" sz="2400" b="1" smtClean="0"/>
              <a:t>násobíš výškou </a:t>
            </a:r>
            <a:r>
              <a:rPr lang="cs-CZ" sz="2400" b="1" dirty="0" smtClean="0"/>
              <a:t>hranolu </a:t>
            </a:r>
            <a:r>
              <a:rPr lang="cs-CZ" sz="2400" b="1" i="1" dirty="0" smtClean="0"/>
              <a:t>v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971600" y="2123855"/>
            <a:ext cx="1665185" cy="58477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 = </a:t>
            </a:r>
            <a:r>
              <a:rPr lang="cs-CZ" sz="3200" b="1" dirty="0" err="1" smtClean="0">
                <a:solidFill>
                  <a:srgbClr val="FF0000"/>
                </a:solidFill>
              </a:rPr>
              <a:t>S</a:t>
            </a:r>
            <a:r>
              <a:rPr lang="cs-CZ" sz="3200" b="1" baseline="-25000" dirty="0" err="1" smtClean="0">
                <a:solidFill>
                  <a:srgbClr val="FF0000"/>
                </a:solidFill>
              </a:rPr>
              <a:t>p</a:t>
            </a:r>
            <a:r>
              <a:rPr lang="cs-CZ" sz="3200" b="1" dirty="0" smtClean="0">
                <a:solidFill>
                  <a:srgbClr val="FF0000"/>
                </a:solidFill>
              </a:rPr>
              <a:t> . 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grpSp>
        <p:nvGrpSpPr>
          <p:cNvPr id="81" name="Skupina 80"/>
          <p:cNvGrpSpPr/>
          <p:nvPr/>
        </p:nvGrpSpPr>
        <p:grpSpPr>
          <a:xfrm>
            <a:off x="4617005" y="2978950"/>
            <a:ext cx="3060340" cy="2251195"/>
            <a:chOff x="5247075" y="3338990"/>
            <a:chExt cx="3060340" cy="2251195"/>
          </a:xfrm>
        </p:grpSpPr>
        <p:sp>
          <p:nvSpPr>
            <p:cNvPr id="49" name="Volný tvar 48"/>
            <p:cNvSpPr/>
            <p:nvPr/>
          </p:nvSpPr>
          <p:spPr>
            <a:xfrm rot="1201143">
              <a:off x="5292080" y="4870105"/>
              <a:ext cx="2430270" cy="720080"/>
            </a:xfrm>
            <a:custGeom>
              <a:avLst/>
              <a:gdLst>
                <a:gd name="connsiteX0" fmla="*/ 0 w 3956365"/>
                <a:gd name="connsiteY0" fmla="*/ 1439501 h 1448554"/>
                <a:gd name="connsiteX1" fmla="*/ 1448555 w 3956365"/>
                <a:gd name="connsiteY1" fmla="*/ 1448554 h 1448554"/>
                <a:gd name="connsiteX2" fmla="*/ 2163779 w 3956365"/>
                <a:gd name="connsiteY2" fmla="*/ 715224 h 1448554"/>
                <a:gd name="connsiteX3" fmla="*/ 3250194 w 3956365"/>
                <a:gd name="connsiteY3" fmla="*/ 715224 h 1448554"/>
                <a:gd name="connsiteX4" fmla="*/ 3956365 w 3956365"/>
                <a:gd name="connsiteY4" fmla="*/ 0 h 1448554"/>
                <a:gd name="connsiteX5" fmla="*/ 1448555 w 3956365"/>
                <a:gd name="connsiteY5" fmla="*/ 0 h 1448554"/>
                <a:gd name="connsiteX6" fmla="*/ 0 w 3956365"/>
                <a:gd name="connsiteY6" fmla="*/ 1439501 h 1448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56365" h="1448554">
                  <a:moveTo>
                    <a:pt x="0" y="1439501"/>
                  </a:moveTo>
                  <a:lnTo>
                    <a:pt x="1448555" y="1448554"/>
                  </a:lnTo>
                  <a:lnTo>
                    <a:pt x="2163779" y="715224"/>
                  </a:lnTo>
                  <a:lnTo>
                    <a:pt x="3250194" y="715224"/>
                  </a:lnTo>
                  <a:lnTo>
                    <a:pt x="3956365" y="0"/>
                  </a:lnTo>
                  <a:lnTo>
                    <a:pt x="1448555" y="0"/>
                  </a:lnTo>
                  <a:lnTo>
                    <a:pt x="0" y="1439501"/>
                  </a:lnTo>
                  <a:close/>
                </a:path>
              </a:pathLst>
            </a:custGeom>
            <a:ln>
              <a:solidFill>
                <a:schemeClr val="tx1"/>
              </a:solidFill>
            </a:ln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Volný tvar 49"/>
            <p:cNvSpPr/>
            <p:nvPr/>
          </p:nvSpPr>
          <p:spPr>
            <a:xfrm rot="1201143">
              <a:off x="5278829" y="3429000"/>
              <a:ext cx="2430270" cy="720080"/>
            </a:xfrm>
            <a:custGeom>
              <a:avLst/>
              <a:gdLst>
                <a:gd name="connsiteX0" fmla="*/ 0 w 3956365"/>
                <a:gd name="connsiteY0" fmla="*/ 1439501 h 1448554"/>
                <a:gd name="connsiteX1" fmla="*/ 1448555 w 3956365"/>
                <a:gd name="connsiteY1" fmla="*/ 1448554 h 1448554"/>
                <a:gd name="connsiteX2" fmla="*/ 2163779 w 3956365"/>
                <a:gd name="connsiteY2" fmla="*/ 715224 h 1448554"/>
                <a:gd name="connsiteX3" fmla="*/ 3250194 w 3956365"/>
                <a:gd name="connsiteY3" fmla="*/ 715224 h 1448554"/>
                <a:gd name="connsiteX4" fmla="*/ 3956365 w 3956365"/>
                <a:gd name="connsiteY4" fmla="*/ 0 h 1448554"/>
                <a:gd name="connsiteX5" fmla="*/ 1448555 w 3956365"/>
                <a:gd name="connsiteY5" fmla="*/ 0 h 1448554"/>
                <a:gd name="connsiteX6" fmla="*/ 0 w 3956365"/>
                <a:gd name="connsiteY6" fmla="*/ 1439501 h 1448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56365" h="1448554">
                  <a:moveTo>
                    <a:pt x="0" y="1439501"/>
                  </a:moveTo>
                  <a:lnTo>
                    <a:pt x="1448555" y="1448554"/>
                  </a:lnTo>
                  <a:lnTo>
                    <a:pt x="2163779" y="715224"/>
                  </a:lnTo>
                  <a:lnTo>
                    <a:pt x="3250194" y="715224"/>
                  </a:lnTo>
                  <a:lnTo>
                    <a:pt x="3956365" y="0"/>
                  </a:lnTo>
                  <a:lnTo>
                    <a:pt x="1448555" y="0"/>
                  </a:lnTo>
                  <a:lnTo>
                    <a:pt x="0" y="1439501"/>
                  </a:lnTo>
                  <a:close/>
                </a:path>
              </a:pathLst>
            </a:custGeom>
            <a:ln>
              <a:solidFill>
                <a:schemeClr val="tx1"/>
              </a:solidFill>
            </a:ln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5" name="Přímá spojovací čára 54"/>
            <p:cNvCxnSpPr>
              <a:stCxn id="50" idx="4"/>
              <a:endCxn id="49" idx="4"/>
            </p:cNvCxnSpPr>
            <p:nvPr/>
          </p:nvCxnSpPr>
          <p:spPr>
            <a:xfrm>
              <a:off x="7758933" y="3866734"/>
              <a:ext cx="13251" cy="144110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ovací čára 57"/>
            <p:cNvCxnSpPr/>
            <p:nvPr/>
          </p:nvCxnSpPr>
          <p:spPr>
            <a:xfrm>
              <a:off x="7227295" y="4058125"/>
              <a:ext cx="13251" cy="144110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ovací čára 58"/>
            <p:cNvCxnSpPr/>
            <p:nvPr/>
          </p:nvCxnSpPr>
          <p:spPr>
            <a:xfrm>
              <a:off x="6597225" y="3833100"/>
              <a:ext cx="13251" cy="144110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ovací čára 63"/>
            <p:cNvCxnSpPr/>
            <p:nvPr/>
          </p:nvCxnSpPr>
          <p:spPr>
            <a:xfrm>
              <a:off x="6057165" y="4014065"/>
              <a:ext cx="13251" cy="144110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ovací čára 64"/>
            <p:cNvCxnSpPr/>
            <p:nvPr/>
          </p:nvCxnSpPr>
          <p:spPr>
            <a:xfrm>
              <a:off x="5247075" y="3699030"/>
              <a:ext cx="13251" cy="144110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ovací čára 65"/>
            <p:cNvCxnSpPr/>
            <p:nvPr/>
          </p:nvCxnSpPr>
          <p:spPr>
            <a:xfrm>
              <a:off x="6313944" y="3338990"/>
              <a:ext cx="13251" cy="1441105"/>
            </a:xfrm>
            <a:prstGeom prst="line">
              <a:avLst/>
            </a:prstGeom>
            <a:ln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8" name="TextovéPole 77"/>
            <p:cNvSpPr txBox="1"/>
            <p:nvPr/>
          </p:nvSpPr>
          <p:spPr>
            <a:xfrm>
              <a:off x="5697125" y="3429000"/>
              <a:ext cx="63007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err="1" smtClean="0"/>
                <a:t>S</a:t>
              </a:r>
              <a:r>
                <a:rPr lang="cs-CZ" sz="2400" b="1" baseline="-25000" dirty="0" err="1" smtClean="0"/>
                <a:t>p</a:t>
              </a:r>
              <a:endParaRPr lang="cs-CZ" sz="2400" b="1" dirty="0"/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6012160" y="4779150"/>
              <a:ext cx="63007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err="1" smtClean="0"/>
                <a:t>S</a:t>
              </a:r>
              <a:r>
                <a:rPr lang="cs-CZ" sz="2400" b="1" baseline="-25000" dirty="0" err="1" smtClean="0"/>
                <a:t>p</a:t>
              </a:r>
              <a:endParaRPr lang="cs-CZ" sz="2400" b="1" dirty="0"/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7767355" y="4284095"/>
              <a:ext cx="54006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v</a:t>
              </a:r>
              <a:endParaRPr lang="cs-CZ" sz="24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/>
      <p:bldP spid="6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320995"/>
            <a:ext cx="161951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a . b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465900"/>
            <a:ext cx="1656024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a . </a:t>
            </a:r>
            <a:r>
              <a:rPr lang="cs-CZ" sz="2400" b="1" dirty="0" err="1" smtClean="0"/>
              <a:t>v</a:t>
            </a:r>
            <a:r>
              <a:rPr lang="cs-CZ" sz="2400" b="1" baseline="-25000" dirty="0" err="1" smtClean="0"/>
              <a:t>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655810"/>
            <a:ext cx="1440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</a:t>
            </a:r>
            <a:r>
              <a:rPr lang="cs-CZ" sz="2400" b="1" dirty="0" smtClean="0">
                <a:latin typeface="Calibri"/>
              </a:rPr>
              <a:t>a . a</a:t>
            </a:r>
            <a:endParaRPr lang="cs-CZ" sz="2400" b="1" dirty="0"/>
          </a:p>
        </p:txBody>
      </p:sp>
      <p:grpSp>
        <p:nvGrpSpPr>
          <p:cNvPr id="5" name="Skupina 4"/>
          <p:cNvGrpSpPr/>
          <p:nvPr/>
        </p:nvGrpSpPr>
        <p:grpSpPr>
          <a:xfrm>
            <a:off x="251520" y="1755710"/>
            <a:ext cx="1368152" cy="613792"/>
            <a:chOff x="5292080" y="2887216"/>
            <a:chExt cx="1469384" cy="613792"/>
          </a:xfrm>
        </p:grpSpPr>
        <p:sp>
          <p:nvSpPr>
            <p:cNvPr id="6" name="TextovéPole 5"/>
            <p:cNvSpPr txBox="1"/>
            <p:nvPr/>
          </p:nvSpPr>
          <p:spPr>
            <a:xfrm>
              <a:off x="5292080" y="2924944"/>
              <a:ext cx="1469384" cy="461665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endParaRPr lang="cs-CZ" sz="2400" b="1" dirty="0"/>
            </a:p>
          </p:txBody>
        </p:sp>
        <p:pic>
          <p:nvPicPr>
            <p:cNvPr id="7" name="Picture 1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5436096" y="2887216"/>
              <a:ext cx="1125285" cy="613792"/>
            </a:xfrm>
            <a:prstGeom prst="rect">
              <a:avLst/>
            </a:prstGeom>
            <a:noFill/>
          </p:spPr>
        </p:pic>
      </p:grpSp>
      <p:grpSp>
        <p:nvGrpSpPr>
          <p:cNvPr id="8" name="Skupina 7"/>
          <p:cNvGrpSpPr/>
          <p:nvPr/>
        </p:nvGrpSpPr>
        <p:grpSpPr>
          <a:xfrm>
            <a:off x="251520" y="5266100"/>
            <a:ext cx="1800040" cy="638175"/>
            <a:chOff x="7164288" y="2852936"/>
            <a:chExt cx="1800040" cy="638175"/>
          </a:xfrm>
        </p:grpSpPr>
        <p:sp>
          <p:nvSpPr>
            <p:cNvPr id="9" name="TextovéPole 8"/>
            <p:cNvSpPr txBox="1"/>
            <p:nvPr/>
          </p:nvSpPr>
          <p:spPr>
            <a:xfrm>
              <a:off x="7164288" y="2924944"/>
              <a:ext cx="1800040" cy="523220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endParaRPr lang="cs-CZ" sz="2800" b="1" dirty="0"/>
            </a:p>
          </p:txBody>
        </p:sp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7236296" y="2852936"/>
              <a:ext cx="1524000" cy="638175"/>
            </a:xfrm>
            <a:prstGeom prst="rect">
              <a:avLst/>
            </a:prstGeom>
            <a:noFill/>
          </p:spPr>
        </p:pic>
      </p:grpSp>
      <p:sp>
        <p:nvSpPr>
          <p:cNvPr id="11" name="TextovéPole 10"/>
          <p:cNvSpPr txBox="1"/>
          <p:nvPr/>
        </p:nvSpPr>
        <p:spPr>
          <a:xfrm>
            <a:off x="0" y="638690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Podstavou může být jakýkoliv mnohoúhelník. Přiřadíš vzorce k útvaru?</a:t>
            </a:r>
            <a:endParaRPr lang="cs-CZ" sz="2400" b="1" dirty="0"/>
          </a:p>
        </p:txBody>
      </p:sp>
      <p:sp>
        <p:nvSpPr>
          <p:cNvPr id="12" name="Obdélník 11"/>
          <p:cNvSpPr/>
          <p:nvPr/>
        </p:nvSpPr>
        <p:spPr>
          <a:xfrm>
            <a:off x="4436985" y="1853825"/>
            <a:ext cx="1620180" cy="49505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13" name="Obdélník 12"/>
          <p:cNvSpPr/>
          <p:nvPr/>
        </p:nvSpPr>
        <p:spPr>
          <a:xfrm>
            <a:off x="7632340" y="4329100"/>
            <a:ext cx="720080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8</a:t>
            </a:r>
            <a:endParaRPr lang="cs-CZ" sz="2400" b="1" dirty="0"/>
          </a:p>
        </p:txBody>
      </p:sp>
      <p:sp>
        <p:nvSpPr>
          <p:cNvPr id="14" name="Kosoúhelník 13"/>
          <p:cNvSpPr/>
          <p:nvPr/>
        </p:nvSpPr>
        <p:spPr>
          <a:xfrm>
            <a:off x="6102170" y="2798930"/>
            <a:ext cx="990110" cy="900100"/>
          </a:xfrm>
          <a:prstGeom prst="parallelogram">
            <a:avLst>
              <a:gd name="adj" fmla="val 4374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4</a:t>
            </a:r>
            <a:endParaRPr lang="cs-CZ" sz="2400" b="1" dirty="0"/>
          </a:p>
        </p:txBody>
      </p:sp>
      <p:sp>
        <p:nvSpPr>
          <p:cNvPr id="15" name="Lichoběžník 14"/>
          <p:cNvSpPr/>
          <p:nvPr/>
        </p:nvSpPr>
        <p:spPr>
          <a:xfrm>
            <a:off x="5157065" y="5184195"/>
            <a:ext cx="1350150" cy="990110"/>
          </a:xfrm>
          <a:prstGeom prst="trapezoi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7</a:t>
            </a:r>
            <a:endParaRPr lang="cs-CZ" sz="2400" b="1" dirty="0"/>
          </a:p>
        </p:txBody>
      </p:sp>
      <p:sp>
        <p:nvSpPr>
          <p:cNvPr id="16" name="Pravidelný pětiúhelník 15"/>
          <p:cNvSpPr/>
          <p:nvPr/>
        </p:nvSpPr>
        <p:spPr>
          <a:xfrm>
            <a:off x="7587335" y="1493785"/>
            <a:ext cx="855095" cy="720080"/>
          </a:xfrm>
          <a:prstGeom prst="pentagon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</a:t>
            </a:r>
            <a:endParaRPr lang="cs-CZ" sz="2400" b="1" dirty="0"/>
          </a:p>
        </p:txBody>
      </p:sp>
      <p:sp>
        <p:nvSpPr>
          <p:cNvPr id="17" name="Šestiúhelník 16"/>
          <p:cNvSpPr/>
          <p:nvPr/>
        </p:nvSpPr>
        <p:spPr>
          <a:xfrm>
            <a:off x="3176845" y="3519010"/>
            <a:ext cx="1125125" cy="1080120"/>
          </a:xfrm>
          <a:prstGeom prst="hexagon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</a:t>
            </a:r>
            <a:endParaRPr lang="cs-CZ" sz="2400" b="1" dirty="0"/>
          </a:p>
        </p:txBody>
      </p:sp>
      <p:sp>
        <p:nvSpPr>
          <p:cNvPr id="18" name="Obdélník s odříznutým jedním rohem 17"/>
          <p:cNvSpPr/>
          <p:nvPr/>
        </p:nvSpPr>
        <p:spPr>
          <a:xfrm>
            <a:off x="2906815" y="4914165"/>
            <a:ext cx="1080120" cy="585065"/>
          </a:xfrm>
          <a:prstGeom prst="snip1Rect">
            <a:avLst>
              <a:gd name="adj" fmla="val 50000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6</a:t>
            </a:r>
            <a:endParaRPr lang="cs-CZ" sz="2400" b="1" dirty="0"/>
          </a:p>
        </p:txBody>
      </p:sp>
      <p:sp>
        <p:nvSpPr>
          <p:cNvPr id="19" name="Volný tvar 18"/>
          <p:cNvSpPr/>
          <p:nvPr/>
        </p:nvSpPr>
        <p:spPr>
          <a:xfrm>
            <a:off x="2876365" y="2512381"/>
            <a:ext cx="1695635" cy="648069"/>
          </a:xfrm>
          <a:custGeom>
            <a:avLst/>
            <a:gdLst>
              <a:gd name="connsiteX0" fmla="*/ 275208 w 1695635"/>
              <a:gd name="connsiteY0" fmla="*/ 0 h 648069"/>
              <a:gd name="connsiteX1" fmla="*/ 0 w 1695635"/>
              <a:gd name="connsiteY1" fmla="*/ 648069 h 648069"/>
              <a:gd name="connsiteX2" fmla="*/ 1695635 w 1695635"/>
              <a:gd name="connsiteY2" fmla="*/ 328473 h 648069"/>
              <a:gd name="connsiteX3" fmla="*/ 275208 w 1695635"/>
              <a:gd name="connsiteY3" fmla="*/ 0 h 6480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95635" h="648069">
                <a:moveTo>
                  <a:pt x="275208" y="0"/>
                </a:moveTo>
                <a:lnTo>
                  <a:pt x="0" y="648069"/>
                </a:lnTo>
                <a:lnTo>
                  <a:pt x="1695635" y="328473"/>
                </a:lnTo>
                <a:lnTo>
                  <a:pt x="275208" y="0"/>
                </a:lnTo>
                <a:close/>
              </a:path>
            </a:pathLst>
          </a:cu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1.20518E-6 L -0.16232 0.3506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" y="17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03 -0.00093 L -0.46667 -0.26995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" y="-135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44275E-6 L -0.4283 0.0721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4" y="36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65186E-6 L -0.31007 0.01319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5" y="6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74347E-6 L -0.06632 0.0786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" y="39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60699E-6 L 0.41112 0.1966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" y="98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36179E-6 L 0.43316 -0.2065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6" y="-103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44668E-7 L -0.08941 -0.14319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" y="-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38690"/>
            <a:ext cx="9144000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 truhlářství jsou nařezané hranoly s podstavou tvaru čtverce s hranou délky 10 cm. Výška hranolů je 0,5 m. Vypočítej objem jednoho hranolu. </a:t>
            </a:r>
            <a:endParaRPr lang="cs-CZ" sz="2400" b="1" dirty="0"/>
          </a:p>
        </p:txBody>
      </p:sp>
      <p:sp>
        <p:nvSpPr>
          <p:cNvPr id="3" name="Kosoúhelník 2"/>
          <p:cNvSpPr/>
          <p:nvPr/>
        </p:nvSpPr>
        <p:spPr>
          <a:xfrm>
            <a:off x="971600" y="4869160"/>
            <a:ext cx="810090" cy="495055"/>
          </a:xfrm>
          <a:prstGeom prst="parallelogram">
            <a:avLst>
              <a:gd name="adj" fmla="val 46519"/>
            </a:avLst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92D05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osoúhelník 3"/>
          <p:cNvSpPr/>
          <p:nvPr/>
        </p:nvSpPr>
        <p:spPr>
          <a:xfrm>
            <a:off x="971600" y="3203975"/>
            <a:ext cx="810090" cy="495055"/>
          </a:xfrm>
          <a:prstGeom prst="parallelogram">
            <a:avLst>
              <a:gd name="adj" fmla="val 46519"/>
            </a:avLst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971600" y="3699030"/>
            <a:ext cx="0" cy="16651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196625" y="3203975"/>
            <a:ext cx="0" cy="1665185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556665" y="3699030"/>
            <a:ext cx="0" cy="16651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781690" y="3203975"/>
            <a:ext cx="0" cy="16651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971600" y="5364215"/>
            <a:ext cx="58506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196625" y="4869160"/>
            <a:ext cx="585065" cy="0"/>
          </a:xfrm>
          <a:prstGeom prst="line">
            <a:avLst/>
          </a:prstGeom>
          <a:ln>
            <a:prstDash val="lg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H="1">
            <a:off x="1556665" y="4869160"/>
            <a:ext cx="225025" cy="49505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H="1">
            <a:off x="971600" y="4869160"/>
            <a:ext cx="225025" cy="495055"/>
          </a:xfrm>
          <a:prstGeom prst="line">
            <a:avLst/>
          </a:prstGeom>
          <a:ln>
            <a:prstDash val="lg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526995" y="2168860"/>
            <a:ext cx="1665185" cy="4616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V = </a:t>
            </a:r>
            <a:r>
              <a:rPr lang="cs-CZ" sz="2400" b="1" dirty="0" err="1" smtClean="0">
                <a:solidFill>
                  <a:schemeClr val="tx1"/>
                </a:solidFill>
              </a:rPr>
              <a:t>S</a:t>
            </a:r>
            <a:r>
              <a:rPr lang="cs-CZ" sz="2400" b="1" baseline="-25000" dirty="0" err="1" smtClean="0">
                <a:solidFill>
                  <a:schemeClr val="tx1"/>
                </a:solidFill>
              </a:rPr>
              <a:t>p</a:t>
            </a:r>
            <a:r>
              <a:rPr lang="cs-CZ" sz="2400" b="1" dirty="0" smtClean="0">
                <a:solidFill>
                  <a:schemeClr val="tx1"/>
                </a:solidFill>
              </a:rPr>
              <a:t> . v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916705" y="3834045"/>
            <a:ext cx="1125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 = 0,5 m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36585" y="5354923"/>
            <a:ext cx="1125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 = 0,1 m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526995" y="2933945"/>
            <a:ext cx="2295255" cy="4616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V = a . a . v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572000" y="3625860"/>
            <a:ext cx="2880320" cy="4616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V = 0,1 . 0,1 . 0,5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572000" y="4374105"/>
            <a:ext cx="3780420" cy="4616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tx1"/>
                </a:solidFill>
              </a:rPr>
              <a:t>V = 0,005 m</a:t>
            </a:r>
            <a:r>
              <a:rPr lang="cs-CZ" sz="2400" b="1" u="sng" baseline="30000" dirty="0" smtClean="0">
                <a:solidFill>
                  <a:schemeClr val="tx1"/>
                </a:solidFill>
              </a:rPr>
              <a:t>3 </a:t>
            </a:r>
            <a:r>
              <a:rPr lang="cs-CZ" sz="2400" b="1" u="sng" dirty="0" smtClean="0">
                <a:solidFill>
                  <a:schemeClr val="tx1"/>
                </a:solidFill>
              </a:rPr>
              <a:t>= 5 dm</a:t>
            </a:r>
            <a:r>
              <a:rPr lang="cs-CZ" sz="2400" b="1" u="sng" baseline="30000" dirty="0" smtClean="0">
                <a:solidFill>
                  <a:schemeClr val="tx1"/>
                </a:solidFill>
              </a:rPr>
              <a:t>3</a:t>
            </a:r>
            <a:r>
              <a:rPr lang="cs-CZ" sz="2400" b="1" u="sng" dirty="0" smtClean="0">
                <a:solidFill>
                  <a:schemeClr val="tx1"/>
                </a:solidFill>
              </a:rPr>
              <a:t> = 5 l</a:t>
            </a:r>
            <a:endParaRPr lang="cs-CZ" sz="2400" b="1" u="sng" dirty="0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806915" y="5724255"/>
            <a:ext cx="4950550" cy="4616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tx1"/>
                </a:solidFill>
              </a:rPr>
              <a:t>Objem jednoho hranolu je 5 dm</a:t>
            </a:r>
            <a:r>
              <a:rPr lang="cs-CZ" sz="2400" b="1" u="sng" baseline="30000" dirty="0" smtClean="0">
                <a:solidFill>
                  <a:schemeClr val="tx1"/>
                </a:solidFill>
              </a:rPr>
              <a:t>3</a:t>
            </a:r>
            <a:r>
              <a:rPr lang="cs-CZ" sz="2400" b="1" u="sng" dirty="0" smtClean="0">
                <a:solidFill>
                  <a:schemeClr val="tx1"/>
                </a:solidFill>
              </a:rPr>
              <a:t>.</a:t>
            </a:r>
            <a:endParaRPr lang="cs-CZ" sz="2400" b="1" u="sng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38690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Janouškovi mají na zahradě nádrž na dešťovou vodu. Její tvar a rozměry jsou na obrázku. Kolik litrů vody se do nádrže vejde?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26995" y="2168860"/>
            <a:ext cx="1665185" cy="4616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V = </a:t>
            </a:r>
            <a:r>
              <a:rPr lang="cs-CZ" sz="2400" b="1" dirty="0" err="1" smtClean="0">
                <a:solidFill>
                  <a:schemeClr val="tx1"/>
                </a:solidFill>
              </a:rPr>
              <a:t>S</a:t>
            </a:r>
            <a:r>
              <a:rPr lang="cs-CZ" sz="2400" b="1" baseline="-25000" dirty="0" err="1" smtClean="0">
                <a:solidFill>
                  <a:schemeClr val="tx1"/>
                </a:solidFill>
              </a:rPr>
              <a:t>p</a:t>
            </a:r>
            <a:r>
              <a:rPr lang="cs-CZ" sz="2400" b="1" dirty="0" smtClean="0">
                <a:solidFill>
                  <a:schemeClr val="tx1"/>
                </a:solidFill>
              </a:rPr>
              <a:t> . v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6545" y="3338990"/>
            <a:ext cx="1125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 = 1,5 m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971600" y="4824155"/>
            <a:ext cx="1125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 = 60 cm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481990" y="4497505"/>
            <a:ext cx="1440160" cy="4616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tx1"/>
                </a:solidFill>
              </a:rPr>
              <a:t>V = 525 l</a:t>
            </a:r>
            <a:endParaRPr lang="cs-CZ" sz="2400" b="1" u="sng" dirty="0">
              <a:solidFill>
                <a:schemeClr val="tx1"/>
              </a:solidFill>
            </a:endParaRPr>
          </a:p>
        </p:txBody>
      </p:sp>
      <p:cxnSp>
        <p:nvCxnSpPr>
          <p:cNvPr id="26" name="Přímá spojovací čára 25"/>
          <p:cNvCxnSpPr/>
          <p:nvPr/>
        </p:nvCxnSpPr>
        <p:spPr>
          <a:xfrm flipV="1">
            <a:off x="1019442" y="3203975"/>
            <a:ext cx="710667" cy="108164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flipV="1">
            <a:off x="2061133" y="3834045"/>
            <a:ext cx="710667" cy="108164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flipV="1">
            <a:off x="1116028" y="3697506"/>
            <a:ext cx="710667" cy="108164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4" name="Volný tvar 33"/>
          <p:cNvSpPr/>
          <p:nvPr/>
        </p:nvSpPr>
        <p:spPr>
          <a:xfrm>
            <a:off x="1029810" y="4296792"/>
            <a:ext cx="1145219" cy="648070"/>
          </a:xfrm>
          <a:custGeom>
            <a:avLst/>
            <a:gdLst>
              <a:gd name="connsiteX0" fmla="*/ 0 w 1145219"/>
              <a:gd name="connsiteY0" fmla="*/ 0 h 648070"/>
              <a:gd name="connsiteX1" fmla="*/ 79899 w 1145219"/>
              <a:gd name="connsiteY1" fmla="*/ 488272 h 648070"/>
              <a:gd name="connsiteX2" fmla="*/ 1020932 w 1145219"/>
              <a:gd name="connsiteY2" fmla="*/ 648070 h 648070"/>
              <a:gd name="connsiteX3" fmla="*/ 1145219 w 1145219"/>
              <a:gd name="connsiteY3" fmla="*/ 204187 h 648070"/>
              <a:gd name="connsiteX4" fmla="*/ 0 w 1145219"/>
              <a:gd name="connsiteY4" fmla="*/ 0 h 6480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5219" h="648070">
                <a:moveTo>
                  <a:pt x="0" y="0"/>
                </a:moveTo>
                <a:lnTo>
                  <a:pt x="79899" y="488272"/>
                </a:lnTo>
                <a:lnTo>
                  <a:pt x="1020932" y="648070"/>
                </a:lnTo>
                <a:lnTo>
                  <a:pt x="1145219" y="20418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olný tvar 34"/>
          <p:cNvSpPr/>
          <p:nvPr/>
        </p:nvSpPr>
        <p:spPr>
          <a:xfrm>
            <a:off x="1736685" y="3203975"/>
            <a:ext cx="1145219" cy="648070"/>
          </a:xfrm>
          <a:custGeom>
            <a:avLst/>
            <a:gdLst>
              <a:gd name="connsiteX0" fmla="*/ 0 w 1145219"/>
              <a:gd name="connsiteY0" fmla="*/ 0 h 648070"/>
              <a:gd name="connsiteX1" fmla="*/ 79899 w 1145219"/>
              <a:gd name="connsiteY1" fmla="*/ 488272 h 648070"/>
              <a:gd name="connsiteX2" fmla="*/ 1020932 w 1145219"/>
              <a:gd name="connsiteY2" fmla="*/ 648070 h 648070"/>
              <a:gd name="connsiteX3" fmla="*/ 1145219 w 1145219"/>
              <a:gd name="connsiteY3" fmla="*/ 204187 h 648070"/>
              <a:gd name="connsiteX4" fmla="*/ 0 w 1145219"/>
              <a:gd name="connsiteY4" fmla="*/ 0 h 6480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5219" h="648070">
                <a:moveTo>
                  <a:pt x="0" y="0"/>
                </a:moveTo>
                <a:lnTo>
                  <a:pt x="79899" y="488272"/>
                </a:lnTo>
                <a:lnTo>
                  <a:pt x="1020932" y="648070"/>
                </a:lnTo>
                <a:lnTo>
                  <a:pt x="1145219" y="20418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ovací čára 26"/>
          <p:cNvCxnSpPr/>
          <p:nvPr/>
        </p:nvCxnSpPr>
        <p:spPr>
          <a:xfrm flipV="1">
            <a:off x="2186735" y="3429000"/>
            <a:ext cx="710667" cy="108164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1871700" y="2888940"/>
            <a:ext cx="1125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 = 80 cm</a:t>
            </a:r>
            <a:endParaRPr lang="cs-CZ" b="1" dirty="0"/>
          </a:p>
        </p:txBody>
      </p:sp>
      <p:cxnSp>
        <p:nvCxnSpPr>
          <p:cNvPr id="38" name="Přímá spojovací čára 37"/>
          <p:cNvCxnSpPr/>
          <p:nvPr/>
        </p:nvCxnSpPr>
        <p:spPr>
          <a:xfrm flipH="1">
            <a:off x="1646675" y="4419110"/>
            <a:ext cx="90010" cy="45005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blouk 38"/>
          <p:cNvSpPr/>
          <p:nvPr/>
        </p:nvSpPr>
        <p:spPr>
          <a:xfrm rot="563128">
            <a:off x="1421650" y="4678121"/>
            <a:ext cx="450050" cy="405045"/>
          </a:xfrm>
          <a:prstGeom prst="arc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1736685" y="4779150"/>
            <a:ext cx="18000" cy="180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1106615" y="4419110"/>
            <a:ext cx="15751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err="1" smtClean="0"/>
              <a:t>v</a:t>
            </a:r>
            <a:r>
              <a:rPr lang="cs-CZ" sz="1400" b="1" baseline="-25000" dirty="0" err="1" smtClean="0"/>
              <a:t>a</a:t>
            </a:r>
            <a:r>
              <a:rPr lang="cs-CZ" sz="1400" b="1" dirty="0" smtClean="0"/>
              <a:t> = 50 cm</a:t>
            </a:r>
            <a:endParaRPr lang="cs-CZ" sz="1400" b="1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2753925"/>
            <a:ext cx="2486025" cy="762000"/>
          </a:xfrm>
          <a:prstGeom prst="rect">
            <a:avLst/>
          </a:prstGeom>
          <a:noFill/>
        </p:spPr>
      </p:pic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62915" y="3564015"/>
            <a:ext cx="2619375" cy="762000"/>
          </a:xfrm>
          <a:prstGeom prst="rect">
            <a:avLst/>
          </a:prstGeom>
          <a:noFill/>
        </p:spPr>
      </p:pic>
      <p:sp>
        <p:nvSpPr>
          <p:cNvPr id="45" name="Veselý obličej 44"/>
          <p:cNvSpPr/>
          <p:nvPr/>
        </p:nvSpPr>
        <p:spPr>
          <a:xfrm>
            <a:off x="8442430" y="6264315"/>
            <a:ext cx="405045" cy="405045"/>
          </a:xfrm>
          <a:prstGeom prst="smileyFac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1106615" y="5847655"/>
            <a:ext cx="4365485" cy="4616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tx1"/>
                </a:solidFill>
              </a:rPr>
              <a:t>Do nádrže se vejde 525 l vody.</a:t>
            </a:r>
            <a:endParaRPr lang="cs-CZ" sz="2400" b="1" u="sng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2" grpId="0" animBg="1"/>
      <p:bldP spid="2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Použitá literatura: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BOUŠKOVÁ, Jitka, Milena BRZOŇOVÁ a Josef TREJBAL. </a:t>
            </a:r>
            <a:r>
              <a:rPr lang="cs-CZ" sz="1200" i="1" dirty="0" smtClean="0"/>
              <a:t>Matematika 7 pro základní školy: geometrie : pracovní sešit</a:t>
            </a:r>
            <a:r>
              <a:rPr lang="cs-CZ" sz="1200" dirty="0" smtClean="0"/>
              <a:t>. 1. </a:t>
            </a:r>
            <a:r>
              <a:rPr lang="cs-CZ" sz="1200" dirty="0" err="1" smtClean="0"/>
              <a:t>vyd</a:t>
            </a:r>
            <a:r>
              <a:rPr lang="cs-CZ" sz="1200" dirty="0" smtClean="0"/>
              <a:t>. Praha: SPN - pedagogické nakladatelství, 2008, 63 s. ISBN 978-807-2353-934.</a:t>
            </a:r>
          </a:p>
          <a:p>
            <a:r>
              <a:rPr lang="cs-CZ" sz="1200" dirty="0"/>
              <a:t>PŮLPÁN, Zdeněk. </a:t>
            </a:r>
            <a:r>
              <a:rPr lang="cs-CZ" sz="1200" i="1" dirty="0"/>
              <a:t>Matematika 7 pro základní školy</a:t>
            </a:r>
            <a:r>
              <a:rPr lang="cs-CZ" sz="1200" dirty="0"/>
              <a:t>. 1. </a:t>
            </a:r>
            <a:r>
              <a:rPr lang="cs-CZ" sz="1200" dirty="0" err="1"/>
              <a:t>vyd</a:t>
            </a:r>
            <a:r>
              <a:rPr lang="cs-CZ" sz="1200" dirty="0"/>
              <a:t>. Praha: SPN - pedagogické nakladatelství, 2008, 86 s. ISBN 978-80-7235-399-6</a:t>
            </a:r>
            <a:r>
              <a:rPr lang="cs-CZ" sz="1200" dirty="0" smtClean="0"/>
              <a:t>.</a:t>
            </a:r>
          </a:p>
          <a:p>
            <a:r>
              <a:rPr lang="cs-CZ" sz="1200" dirty="0" smtClean="0"/>
              <a:t>ROSECKÁ, Zdena. </a:t>
            </a:r>
            <a:r>
              <a:rPr lang="cs-CZ" sz="1200" i="1" dirty="0" smtClean="0"/>
              <a:t>Geometrie: učebnice pro 7. ročník</a:t>
            </a:r>
            <a:r>
              <a:rPr lang="cs-CZ" sz="1200" dirty="0" smtClean="0"/>
              <a:t>. Ilustrace Jiří Růžička. Brno: Nová škola, 1998, 86 s. ISBN 80-856-0775-1.</a:t>
            </a:r>
            <a:endParaRPr lang="cs-CZ" sz="1200" dirty="0"/>
          </a:p>
          <a:p>
            <a:r>
              <a:rPr lang="cs-CZ" sz="1200" dirty="0" smtClean="0"/>
              <a:t>Obrázky autorka</a:t>
            </a:r>
          </a:p>
          <a:p>
            <a:r>
              <a:rPr lang="cs-CZ" sz="1200" dirty="0" smtClean="0"/>
              <a:t>Obrázky </a:t>
            </a:r>
            <a:r>
              <a:rPr lang="cs-CZ" sz="1200" dirty="0" smtClean="0">
                <a:hlinkClick r:id="rId2"/>
              </a:rPr>
              <a:t>www.</a:t>
            </a:r>
            <a:r>
              <a:rPr lang="cs-CZ" sz="1200" dirty="0" err="1" smtClean="0">
                <a:hlinkClick r:id="rId2"/>
              </a:rPr>
              <a:t>microsoft.com</a:t>
            </a:r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470</Words>
  <Application>Microsoft Office PowerPoint</Application>
  <PresentationFormat>Předvádění na obrazovce (4:3)</PresentationFormat>
  <Paragraphs>92</Paragraphs>
  <Slides>10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Objem hranolu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Použitá literatura: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15</cp:revision>
  <dcterms:created xsi:type="dcterms:W3CDTF">2013-09-22T18:05:25Z</dcterms:created>
  <dcterms:modified xsi:type="dcterms:W3CDTF">2013-09-23T19:34:11Z</dcterms:modified>
</cp:coreProperties>
</file>