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9" r:id="rId2"/>
    <p:sldId id="256" r:id="rId3"/>
    <p:sldId id="260" r:id="rId4"/>
    <p:sldId id="257" r:id="rId5"/>
    <p:sldId id="263" r:id="rId6"/>
    <p:sldId id="265" r:id="rId7"/>
    <p:sldId id="267" r:id="rId8"/>
    <p:sldId id="268" r:id="rId9"/>
    <p:sldId id="270" r:id="rId10"/>
    <p:sldId id="271" r:id="rId11"/>
    <p:sldId id="273" r:id="rId12"/>
    <p:sldId id="274" r:id="rId13"/>
    <p:sldId id="261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</p:presentationPr>
</file>

<file path=ppt/tableStyles.xml><?xml version="1.0" encoding="utf-8"?>
<a:tblStyleLst xmlns:a="http://schemas.openxmlformats.org/drawingml/2006/main" def="{5C22544A-7EE6-4342-B048-85BDC9FD1C3A}"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9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BEF3BCB-D76F-447A-9D5E-8548C12A54DE}" type="datetimeFigureOut">
              <a:rPr lang="cs-CZ"/>
              <a:pPr>
                <a:defRPr/>
              </a:pPr>
              <a:t>31.12.2013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B7699B1-3D83-41E4-9CD7-AC17F6BED3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3" name="Rectangle 2"/>
          <p:cNvSpPr txBox="1"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none" numCol="1" anchor="ctr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alt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noFill/>
          <a:ln w="9525">
            <a:noFill/>
          </a:ln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none" numCol="1" anchor="ctr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>
            <a:noAutofit/>
          </a:bodyPr>
          <a:lstStyle>
            <a:lvl1pPr algn="r">
              <a:defRPr sz="4200" b="1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6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0575" y="6557963"/>
            <a:ext cx="2003425" cy="22701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5FFB75B8-ED80-4E0D-85E8-EDD4B74AC3DF}" type="datetimeFigureOut">
              <a:rPr lang="cs-CZ"/>
              <a:pPr>
                <a:defRPr/>
              </a:pPr>
              <a:t>31.12.2013</a:t>
            </a:fld>
            <a:endParaRPr lang="cs-CZ"/>
          </a:p>
        </p:txBody>
      </p:sp>
      <p:sp>
        <p:nvSpPr>
          <p:cNvPr id="7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63"/>
            <a:ext cx="2927350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350" y="6556375"/>
            <a:ext cx="588963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66D51E5F-DEB1-43F2-9554-25EB6A6E50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84AD3A-EB39-4AE0-BB6C-4433372E5933}" type="datetimeFigureOut">
              <a:rPr lang="cs-CZ"/>
              <a:pPr>
                <a:defRPr/>
              </a:pPr>
              <a:t>31.12.2013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514E14-FDCD-4E23-A3A8-3596373300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400" y="6556375"/>
            <a:ext cx="2001838" cy="227013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28F50014-5863-47CC-A5EF-D4DF1324AC6D}" type="datetimeFigureOut">
              <a:rPr lang="cs-CZ"/>
              <a:pPr>
                <a:defRPr/>
              </a:pPr>
              <a:t>31.12.2013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138" y="6556375"/>
            <a:ext cx="28956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4175" y="6554788"/>
            <a:ext cx="58737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849FD8B-5A8C-4990-9B9F-E73AEFA770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4F8FF6-434E-4587-BB96-45496C9AD903}" type="datetimeFigureOut">
              <a:rPr lang="cs-CZ"/>
              <a:pPr>
                <a:defRPr/>
              </a:pPr>
              <a:t>31.12.2013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0F8822-174E-4035-BD37-F1B540CE07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2D03DF-07E4-4D7F-A486-E8E05AE4F96B}" type="datetimeFigureOut">
              <a:rPr lang="cs-CZ"/>
              <a:pPr>
                <a:defRPr/>
              </a:pPr>
              <a:t>31.12.2013</a:t>
            </a:fld>
            <a:endParaRPr lang="cs-CZ"/>
          </a:p>
        </p:txBody>
      </p:sp>
      <p:sp>
        <p:nvSpPr>
          <p:cNvPr id="8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8DA9CB-AEF7-4736-A519-7F2664B387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71F74B-6991-49BA-82FF-FFDDEFA73653}" type="datetimeFigureOut">
              <a:rPr lang="cs-CZ"/>
              <a:pPr>
                <a:defRPr/>
              </a:pPr>
              <a:t>31.12.2013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4DE9E0-3639-4E8F-9B11-1BF89506AB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2FC6D9-24C6-4995-8978-8AF3B7EEBF35}" type="datetimeFigureOut">
              <a:rPr lang="cs-CZ"/>
              <a:pPr>
                <a:defRPr/>
              </a:pPr>
              <a:t>31.12.2013</a:t>
            </a:fld>
            <a:endParaRPr lang="cs-CZ"/>
          </a:p>
        </p:txBody>
      </p:sp>
      <p:sp>
        <p:nvSpPr>
          <p:cNvPr id="3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00F65-1BED-48B5-B727-7018F5E013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CB1661-0A81-4A92-835D-0A4082CB0289}" type="datetimeFigureOut">
              <a:rPr lang="cs-CZ"/>
              <a:pPr>
                <a:defRPr/>
              </a:pPr>
              <a:t>31.12.2013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C4B4ED-5F30-4F5E-82D2-7FBC7755B2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 rot="21240000">
            <a:off x="598488" y="1004888"/>
            <a:ext cx="4319587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>
          <a:xfrm rot="21420000">
            <a:off x="596900" y="998538"/>
            <a:ext cx="4319588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AB06097-8C8C-4DFD-81D1-4D42A0061EDB}" type="datetimeFigureOut">
              <a:rPr lang="cs-CZ"/>
              <a:pPr>
                <a:defRPr/>
              </a:pPr>
              <a:t>31.12.2013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895EFDE-6E92-454A-B2C2-1214637787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E2EAD4-DFB2-4EDD-ADF9-64BF13E898BC}" type="datetimeFigureOut">
              <a:rPr lang="cs-CZ"/>
              <a:pPr>
                <a:defRPr/>
              </a:pPr>
              <a:t>31.12.2013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AEFCF9-BB3C-463B-9163-A7DBA1DD4B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3388" y="6557963"/>
            <a:ext cx="2001837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43454F8-D5A6-4EB2-8032-F12A9C11107D}" type="datetimeFigureOut">
              <a:rPr lang="cs-CZ"/>
              <a:pPr>
                <a:defRPr/>
              </a:pPr>
              <a:t>31.12.2013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375"/>
            <a:ext cx="36576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750" y="6553200"/>
            <a:ext cx="587375" cy="228600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0B3924AE-F551-438D-9B0C-5C2F05760A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0" name="Zástupný symbol pro text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3C152106-A8AC-4D26-A712-4DF2DDB8D61B}" type="datetimeFigureOut">
              <a:rPr lang="cs-CZ"/>
              <a:pPr>
                <a:defRPr/>
              </a:pPr>
              <a:t>31.12.2013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 smtClean="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0138C4A7-AD25-4604-9F24-78150047DF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75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8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  <a:extLst/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fontAlgn="base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6C6C6C"/>
          </a:solidFill>
          <a:latin typeface="+mn-lt"/>
          <a:ea typeface="+mn-ea"/>
          <a:cs typeface="+mn-cs"/>
        </a:defRPr>
      </a:lvl2pPr>
      <a:lvl3pPr marL="758825" indent="-228600" algn="l" rtl="0" fontAlgn="base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fontAlgn="base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6C6C6C"/>
          </a:solidFill>
          <a:latin typeface="+mn-lt"/>
          <a:ea typeface="+mn-ea"/>
          <a:cs typeface="+mn-cs"/>
        </a:defRPr>
      </a:lvl4pPr>
      <a:lvl5pPr marL="1279525" indent="-228600" algn="l" rtl="0" fontAlgn="base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4338" name="Text Box 2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Trebuchet MS" pitchFamily="34" charset="0"/>
            </a:endParaRPr>
          </a:p>
        </p:txBody>
      </p:sp>
      <p:sp>
        <p:nvSpPr>
          <p:cNvPr id="14339" name="Rectangle 3"/>
          <p:cNvSpPr>
            <a:spLocks noChangeArrowheads="1"/>
          </p:cNvSpPr>
          <p:nvPr/>
        </p:nvSpPr>
        <p:spPr bwMode="auto">
          <a:xfrm>
            <a:off x="0" y="0"/>
            <a:ext cx="9144000" cy="1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Trebuchet MS" pitchFamily="34" charset="0"/>
            </a:endParaRPr>
          </a:p>
        </p:txBody>
      </p:sp>
      <p:sp>
        <p:nvSpPr>
          <p:cNvPr id="14340" name="Rectangle 4"/>
          <p:cNvSpPr>
            <a:spLocks noChangeArrowheads="1"/>
          </p:cNvSpPr>
          <p:nvPr/>
        </p:nvSpPr>
        <p:spPr bwMode="auto">
          <a:xfrm>
            <a:off x="0" y="0"/>
            <a:ext cx="1588" cy="1588"/>
          </a:xfrm>
          <a:prstGeom prst="rect">
            <a:avLst/>
          </a:prstGeom>
          <a:solidFill>
            <a:srgbClr val="A3B2C1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Trebuchet MS" pitchFamily="34" charset="0"/>
            </a:endParaRPr>
          </a:p>
        </p:txBody>
      </p:sp>
      <p:sp>
        <p:nvSpPr>
          <p:cNvPr id="14341" name="Rectangle 5"/>
          <p:cNvSpPr>
            <a:spLocks noChangeArrowheads="1"/>
          </p:cNvSpPr>
          <p:nvPr/>
        </p:nvSpPr>
        <p:spPr bwMode="auto">
          <a:xfrm>
            <a:off x="0" y="352425"/>
            <a:ext cx="9144000" cy="1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Trebuchet MS" pitchFamily="34" charset="0"/>
            </a:endParaRPr>
          </a:p>
        </p:txBody>
      </p:sp>
      <p:pic>
        <p:nvPicPr>
          <p:cNvPr id="14342" name="Picture 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24750" y="549275"/>
            <a:ext cx="503238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3" name="Rectangle 7"/>
          <p:cNvSpPr>
            <a:spLocks noChangeArrowheads="1"/>
          </p:cNvSpPr>
          <p:nvPr/>
        </p:nvSpPr>
        <p:spPr bwMode="auto">
          <a:xfrm>
            <a:off x="684213" y="1844675"/>
            <a:ext cx="7559675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000" tIns="46800" rIns="90000" bIns="46800"/>
          <a:lstStyle/>
          <a:p>
            <a:pPr>
              <a:spcBef>
                <a:spcPts val="300"/>
              </a:spcBef>
              <a:buSzPct val="6500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1200" b="1">
                <a:solidFill>
                  <a:srgbClr val="336699"/>
                </a:solidFill>
                <a:latin typeface="Verdana" pitchFamily="34" charset="0"/>
              </a:rPr>
              <a:t>ŠKOLA:		Gymnázium, Tanvald, Školní 305, příspěvková organizace</a:t>
            </a:r>
          </a:p>
          <a:p>
            <a:pPr>
              <a:spcBef>
                <a:spcPts val="300"/>
              </a:spcBef>
              <a:buSzPct val="6500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1200" b="1">
                <a:solidFill>
                  <a:srgbClr val="336699"/>
                </a:solidFill>
                <a:latin typeface="Verdana" pitchFamily="34" charset="0"/>
              </a:rPr>
              <a:t>ČÍSLO PROJEKTU:	CZ.1.07/1.5.00/34.0434</a:t>
            </a:r>
          </a:p>
          <a:p>
            <a:pPr>
              <a:spcBef>
                <a:spcPts val="300"/>
              </a:spcBef>
              <a:buSzPct val="6500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1200" b="1">
                <a:solidFill>
                  <a:srgbClr val="336699"/>
                </a:solidFill>
                <a:latin typeface="Verdana" pitchFamily="34" charset="0"/>
              </a:rPr>
              <a:t>NÁZEV PROJEKTU:	Šablony – Gymnázium Tanvald</a:t>
            </a:r>
          </a:p>
          <a:p>
            <a:pPr>
              <a:spcBef>
                <a:spcPts val="300"/>
              </a:spcBef>
              <a:buSzPct val="6500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1200" b="1">
                <a:solidFill>
                  <a:srgbClr val="336699"/>
                </a:solidFill>
                <a:latin typeface="Verdana" pitchFamily="34" charset="0"/>
              </a:rPr>
              <a:t>ČÍSLO ŠABLONY:	VI/2 Vytváření podmínek pro rozvoj znalosti, schopností a 			dovedností v oblasti 	finanční gramotnosti.</a:t>
            </a:r>
          </a:p>
          <a:p>
            <a:pPr>
              <a:spcBef>
                <a:spcPts val="300"/>
              </a:spcBef>
              <a:buSzPct val="6500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1200" b="1">
                <a:solidFill>
                  <a:srgbClr val="336699"/>
                </a:solidFill>
                <a:latin typeface="Verdana" pitchFamily="34" charset="0"/>
              </a:rPr>
              <a:t>AUTOR:		Jarmila Moravcová</a:t>
            </a:r>
          </a:p>
          <a:p>
            <a:pPr>
              <a:spcBef>
                <a:spcPts val="300"/>
              </a:spcBef>
              <a:buSzPct val="6500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1200" b="1">
                <a:solidFill>
                  <a:srgbClr val="336699"/>
                </a:solidFill>
                <a:latin typeface="Verdana" pitchFamily="34" charset="0"/>
              </a:rPr>
              <a:t>TEMATICKÁ OBLAST:	Finanční gramotnost matematika II</a:t>
            </a:r>
          </a:p>
          <a:p>
            <a:pPr>
              <a:spcBef>
                <a:spcPts val="300"/>
              </a:spcBef>
              <a:buSzPct val="6500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1200" b="1">
                <a:solidFill>
                  <a:srgbClr val="336699"/>
                </a:solidFill>
                <a:latin typeface="Verdana" pitchFamily="34" charset="0"/>
              </a:rPr>
              <a:t>NÁZEV DUMu:	 Inflace I</a:t>
            </a:r>
            <a:endParaRPr lang="cs-CZ" altLang="cs-CZ" sz="1200" b="1">
              <a:solidFill>
                <a:srgbClr val="336699"/>
              </a:solidFill>
            </a:endParaRPr>
          </a:p>
          <a:p>
            <a:pPr>
              <a:spcBef>
                <a:spcPts val="300"/>
              </a:spcBef>
              <a:buSzPct val="6500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1200" b="1">
                <a:solidFill>
                  <a:srgbClr val="336699"/>
                </a:solidFill>
                <a:latin typeface="Verdana" pitchFamily="34" charset="0"/>
              </a:rPr>
              <a:t>POŘADOVÉ ČÍSLO DUMu: 13</a:t>
            </a:r>
          </a:p>
          <a:p>
            <a:pPr>
              <a:spcBef>
                <a:spcPts val="300"/>
              </a:spcBef>
              <a:buSzPct val="6500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1200" b="1">
                <a:solidFill>
                  <a:srgbClr val="336699"/>
                </a:solidFill>
                <a:latin typeface="Verdana" pitchFamily="34" charset="0"/>
              </a:rPr>
              <a:t>KÓD DUMu:	JM_VI/2_FIN_GRAM_MAT_II_13</a:t>
            </a:r>
          </a:p>
          <a:p>
            <a:pPr>
              <a:spcBef>
                <a:spcPts val="300"/>
              </a:spcBef>
              <a:buSzPct val="6500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altLang="cs-CZ" sz="1200" b="1">
              <a:solidFill>
                <a:srgbClr val="336699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SzPct val="6500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1200" b="1">
                <a:solidFill>
                  <a:srgbClr val="336699"/>
                </a:solidFill>
                <a:latin typeface="Verdana" pitchFamily="34" charset="0"/>
              </a:rPr>
              <a:t>DATUM TVORBY:	30.12.2013</a:t>
            </a:r>
          </a:p>
          <a:p>
            <a:pPr>
              <a:spcBef>
                <a:spcPts val="300"/>
              </a:spcBef>
              <a:buSzPct val="6500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1200" b="1">
                <a:solidFill>
                  <a:srgbClr val="336699"/>
                </a:solidFill>
                <a:latin typeface="Verdana" pitchFamily="34" charset="0"/>
              </a:rPr>
              <a:t>ANOTACE (ROČNÍK):	Prezentace je určena pro žáky 7.ročníku ZŠ nebo sekundy 			 víceletých gymnázií. Seznamuje žáky , přiměřeně věku ,             			s pojmem inflace . V oblasti matematiky procvičuje kapitolu 			procenta.</a:t>
            </a:r>
          </a:p>
          <a:p>
            <a:pPr>
              <a:spcBef>
                <a:spcPts val="300"/>
              </a:spcBef>
              <a:buSzPct val="6500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1200" b="1">
                <a:solidFill>
                  <a:srgbClr val="336699"/>
                </a:solidFill>
                <a:latin typeface="Verdana" pitchFamily="34" charset="0"/>
              </a:rPr>
              <a:t>METODICKÝ POKYN: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611560" y="548680"/>
            <a:ext cx="8219256" cy="1143000"/>
          </a:xfrm>
          <a:prstGeom prst="rect">
            <a:avLst/>
          </a:prstGeom>
        </p:spPr>
        <p:txBody>
          <a:bodyPr lIns="45720" tIns="0" rIns="45720" bIns="0" anchor="b"/>
          <a:lstStyle>
            <a:lvl1pPr algn="r" rtl="0" eaLnBrk="1" latinLnBrk="0" hangingPunct="1">
              <a:spcBef>
                <a:spcPct val="0"/>
              </a:spcBef>
              <a:buNone/>
              <a:defRPr kumimoji="0" sz="4200" b="1" kern="1200" cap="all" baseline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latin typeface="+mj-lt"/>
                <a:ea typeface="+mj-ea"/>
                <a:cs typeface="+mj-cs"/>
              </a:defRPr>
            </a:lvl1pPr>
            <a:extLst/>
          </a:lstStyle>
          <a:p>
            <a:pPr fontAlgn="auto">
              <a:spcAft>
                <a:spcPts val="0"/>
              </a:spcAft>
              <a:defRPr/>
            </a:pPr>
            <a:r>
              <a:rPr lang="cs-CZ" altLang="cs-CZ" sz="4000" dirty="0" smtClean="0"/>
              <a:t>Rodina Kropáčkova se vrací:</a:t>
            </a:r>
            <a:endParaRPr lang="cs-CZ" altLang="cs-CZ" sz="4000" dirty="0"/>
          </a:p>
        </p:txBody>
      </p:sp>
      <p:sp>
        <p:nvSpPr>
          <p:cNvPr id="5" name="Text Box 9"/>
          <p:cNvSpPr txBox="1">
            <a:spLocks noChangeArrowheads="1"/>
          </p:cNvSpPr>
          <p:nvPr/>
        </p:nvSpPr>
        <p:spPr bwMode="auto">
          <a:xfrm>
            <a:off x="250825" y="2205038"/>
            <a:ext cx="2303463" cy="2586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/>
          <a:p>
            <a:pPr fontAlgn="auto">
              <a:spcBef>
                <a:spcPct val="50000"/>
              </a:spcBef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  <a:defRPr/>
            </a:pPr>
            <a:r>
              <a:rPr lang="cs-CZ" altLang="cs-CZ" sz="3600" b="1" dirty="0">
                <a:latin typeface="Edwardian Script ITC" pitchFamily="66" charset="0"/>
                <a:cs typeface="+mn-cs"/>
              </a:rPr>
              <a:t>  </a:t>
            </a:r>
            <a:r>
              <a:rPr lang="cs-CZ" altLang="cs-CZ" sz="2800" b="1" i="1" dirty="0">
                <a:latin typeface="Trebuchet MS" panose="020B0603020202020204" pitchFamily="34" charset="0"/>
                <a:cs typeface="+mn-cs"/>
              </a:rPr>
              <a:t>Maminka</a:t>
            </a:r>
          </a:p>
          <a:p>
            <a:pPr fontAlgn="auto">
              <a:spcBef>
                <a:spcPct val="50000"/>
              </a:spcBef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  <a:defRPr/>
            </a:pPr>
            <a:r>
              <a:rPr lang="cs-CZ" altLang="cs-CZ" sz="2800" b="1" i="1" dirty="0">
                <a:latin typeface="Trebuchet MS" panose="020B0603020202020204" pitchFamily="34" charset="0"/>
                <a:cs typeface="+mn-cs"/>
              </a:rPr>
              <a:t>   Tatínek</a:t>
            </a:r>
          </a:p>
          <a:p>
            <a:pPr fontAlgn="auto">
              <a:spcBef>
                <a:spcPct val="50000"/>
              </a:spcBef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  <a:defRPr/>
            </a:pPr>
            <a:r>
              <a:rPr lang="cs-CZ" altLang="cs-CZ" sz="2800" b="1" i="1" dirty="0">
                <a:latin typeface="Trebuchet MS" panose="020B0603020202020204" pitchFamily="34" charset="0"/>
                <a:cs typeface="+mn-cs"/>
              </a:rPr>
              <a:t>   Eliška</a:t>
            </a:r>
          </a:p>
          <a:p>
            <a:pPr fontAlgn="auto">
              <a:spcBef>
                <a:spcPct val="50000"/>
              </a:spcBef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  <a:defRPr/>
            </a:pPr>
            <a:r>
              <a:rPr lang="cs-CZ" altLang="cs-CZ" sz="2800" b="1" i="1" dirty="0">
                <a:latin typeface="Trebuchet MS" panose="020B0603020202020204" pitchFamily="34" charset="0"/>
                <a:cs typeface="+mn-cs"/>
              </a:rPr>
              <a:t>   Davídek</a:t>
            </a:r>
          </a:p>
        </p:txBody>
      </p:sp>
      <p:pic>
        <p:nvPicPr>
          <p:cNvPr id="6" name="imgPreview" descr="chlapci,dámy,dcery,d&amp;ecaron;ti,dítka,dívky,lidé,matky,mu&amp;zcaron;i,otcové,páni,ro&amp;ccaron;ní období,rodiny,synové,&amp;zcaron;en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92500" y="2205038"/>
            <a:ext cx="4608513" cy="3960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altLang="cs-CZ" dirty="0"/>
              <a:t>Co </a:t>
            </a:r>
            <a:r>
              <a:rPr lang="cs-CZ" altLang="cs-CZ" dirty="0" smtClean="0"/>
              <a:t>nás  dnes čeká </a:t>
            </a:r>
            <a:r>
              <a:rPr lang="cs-CZ" altLang="cs-CZ" dirty="0"/>
              <a:t>?</a:t>
            </a:r>
          </a:p>
        </p:txBody>
      </p:sp>
      <p:sp>
        <p:nvSpPr>
          <p:cNvPr id="1300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844675"/>
            <a:ext cx="7138988" cy="3529013"/>
          </a:xfrm>
        </p:spPr>
        <p:txBody>
          <a:bodyPr>
            <a:normAutofit/>
          </a:bodyPr>
          <a:lstStyle/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altLang="cs-CZ" sz="800" b="1" i="1" dirty="0" smtClean="0">
              <a:solidFill>
                <a:schemeClr val="bg2"/>
              </a:solidFill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75000"/>
                </a:schemeClr>
              </a:buClr>
              <a:buSzPct val="104000"/>
              <a:buFont typeface="Wingdings" panose="05000000000000000000" pitchFamily="2" charset="2"/>
              <a:buChar char="Ø"/>
              <a:defRPr/>
            </a:pPr>
            <a:r>
              <a:rPr lang="cs-CZ" altLang="cs-CZ" sz="2800" b="1" i="1" dirty="0" smtClean="0"/>
              <a:t>   Eliška se ptá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75000"/>
                </a:schemeClr>
              </a:buClr>
              <a:buSzPct val="104000"/>
              <a:buFont typeface="Wingdings" panose="05000000000000000000" pitchFamily="2" charset="2"/>
              <a:buChar char="Ø"/>
              <a:defRPr/>
            </a:pPr>
            <a:r>
              <a:rPr lang="cs-CZ" altLang="cs-CZ" sz="2800" b="1" i="1" dirty="0"/>
              <a:t> </a:t>
            </a:r>
            <a:r>
              <a:rPr lang="cs-CZ" altLang="cs-CZ" sz="2800" b="1" i="1" dirty="0" smtClean="0"/>
              <a:t>  maminka se diví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75000"/>
                </a:schemeClr>
              </a:buClr>
              <a:buSzPct val="104000"/>
              <a:buFont typeface="Wingdings" panose="05000000000000000000" pitchFamily="2" charset="2"/>
              <a:buChar char="Ø"/>
              <a:defRPr/>
            </a:pPr>
            <a:r>
              <a:rPr lang="cs-CZ" altLang="cs-CZ" sz="2800" b="1" i="1" dirty="0" smtClean="0"/>
              <a:t>   tatínek vysvětluje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75000"/>
                </a:schemeClr>
              </a:buClr>
              <a:buSzPct val="104000"/>
              <a:buFont typeface="Wingdings" panose="05000000000000000000" pitchFamily="2" charset="2"/>
              <a:buChar char="Ø"/>
              <a:defRPr/>
            </a:pPr>
            <a:r>
              <a:rPr lang="cs-CZ" altLang="cs-CZ" sz="2800" b="1" i="1" dirty="0" smtClean="0"/>
              <a:t>   tatínek připravil příklady 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75000"/>
                </a:schemeClr>
              </a:buClr>
              <a:buSzPct val="104000"/>
              <a:buFont typeface="Wingdings" panose="05000000000000000000" pitchFamily="2" charset="2"/>
              <a:buChar char="Ø"/>
              <a:defRPr/>
            </a:pPr>
            <a:r>
              <a:rPr lang="cs-CZ" altLang="cs-CZ" sz="2800" b="1" i="1" dirty="0" smtClean="0"/>
              <a:t>   provedeme výpočty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75000"/>
                </a:schemeClr>
              </a:buClr>
              <a:buSzPct val="104000"/>
              <a:buFont typeface="Wingdings" panose="05000000000000000000" pitchFamily="2" charset="2"/>
              <a:buChar char="Ø"/>
              <a:defRPr/>
            </a:pPr>
            <a:r>
              <a:rPr lang="cs-CZ" altLang="cs-CZ" sz="2800" b="1" i="1" dirty="0" smtClean="0"/>
              <a:t>   závěrečné zhodnocení</a:t>
            </a:r>
            <a:endParaRPr lang="cs-CZ" altLang="cs-CZ" sz="2800" b="1" i="1" dirty="0"/>
          </a:p>
        </p:txBody>
      </p:sp>
      <p:pic>
        <p:nvPicPr>
          <p:cNvPr id="4" name="Picture 3" descr="C:\Users\moravcova.GYMTANVALD\AppData\Local\Microsoft\Windows\Temporary Internet Files\Content.IE5\H6SHIFBY\MC90035220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67400" y="1916113"/>
            <a:ext cx="187325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0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0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0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0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0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0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0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0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3682752" cy="732696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Příběh Elišky: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268413"/>
            <a:ext cx="7488237" cy="4824412"/>
          </a:xfrm>
        </p:spPr>
        <p:txBody>
          <a:bodyPr>
            <a:normAutofit/>
          </a:bodyPr>
          <a:lstStyle/>
          <a:p>
            <a:pPr marL="0" indent="-457200" algn="just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/>
              <a:t>Eliška přiběhla dnes ze školy celá zmatená. Hned se jala vykládat mamince, co ji potkalo.</a:t>
            </a:r>
          </a:p>
          <a:p>
            <a:pPr marL="0" indent="-457200" algn="just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/>
              <a:t> V autobuse slyšela naříkat starou paní. Maminka se vyptávala, co paní říkala. Eliška důležitě rozprávěla: „Musela mít asi nějakou vážnou nemoc. Pořád naříkala a volala, ta mě dostala, ta mi dává zabrat.“</a:t>
            </a:r>
          </a:p>
          <a:p>
            <a:pPr marL="0" indent="-457200" algn="just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/>
              <a:t>    „A jak se ta nemoc jmenovala?“ starala se maminka, „aby nebyla nakažlivá.“</a:t>
            </a:r>
          </a:p>
          <a:p>
            <a:pPr marL="0" indent="-457200" algn="just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/>
              <a:t> „No bylo to takové hodně divné slovo,“ vzpomínala Eliška, „jo, už vím! Inflace!“</a:t>
            </a:r>
          </a:p>
          <a:p>
            <a:pPr marL="0" indent="-457200" algn="just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/>
              <a:t>Maminka se rozesmála.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3682752" cy="732696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Příběh Elišky: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67400" y="620713"/>
            <a:ext cx="1681163" cy="208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95288" y="1700213"/>
            <a:ext cx="6408737" cy="3908425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" panose="05000000000000000000" pitchFamily="2" charset="2"/>
              <a:buChar char="q"/>
              <a:defRPr/>
            </a:pPr>
            <a:r>
              <a:rPr lang="cs-CZ" sz="2800" dirty="0" smtClean="0"/>
              <a:t>Proč se maminka rozesmála?</a:t>
            </a:r>
          </a:p>
          <a:p>
            <a:pPr marL="274320" indent="-274320" fontAlgn="auto">
              <a:spcAft>
                <a:spcPts val="0"/>
              </a:spcAft>
              <a:buFont typeface="Wingdings" panose="05000000000000000000" pitchFamily="2" charset="2"/>
              <a:buChar char="q"/>
              <a:defRPr/>
            </a:pPr>
            <a:endParaRPr lang="cs-CZ" sz="2800" dirty="0"/>
          </a:p>
          <a:p>
            <a:pPr marL="274320" indent="-274320" fontAlgn="auto">
              <a:spcAft>
                <a:spcPts val="0"/>
              </a:spcAft>
              <a:buFont typeface="Wingdings" panose="05000000000000000000" pitchFamily="2" charset="2"/>
              <a:buChar char="q"/>
              <a:defRPr/>
            </a:pPr>
            <a:endParaRPr lang="cs-CZ" sz="2800" dirty="0" smtClean="0"/>
          </a:p>
          <a:p>
            <a:pPr marL="274320" indent="-274320" fontAlgn="auto">
              <a:spcAft>
                <a:spcPts val="0"/>
              </a:spcAft>
              <a:buFont typeface="Wingdings" panose="05000000000000000000" pitchFamily="2" charset="2"/>
              <a:buChar char="q"/>
              <a:defRPr/>
            </a:pPr>
            <a:endParaRPr lang="cs-CZ" sz="2800" dirty="0" smtClean="0"/>
          </a:p>
          <a:p>
            <a:pPr marL="274320" indent="-274320" fontAlgn="auto">
              <a:spcAft>
                <a:spcPts val="0"/>
              </a:spcAft>
              <a:buFont typeface="Wingdings" panose="05000000000000000000" pitchFamily="2" charset="2"/>
              <a:buChar char="q"/>
              <a:defRPr/>
            </a:pPr>
            <a:r>
              <a:rPr lang="cs-CZ" sz="2800" dirty="0" smtClean="0"/>
              <a:t>Víte, jakou „ nemocí “ trpěla stará paní v autobuse?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4110236" y="2312876"/>
            <a:ext cx="1931640" cy="648072"/>
          </a:xfrm>
          <a:prstGeom prst="rect">
            <a:avLst/>
          </a:prstGeom>
        </p:spPr>
        <p:txBody>
          <a:bodyPr lIns="45720" tIns="0" rIns="45720" bIns="0" anchor="b"/>
          <a:lstStyle>
            <a:lvl1pPr algn="l" rtl="0" eaLnBrk="1" latinLnBrk="0" hangingPunct="1">
              <a:spcBef>
                <a:spcPct val="0"/>
              </a:spcBef>
              <a:buNone/>
              <a:defRPr kumimoji="0" sz="3800" b="1" kern="1200" cap="all" baseline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latin typeface="+mj-lt"/>
                <a:ea typeface="+mj-ea"/>
                <a:cs typeface="+mj-cs"/>
              </a:defRPr>
            </a:lvl1pPr>
            <a:extLst/>
          </a:lstStyle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/>
                </a:solidFill>
              </a:rPr>
              <a:t>Inflace </a:t>
            </a:r>
            <a:endParaRPr lang="cs-CZ" sz="3600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Unicode MS" panose="020B0604020202020204" pitchFamily="34" charset="-128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3203575" y="1736725"/>
            <a:ext cx="3744913" cy="1800225"/>
          </a:xfrm>
          <a:prstGeom prst="cloudCallout">
            <a:avLst>
              <a:gd name="adj1" fmla="val 47785"/>
              <a:gd name="adj2" fmla="val 117912"/>
            </a:avLst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50050" y="4652963"/>
            <a:ext cx="1314450" cy="183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Zaoblený obdélník 9"/>
          <p:cNvSpPr/>
          <p:nvPr/>
        </p:nvSpPr>
        <p:spPr>
          <a:xfrm>
            <a:off x="323850" y="2457450"/>
            <a:ext cx="2376488" cy="1008063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dirty="0">
                <a:solidFill>
                  <a:schemeClr val="tx1"/>
                </a:solidFill>
              </a:rPr>
              <a:t>je velký  dluh</a:t>
            </a:r>
            <a:endParaRPr lang="cs-CZ" sz="2400" b="1" i="1" dirty="0"/>
          </a:p>
        </p:txBody>
      </p:sp>
      <p:sp>
        <p:nvSpPr>
          <p:cNvPr id="15" name="Zaoblený obdélník 14"/>
          <p:cNvSpPr/>
          <p:nvPr/>
        </p:nvSpPr>
        <p:spPr>
          <a:xfrm>
            <a:off x="4637088" y="404813"/>
            <a:ext cx="2808287" cy="1008062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dirty="0">
                <a:solidFill>
                  <a:schemeClr val="tx1"/>
                </a:solidFill>
              </a:rPr>
              <a:t>je vážná nemoc</a:t>
            </a:r>
            <a:endParaRPr lang="cs-CZ" sz="2400" b="1" i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179388" y="404813"/>
            <a:ext cx="3384550" cy="1368425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 </a:t>
            </a:r>
            <a:r>
              <a:rPr lang="cs-CZ" sz="2400" b="1" i="1" dirty="0">
                <a:solidFill>
                  <a:schemeClr val="tx1"/>
                </a:solidFill>
              </a:rPr>
              <a:t>je postup, kterým exekutor zabaví dlužníkovi majetek </a:t>
            </a:r>
            <a:endParaRPr lang="cs-CZ" sz="24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323850" y="4175125"/>
            <a:ext cx="3168650" cy="1584325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dirty="0">
                <a:solidFill>
                  <a:schemeClr val="tx1"/>
                </a:solidFill>
              </a:rPr>
              <a:t>j</a:t>
            </a:r>
            <a:r>
              <a:rPr lang="cs-CZ" sz="2400" b="1" i="1" dirty="0">
                <a:solidFill>
                  <a:schemeClr val="tx1"/>
                </a:solidFill>
              </a:rPr>
              <a:t>e stav, kdy peníze ztrácejí svoji hodnotu z důvodů zdražování</a:t>
            </a:r>
            <a:endParaRPr lang="cs-CZ" sz="2400" b="1" i="1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924300" y="3959225"/>
            <a:ext cx="2640013" cy="1008063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dirty="0">
                <a:solidFill>
                  <a:schemeClr val="tx1"/>
                </a:solidFill>
              </a:rPr>
              <a:t>j</a:t>
            </a:r>
            <a:r>
              <a:rPr lang="cs-CZ" sz="2400" b="1" i="1" dirty="0">
                <a:solidFill>
                  <a:schemeClr val="tx1"/>
                </a:solidFill>
              </a:rPr>
              <a:t>e velká nezaměstnanost</a:t>
            </a:r>
            <a:endParaRPr lang="cs-CZ" sz="2400" b="1" i="1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323850" y="4175125"/>
            <a:ext cx="3168650" cy="1584325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dirty="0">
                <a:solidFill>
                  <a:schemeClr val="tx1"/>
                </a:solidFill>
              </a:rPr>
              <a:t>j</a:t>
            </a:r>
            <a:r>
              <a:rPr lang="cs-CZ" sz="2400" b="1" i="1" dirty="0">
                <a:solidFill>
                  <a:schemeClr val="tx1"/>
                </a:solidFill>
              </a:rPr>
              <a:t>e stav, kdy peníze ztrácejí svoji hodnotu z důvodů zdražování</a:t>
            </a:r>
            <a:endParaRPr lang="cs-CZ" sz="2400" b="1" i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268413"/>
            <a:ext cx="7850188" cy="5187950"/>
          </a:xfrm>
        </p:spPr>
        <p:txBody>
          <a:bodyPr/>
          <a:lstStyle/>
          <a:p>
            <a:r>
              <a:rPr lang="cs-CZ" sz="2800" b="1" smtClean="0">
                <a:solidFill>
                  <a:srgbClr val="C00000"/>
                </a:solidFill>
              </a:rPr>
              <a:t>Inflace</a:t>
            </a:r>
            <a:r>
              <a:rPr lang="cs-CZ" smtClean="0"/>
              <a:t> znamená, že zboží a služby zdražují</a:t>
            </a:r>
          </a:p>
          <a:p>
            <a:r>
              <a:rPr lang="cs-CZ" smtClean="0"/>
              <a:t>Za stejnou částku peněz si koupíme méně věcí</a:t>
            </a:r>
          </a:p>
          <a:p>
            <a:r>
              <a:rPr lang="cs-CZ" smtClean="0"/>
              <a:t>Nár</a:t>
            </a:r>
            <a:r>
              <a:rPr lang="cs-CZ" smtClean="0">
                <a:latin typeface="Arial" charset="0"/>
              </a:rPr>
              <a:t>ů</a:t>
            </a:r>
            <a:r>
              <a:rPr lang="cs-CZ" smtClean="0"/>
              <a:t>st inflace se obvykle vyjadřuje v %</a:t>
            </a:r>
          </a:p>
          <a:p>
            <a:r>
              <a:rPr lang="cs-CZ" smtClean="0"/>
              <a:t>Je li např. </a:t>
            </a:r>
            <a:r>
              <a:rPr lang="cs-CZ" sz="2800" b="1" smtClean="0">
                <a:solidFill>
                  <a:srgbClr val="C00000"/>
                </a:solidFill>
              </a:rPr>
              <a:t>roční míra </a:t>
            </a:r>
            <a:r>
              <a:rPr lang="cs-CZ" smtClean="0"/>
              <a:t>inflace 5 %, znamená to, že zboží, které dříve stálo 100 Kč stojí nyní o 5 % více, tedy 105 %</a:t>
            </a:r>
          </a:p>
          <a:p>
            <a:r>
              <a:rPr lang="cs-CZ" smtClean="0"/>
              <a:t>Ceny u každého zboží rostou ( někdy i klesají) různě rychle</a:t>
            </a:r>
          </a:p>
          <a:p>
            <a:r>
              <a:rPr lang="cs-CZ" smtClean="0"/>
              <a:t>Proto se inflace určuje pomocí tzv.      </a:t>
            </a:r>
            <a:r>
              <a:rPr lang="cs-CZ" sz="2800" b="1" smtClean="0">
                <a:solidFill>
                  <a:srgbClr val="C00000"/>
                </a:solidFill>
              </a:rPr>
              <a:t>spotřebního koše </a:t>
            </a:r>
            <a:r>
              <a:rPr lang="cs-CZ" smtClean="0"/>
              <a:t>– souhr</a:t>
            </a:r>
            <a:r>
              <a:rPr lang="cs-CZ" smtClean="0">
                <a:latin typeface="Arial" charset="0"/>
              </a:rPr>
              <a:t>n</a:t>
            </a:r>
            <a:r>
              <a:rPr lang="cs-CZ" smtClean="0"/>
              <a:t> potravin a jiného zboží, které lidé běžně kupují</a:t>
            </a:r>
          </a:p>
          <a:p>
            <a:endParaRPr lang="cs-CZ" smtClean="0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457200" y="320040"/>
            <a:ext cx="5482952" cy="732696"/>
          </a:xfrm>
          <a:prstGeom prst="rect">
            <a:avLst/>
          </a:prstGeom>
        </p:spPr>
        <p:txBody>
          <a:bodyPr lIns="45720" tIns="0" rIns="45720" bIns="0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800" b="1" kern="1200" cap="all" baseline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latin typeface="+mj-lt"/>
                <a:ea typeface="+mj-ea"/>
                <a:cs typeface="+mj-cs"/>
              </a:defRPr>
            </a:lvl1pPr>
            <a:extLst/>
          </a:lstStyle>
          <a:p>
            <a:pPr fontAlgn="auto">
              <a:spcAft>
                <a:spcPts val="0"/>
              </a:spcAft>
              <a:defRPr/>
            </a:pPr>
            <a:r>
              <a:rPr lang="cs-CZ" altLang="cs-CZ" dirty="0" smtClean="0"/>
              <a:t>Tatínek vysvětluje:</a:t>
            </a:r>
            <a:endParaRPr lang="cs-CZ" alt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1"/>
          <p:cNvGraphicFramePr>
            <a:graphicFrameLocks noGrp="1"/>
          </p:cNvGraphicFramePr>
          <p:nvPr>
            <p:ph idx="1"/>
          </p:nvPr>
        </p:nvGraphicFramePr>
        <p:xfrm>
          <a:off x="179388" y="1412875"/>
          <a:ext cx="7848600" cy="2368550"/>
        </p:xfrm>
        <a:graphic>
          <a:graphicData uri="http://schemas.openxmlformats.org/drawingml/2006/table">
            <a:tbl>
              <a:tblPr firstRow="1">
                <a:tableStyleId>{912C8C85-51F0-491E-9774-3900AFEF0FD7}</a:tableStyleId>
              </a:tblPr>
              <a:tblGrid>
                <a:gridCol w="872097"/>
                <a:gridCol w="872097"/>
                <a:gridCol w="872097"/>
                <a:gridCol w="872097"/>
                <a:gridCol w="872097"/>
                <a:gridCol w="872097"/>
                <a:gridCol w="872097"/>
                <a:gridCol w="872097"/>
                <a:gridCol w="872097"/>
              </a:tblGrid>
              <a:tr h="1026696">
                <a:tc>
                  <a:txBody>
                    <a:bodyPr/>
                    <a:lstStyle/>
                    <a:p>
                      <a:pPr algn="ctr" fontAlgn="t"/>
                      <a:endParaRPr lang="cs-CZ" sz="3200" b="0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8">
                  <a:txBody>
                    <a:bodyPr/>
                    <a:lstStyle/>
                    <a:p>
                      <a:pPr algn="ctr" fontAlgn="t"/>
                      <a:r>
                        <a:rPr kumimoji="0" lang="cs-CZ" sz="2800" kern="1200" dirty="0" smtClean="0">
                          <a:effectLst/>
                        </a:rPr>
                        <a:t>přírůstek průměrného ročního indexu spotřebitelských cen</a:t>
                      </a:r>
                      <a:endParaRPr lang="cs-CZ" sz="2800" b="0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t"/>
                      <a:endParaRPr lang="cs-CZ" sz="3200" b="0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>
                    <a:lnL w="9525" cap="flat" cmpd="sng" algn="ctr">
                      <a:solidFill>
                        <a:srgbClr val="F2F2F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2F2F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7F7F7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t"/>
                      <a:endParaRPr lang="cs-CZ" sz="3200" b="0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>
                    <a:lnL w="9525" cap="flat" cmpd="sng" algn="ctr">
                      <a:solidFill>
                        <a:srgbClr val="F2F2F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2F2F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7F7F7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t"/>
                      <a:endParaRPr lang="cs-CZ" sz="3200" b="0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>
                    <a:lnL w="9525" cap="flat" cmpd="sng" algn="ctr">
                      <a:solidFill>
                        <a:srgbClr val="F2F2F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2F2F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7F7F7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t"/>
                      <a:endParaRPr lang="cs-CZ" sz="3200" b="0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>
                    <a:lnL w="9525" cap="flat" cmpd="sng" algn="ctr">
                      <a:solidFill>
                        <a:srgbClr val="F2F2F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2F2F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7F7F7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t"/>
                      <a:endParaRPr lang="cs-CZ" sz="3200" b="0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>
                    <a:lnL w="9525" cap="flat" cmpd="sng" algn="ctr">
                      <a:solidFill>
                        <a:srgbClr val="F2F2F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2F2F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7F7F7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t"/>
                      <a:endParaRPr lang="cs-CZ" sz="3200" b="0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>
                    <a:lnL w="9525" cap="flat" cmpd="sng" algn="ctr">
                      <a:solidFill>
                        <a:srgbClr val="F2F2F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2F2F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7F7F7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fontAlgn="t"/>
                      <a:endParaRPr lang="cs-CZ" sz="3200" b="0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>
                    <a:lnL w="9525" cap="flat" cmpd="sng" algn="ctr">
                      <a:solidFill>
                        <a:srgbClr val="F2F2F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2F2F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7F7F7"/>
                    </a:solidFill>
                  </a:tcPr>
                </a:tc>
              </a:tr>
              <a:tr h="701496"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 smtClean="0">
                          <a:effectLst/>
                        </a:rPr>
                        <a:t>rok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97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98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99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00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01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02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03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04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640787"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b="1" dirty="0" smtClean="0">
                          <a:effectLst/>
                        </a:rPr>
                        <a:t>%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8,5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10,7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2,1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3,9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4,7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1,8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0,1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2,8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457200" y="320040"/>
            <a:ext cx="7355160" cy="732696"/>
          </a:xfrm>
          <a:prstGeom prst="rect">
            <a:avLst/>
          </a:prstGeom>
        </p:spPr>
        <p:txBody>
          <a:bodyPr lIns="45720" tIns="0" rIns="45720" bIns="0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800" b="1" kern="1200" cap="all" baseline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latin typeface="+mj-lt"/>
                <a:ea typeface="+mj-ea"/>
                <a:cs typeface="+mj-cs"/>
              </a:defRPr>
            </a:lvl1pPr>
            <a:extLst/>
          </a:lstStyle>
          <a:p>
            <a:pPr fontAlgn="auto">
              <a:spcAft>
                <a:spcPts val="0"/>
              </a:spcAft>
              <a:defRPr/>
            </a:pPr>
            <a:r>
              <a:rPr lang="cs-CZ" altLang="cs-CZ" dirty="0" smtClean="0">
                <a:solidFill>
                  <a:srgbClr val="C00000"/>
                </a:solidFill>
              </a:rPr>
              <a:t>Tabulka – míra inflace v </a:t>
            </a:r>
            <a:r>
              <a:rPr lang="cs-CZ" altLang="cs-CZ" dirty="0" err="1" smtClean="0">
                <a:solidFill>
                  <a:srgbClr val="C00000"/>
                </a:solidFill>
              </a:rPr>
              <a:t>Čr</a:t>
            </a:r>
            <a:r>
              <a:rPr lang="cs-CZ" altLang="cs-CZ" dirty="0" smtClean="0">
                <a:solidFill>
                  <a:srgbClr val="C00000"/>
                </a:solidFill>
              </a:rPr>
              <a:t> :</a:t>
            </a:r>
            <a:endParaRPr lang="cs-CZ" altLang="cs-CZ" dirty="0">
              <a:solidFill>
                <a:srgbClr val="C00000"/>
              </a:solidFill>
            </a:endParaRPr>
          </a:p>
        </p:txBody>
      </p:sp>
      <p:graphicFrame>
        <p:nvGraphicFramePr>
          <p:cNvPr id="6" name="Zástupný symbol pro obsah 1"/>
          <p:cNvGraphicFramePr>
            <a:graphicFrameLocks/>
          </p:cNvGraphicFramePr>
          <p:nvPr/>
        </p:nvGraphicFramePr>
        <p:xfrm>
          <a:off x="179388" y="4149725"/>
          <a:ext cx="7848600" cy="1295400"/>
        </p:xfrm>
        <a:graphic>
          <a:graphicData uri="http://schemas.openxmlformats.org/drawingml/2006/table">
            <a:tbl>
              <a:tblPr>
                <a:tableStyleId>{912C8C85-51F0-491E-9774-3900AFEF0FD7}</a:tableStyleId>
              </a:tblPr>
              <a:tblGrid>
                <a:gridCol w="872097"/>
                <a:gridCol w="872097"/>
                <a:gridCol w="872097"/>
                <a:gridCol w="872097"/>
                <a:gridCol w="872097"/>
                <a:gridCol w="872097"/>
                <a:gridCol w="872097"/>
                <a:gridCol w="872097"/>
                <a:gridCol w="872097"/>
              </a:tblGrid>
              <a:tr h="648072"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 smtClean="0">
                          <a:effectLst/>
                        </a:rPr>
                        <a:t>rok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05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06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07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08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09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10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11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12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b="1" dirty="0" smtClean="0">
                          <a:effectLst/>
                        </a:rPr>
                        <a:t>%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1,9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2,5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2,8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6,3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1,0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1,5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1,9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dirty="0">
                          <a:effectLst/>
                        </a:rPr>
                        <a:t>3,3</a:t>
                      </a:r>
                      <a:endParaRPr lang="cs-CZ" sz="2400" b="1" dirty="0">
                        <a:solidFill>
                          <a:srgbClr val="565656"/>
                        </a:solidFill>
                        <a:effectLst/>
                      </a:endParaRPr>
                    </a:p>
                  </a:txBody>
                  <a:tcPr marL="61964" marR="61964" marT="43375" marB="43375" anchor="ctr"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980728"/>
            <a:ext cx="4114800" cy="72008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C00000"/>
                </a:solidFill>
              </a:rPr>
              <a:t>Spotřební koš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2205038"/>
            <a:ext cx="7239000" cy="2376487"/>
          </a:xfrm>
        </p:spPr>
        <p:txBody>
          <a:bodyPr>
            <a:normAutofit/>
          </a:bodyPr>
          <a:lstStyle/>
          <a:p>
            <a:r>
              <a:rPr lang="cs-CZ" smtClean="0"/>
              <a:t>Zjišťuje ho pravidelně Český statistický úřad</a:t>
            </a:r>
          </a:p>
          <a:p>
            <a:r>
              <a:rPr lang="cs-CZ" smtClean="0"/>
              <a:t>Různé  zboží a služby v poměru</a:t>
            </a:r>
            <a:r>
              <a:rPr lang="cs-CZ" smtClean="0">
                <a:latin typeface="Arial" charset="0"/>
              </a:rPr>
              <a:t>,</a:t>
            </a:r>
            <a:r>
              <a:rPr lang="cs-CZ" smtClean="0"/>
              <a:t> jak je lidé pravidelně nakupují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2355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92725" y="4076700"/>
            <a:ext cx="1314450" cy="183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4006700" y="2307822"/>
            <a:ext cx="2848794" cy="1080120"/>
          </a:xfrm>
          <a:prstGeom prst="rect">
            <a:avLst/>
          </a:prstGeom>
        </p:spPr>
        <p:txBody>
          <a:bodyPr lIns="45720" tIns="0" rIns="45720" bIns="0" anchor="b"/>
          <a:lstStyle>
            <a:lvl1pPr algn="l" rtl="0" eaLnBrk="1" latinLnBrk="0" hangingPunct="1">
              <a:spcBef>
                <a:spcPct val="0"/>
              </a:spcBef>
              <a:buNone/>
              <a:defRPr kumimoji="0" sz="3800" b="1" kern="1200" cap="all" baseline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latin typeface="+mj-lt"/>
                <a:ea typeface="+mj-ea"/>
                <a:cs typeface="+mj-cs"/>
              </a:defRPr>
            </a:lvl1pPr>
            <a:extLst/>
          </a:lstStyle>
          <a:p>
            <a:pPr fontAlgn="auto">
              <a:spcAft>
                <a:spcPts val="0"/>
              </a:spcAft>
              <a:defRPr/>
            </a:pPr>
            <a:r>
              <a:rPr lang="cs-CZ" sz="2400" dirty="0" smtClean="0">
                <a:solidFill>
                  <a:schemeClr val="tx2"/>
                </a:solidFill>
              </a:rPr>
              <a:t>Různým skupinám vadí zdražení různých věcí</a:t>
            </a:r>
            <a:endParaRPr lang="cs-CZ" sz="2400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Unicode MS" panose="020B0604020202020204" pitchFamily="34" charset="-128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2555875" y="1911350"/>
            <a:ext cx="5251450" cy="1873250"/>
          </a:xfrm>
          <a:prstGeom prst="cloudCallout">
            <a:avLst>
              <a:gd name="adj1" fmla="val 32220"/>
              <a:gd name="adj2" fmla="val 83872"/>
            </a:avLst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457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528892">
            <a:off x="6505575" y="4525963"/>
            <a:ext cx="1314450" cy="183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Zaoblený obdélník 18"/>
          <p:cNvSpPr/>
          <p:nvPr/>
        </p:nvSpPr>
        <p:spPr>
          <a:xfrm>
            <a:off x="263525" y="3860800"/>
            <a:ext cx="2790825" cy="1584325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dirty="0">
                <a:solidFill>
                  <a:schemeClr val="tx1"/>
                </a:solidFill>
              </a:rPr>
              <a:t>DŮCHODCI</a:t>
            </a:r>
            <a:endParaRPr lang="cs-CZ" sz="2400" b="1" i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79388" y="404813"/>
            <a:ext cx="3384550" cy="1368425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dirty="0">
                <a:solidFill>
                  <a:schemeClr val="tx1"/>
                </a:solidFill>
              </a:rPr>
              <a:t>STUDENTI </a:t>
            </a:r>
            <a:endParaRPr lang="cs-CZ" sz="24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4598988" y="404813"/>
            <a:ext cx="2808287" cy="1008062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dirty="0">
                <a:solidFill>
                  <a:schemeClr val="tx1"/>
                </a:solidFill>
              </a:rPr>
              <a:t>CYKLISTÉ</a:t>
            </a:r>
            <a:endParaRPr lang="cs-CZ" sz="2400" b="1" i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457575" y="5043488"/>
            <a:ext cx="2640013" cy="1008062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dirty="0">
                <a:solidFill>
                  <a:schemeClr val="tx1"/>
                </a:solidFill>
              </a:rPr>
              <a:t>UČITELÉ</a:t>
            </a:r>
            <a:endParaRPr lang="cs-CZ" sz="2400" b="1" i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598988" y="404813"/>
            <a:ext cx="2808287" cy="1008062"/>
          </a:xfrm>
          <a:prstGeom prst="roundRect">
            <a:avLst/>
          </a:prstGeom>
          <a:solidFill>
            <a:srgbClr val="FFFF66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dirty="0">
                <a:solidFill>
                  <a:schemeClr val="tx1"/>
                </a:solidFill>
              </a:rPr>
              <a:t>k</a:t>
            </a:r>
            <a:r>
              <a:rPr lang="cs-CZ" sz="2400" b="1" i="1" dirty="0">
                <a:solidFill>
                  <a:schemeClr val="tx1"/>
                </a:solidFill>
              </a:rPr>
              <a:t>ola, helmy</a:t>
            </a:r>
            <a:endParaRPr lang="cs-CZ" sz="2400" b="1" i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184150" y="404813"/>
            <a:ext cx="3384550" cy="1368425"/>
          </a:xfrm>
          <a:prstGeom prst="roundRect">
            <a:avLst/>
          </a:prstGeom>
          <a:solidFill>
            <a:srgbClr val="FFFF66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dirty="0">
                <a:solidFill>
                  <a:schemeClr val="tx1"/>
                </a:solidFill>
              </a:rPr>
              <a:t>p</a:t>
            </a:r>
            <a:r>
              <a:rPr lang="cs-CZ" sz="2400" b="1" i="1" dirty="0">
                <a:solidFill>
                  <a:schemeClr val="tx1"/>
                </a:solidFill>
              </a:rPr>
              <a:t>očítače, školné,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dirty="0">
                <a:solidFill>
                  <a:schemeClr val="tx1"/>
                </a:solidFill>
              </a:rPr>
              <a:t>m</a:t>
            </a:r>
            <a:r>
              <a:rPr lang="cs-CZ" sz="2400" b="1" i="1" dirty="0">
                <a:solidFill>
                  <a:schemeClr val="tx1"/>
                </a:solidFill>
              </a:rPr>
              <a:t>obily, oděvy,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dirty="0">
                <a:solidFill>
                  <a:schemeClr val="tx1"/>
                </a:solidFill>
              </a:rPr>
              <a:t>s</a:t>
            </a:r>
            <a:r>
              <a:rPr lang="cs-CZ" sz="2400" b="1" i="1" dirty="0">
                <a:solidFill>
                  <a:schemeClr val="tx1"/>
                </a:solidFill>
              </a:rPr>
              <a:t>portovní potřeby </a:t>
            </a:r>
            <a:endParaRPr lang="cs-CZ" sz="24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277813" y="3859213"/>
            <a:ext cx="2841625" cy="1584325"/>
          </a:xfrm>
          <a:prstGeom prst="roundRect">
            <a:avLst/>
          </a:prstGeom>
          <a:solidFill>
            <a:srgbClr val="FFFF66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dirty="0">
                <a:solidFill>
                  <a:schemeClr val="tx1"/>
                </a:solidFill>
              </a:rPr>
              <a:t>l</a:t>
            </a:r>
            <a:r>
              <a:rPr lang="cs-CZ" sz="2400" b="1" i="1" dirty="0">
                <a:solidFill>
                  <a:schemeClr val="tx1"/>
                </a:solidFill>
              </a:rPr>
              <a:t>éky, nájem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dirty="0">
                <a:solidFill>
                  <a:schemeClr val="tx1"/>
                </a:solidFill>
              </a:rPr>
              <a:t>e</a:t>
            </a:r>
            <a:r>
              <a:rPr lang="cs-CZ" sz="2400" b="1" i="1" dirty="0">
                <a:solidFill>
                  <a:schemeClr val="tx1"/>
                </a:solidFill>
              </a:rPr>
              <a:t>nergie,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dirty="0">
                <a:solidFill>
                  <a:schemeClr val="tx1"/>
                </a:solidFill>
              </a:rPr>
              <a:t> potraviny</a:t>
            </a:r>
            <a:endParaRPr lang="cs-CZ" sz="2400" b="1" i="1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457575" y="5048250"/>
            <a:ext cx="2640013" cy="1008063"/>
          </a:xfrm>
          <a:prstGeom prst="roundRect">
            <a:avLst/>
          </a:prstGeom>
          <a:solidFill>
            <a:srgbClr val="FFFF66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dirty="0">
                <a:solidFill>
                  <a:schemeClr val="tx1"/>
                </a:solidFill>
              </a:rPr>
              <a:t>č</a:t>
            </a:r>
            <a:r>
              <a:rPr lang="cs-CZ" sz="2400" b="1" i="1" dirty="0">
                <a:solidFill>
                  <a:schemeClr val="tx1"/>
                </a:solidFill>
              </a:rPr>
              <a:t>ervené propisky</a:t>
            </a:r>
            <a:endParaRPr lang="cs-CZ" sz="2400" b="1" i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9" grpId="0" animBg="1"/>
      <p:bldP spid="11" grpId="0" animBg="1"/>
      <p:bldP spid="12" grpId="0" animBg="1"/>
      <p:bldP spid="13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2060575"/>
            <a:ext cx="7489825" cy="2160588"/>
          </a:xfrm>
        </p:spPr>
        <p:txBody>
          <a:bodyPr/>
          <a:lstStyle/>
          <a:p>
            <a:r>
              <a:rPr lang="cs-CZ" sz="3600" b="1" smtClean="0">
                <a:solidFill>
                  <a:srgbClr val="C00000"/>
                </a:solidFill>
              </a:rPr>
              <a:t>Nominální mzda </a:t>
            </a:r>
            <a:r>
              <a:rPr lang="cs-CZ" smtClean="0"/>
              <a:t>– peníze, které dostaneme při výplatě</a:t>
            </a:r>
          </a:p>
          <a:p>
            <a:r>
              <a:rPr lang="cs-CZ" sz="3600" b="1" smtClean="0">
                <a:solidFill>
                  <a:srgbClr val="C00000"/>
                </a:solidFill>
              </a:rPr>
              <a:t>Reálná mzda </a:t>
            </a:r>
            <a:r>
              <a:rPr lang="cs-CZ" smtClean="0"/>
              <a:t>– skutečná hodnota vydělaných peněz, co si za ně můžeme koupit</a:t>
            </a: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457200" y="320040"/>
            <a:ext cx="5482952" cy="732696"/>
          </a:xfrm>
          <a:prstGeom prst="rect">
            <a:avLst/>
          </a:prstGeom>
        </p:spPr>
        <p:txBody>
          <a:bodyPr lIns="45720" tIns="0" rIns="45720" bIns="0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800" b="1" kern="1200" cap="all" baseline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latin typeface="+mj-lt"/>
                <a:ea typeface="+mj-ea"/>
                <a:cs typeface="+mj-cs"/>
              </a:defRPr>
            </a:lvl1pPr>
            <a:extLst/>
          </a:lstStyle>
          <a:p>
            <a:pPr fontAlgn="auto">
              <a:spcAft>
                <a:spcPts val="0"/>
              </a:spcAft>
              <a:defRPr/>
            </a:pPr>
            <a:r>
              <a:rPr lang="cs-CZ" altLang="cs-CZ" dirty="0" smtClean="0"/>
              <a:t>Tatínek vysvětluje:</a:t>
            </a:r>
            <a:endParaRPr lang="cs-CZ" altLang="cs-CZ" dirty="0"/>
          </a:p>
        </p:txBody>
      </p:sp>
      <p:pic>
        <p:nvPicPr>
          <p:cNvPr id="6" name="Picture 8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40425" y="320675"/>
            <a:ext cx="1512888" cy="151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3" descr="C:\Users\moravcova.GYMTANVALD\AppData\Local\Microsoft\Windows\Temporary Internet Files\Content.IE5\H6SHIFBY\MC90035220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06750" y="4797425"/>
            <a:ext cx="187325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Kropáčkovi se dneska loučí</a:t>
            </a:r>
            <a:endParaRPr lang="cs-CZ" dirty="0"/>
          </a:p>
        </p:txBody>
      </p:sp>
      <p:pic>
        <p:nvPicPr>
          <p:cNvPr id="4" name="Picture 6" descr="C:\Users\moravcova.GYMTANVALD\AppData\Local\Microsoft\Windows\Temporary Internet Files\Content.IE5\62U7M2J3\MC90028578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1844675"/>
            <a:ext cx="4248150" cy="302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179512" y="4894878"/>
            <a:ext cx="7848872" cy="936104"/>
          </a:xfrm>
          <a:prstGeom prst="rect">
            <a:avLst/>
          </a:prstGeom>
        </p:spPr>
        <p:txBody>
          <a:bodyPr lIns="45720" tIns="0" rIns="45720" bIns="0" anchor="b"/>
          <a:lstStyle>
            <a:lvl1pPr algn="l" rtl="0" eaLnBrk="1" latinLnBrk="0" hangingPunct="1">
              <a:spcBef>
                <a:spcPct val="0"/>
              </a:spcBef>
              <a:buNone/>
              <a:defRPr kumimoji="0" sz="3800" b="1" kern="1200" cap="all" baseline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latin typeface="+mj-lt"/>
                <a:ea typeface="+mj-ea"/>
                <a:cs typeface="+mj-cs"/>
              </a:defRPr>
            </a:lvl1pPr>
            <a:extLst/>
          </a:lstStyle>
          <a:p>
            <a:pPr fontAlgn="auto">
              <a:spcAft>
                <a:spcPts val="0"/>
              </a:spcAft>
              <a:defRPr/>
            </a:pPr>
            <a:r>
              <a:rPr lang="cs-CZ" altLang="cs-CZ" sz="3600" dirty="0" smtClean="0">
                <a:solidFill>
                  <a:srgbClr val="C00000"/>
                </a:solidFill>
              </a:rPr>
              <a:t>Příště zkusíme počítat příklady!</a:t>
            </a:r>
            <a:endParaRPr lang="cs-CZ" altLang="cs-CZ" sz="36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2"/>
          <p:cNvSpPr>
            <a:spLocks noGrp="1" noChangeArrowheads="1"/>
          </p:cNvSpPr>
          <p:nvPr>
            <p:ph type="title"/>
          </p:nvPr>
        </p:nvSpPr>
        <p:spPr>
          <a:xfrm>
            <a:off x="547688" y="736600"/>
            <a:ext cx="7948612" cy="503238"/>
          </a:xfrm>
          <a:extLst>
            <a:ext uri="{91240B29-F687-4F45-9708-019B960494DF}"/>
          </a:extLst>
        </p:spPr>
        <p:txBody>
          <a:bodyPr lIns="90000" tIns="46800" rIns="90000" bIns="46800"/>
          <a:lstStyle/>
          <a:p>
            <a:pPr fontAlgn="auto">
              <a:spcAft>
                <a:spcPts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altLang="cs-CZ" sz="2400"/>
              <a:t>použité zdroje:</a:t>
            </a:r>
          </a:p>
        </p:txBody>
      </p:sp>
      <p:sp>
        <p:nvSpPr>
          <p:cNvPr id="143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916113"/>
            <a:ext cx="7416800" cy="2592387"/>
          </a:xfrm>
          <a:extLst>
            <a:ext uri="{91240B29-F687-4F45-9708-019B960494DF}"/>
          </a:extLst>
        </p:spPr>
        <p:txBody>
          <a:bodyPr lIns="90000" tIns="46800" rIns="90000" bIns="46800">
            <a:normAutofit lnSpcReduction="10000"/>
          </a:bodyPr>
          <a:lstStyle/>
          <a:p>
            <a:pPr marL="0" indent="0" fontAlgn="auto">
              <a:spcBef>
                <a:spcPts val="475"/>
              </a:spcBef>
              <a:spcAft>
                <a:spcPts val="0"/>
              </a:spcAft>
              <a:buClrTx/>
              <a:buSzPct val="65000"/>
              <a:buFont typeface="Wingdings 2"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/>
            </a:pPr>
            <a:r>
              <a:rPr lang="cs-CZ" altLang="cs-CZ" sz="2000" b="1" dirty="0"/>
              <a:t>Obrázky:</a:t>
            </a:r>
          </a:p>
          <a:p>
            <a:pPr marL="274320" indent="-468313" fontAlgn="auto">
              <a:spcBef>
                <a:spcPts val="325"/>
              </a:spcBef>
              <a:spcAft>
                <a:spcPts val="0"/>
              </a:spcAft>
              <a:buClrTx/>
              <a:buSzPct val="65000"/>
              <a:buFontTx/>
              <a:buChar char="•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/>
            </a:pPr>
            <a:endParaRPr lang="cs-CZ" altLang="cs-CZ" sz="1400" b="1" dirty="0"/>
          </a:p>
          <a:p>
            <a:pPr marL="0" indent="0" fontAlgn="auto">
              <a:spcBef>
                <a:spcPts val="400"/>
              </a:spcBef>
              <a:spcAft>
                <a:spcPts val="0"/>
              </a:spcAft>
              <a:buClr>
                <a:srgbClr val="CC0000"/>
              </a:buClr>
              <a:buSzPct val="65000"/>
              <a:buFont typeface="Wingdings 2"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/>
            </a:pPr>
            <a:r>
              <a:rPr lang="cs-CZ" altLang="cs-CZ" sz="1700" b="1" dirty="0"/>
              <a:t>AUTOR NEUVEDEN. </a:t>
            </a:r>
            <a:r>
              <a:rPr lang="cs-CZ" altLang="cs-CZ" sz="1700" b="1" i="1" dirty="0"/>
              <a:t>Kliparty Microsoft Office</a:t>
            </a:r>
            <a:r>
              <a:rPr lang="cs-CZ" altLang="cs-CZ" sz="1700" b="1" dirty="0"/>
              <a:t> [online]. [cit. 28.11.2012]. Dostupný na WWW: </a:t>
            </a:r>
            <a:r>
              <a:rPr lang="cs-CZ" altLang="cs-CZ" sz="1700" b="1" dirty="0">
                <a:solidFill>
                  <a:srgbClr val="336699"/>
                </a:solidFill>
                <a:hlinkClick r:id="rId3"/>
              </a:rPr>
              <a:t>http://office.microsoft.com</a:t>
            </a:r>
            <a:r>
              <a:rPr lang="cs-CZ" altLang="cs-CZ" sz="1700" b="1" dirty="0" smtClean="0">
                <a:solidFill>
                  <a:srgbClr val="336699"/>
                </a:solidFill>
                <a:hlinkClick r:id="rId3"/>
              </a:rPr>
              <a:t>/</a:t>
            </a:r>
          </a:p>
          <a:p>
            <a:pPr marL="0" indent="0" fontAlgn="auto">
              <a:spcBef>
                <a:spcPts val="400"/>
              </a:spcBef>
              <a:spcAft>
                <a:spcPts val="0"/>
              </a:spcAft>
              <a:buClr>
                <a:srgbClr val="CC0000"/>
              </a:buClr>
              <a:buSzPct val="65000"/>
              <a:buFont typeface="Wingdings 2"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/>
            </a:pPr>
            <a:endParaRPr lang="cs-CZ" altLang="cs-CZ" sz="1700" b="1" dirty="0">
              <a:solidFill>
                <a:srgbClr val="336699"/>
              </a:solidFill>
              <a:hlinkClick r:id="rId3"/>
            </a:endParaRPr>
          </a:p>
          <a:p>
            <a:pPr marL="0" indent="0" fontAlgn="auto">
              <a:spcBef>
                <a:spcPts val="400"/>
              </a:spcBef>
              <a:spcAft>
                <a:spcPts val="0"/>
              </a:spcAft>
              <a:buClr>
                <a:srgbClr val="CC0000"/>
              </a:buClr>
              <a:buSzPct val="65000"/>
              <a:buFont typeface="Wingdings 2"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/>
            </a:pPr>
            <a:r>
              <a:rPr lang="cs-CZ" altLang="cs-CZ" sz="1800" b="1" dirty="0" smtClean="0"/>
              <a:t>Tabulka míry inflace:</a:t>
            </a:r>
            <a:endParaRPr lang="cs-CZ" altLang="cs-CZ" sz="1800" b="1" dirty="0"/>
          </a:p>
          <a:p>
            <a:pPr marL="274320" indent="-468313" fontAlgn="auto">
              <a:spcBef>
                <a:spcPts val="400"/>
              </a:spcBef>
              <a:spcAft>
                <a:spcPts val="0"/>
              </a:spcAft>
              <a:buClr>
                <a:srgbClr val="CC0000"/>
              </a:buClr>
              <a:buSzPct val="65000"/>
              <a:buFont typeface="Wingdings" pitchFamily="2" charset="2"/>
              <a:buChar char="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/>
            </a:pPr>
            <a:endParaRPr lang="cs-CZ" altLang="cs-CZ" sz="1700" b="1" dirty="0">
              <a:solidFill>
                <a:srgbClr val="336699"/>
              </a:solidFill>
              <a:hlinkClick r:id="rId3"/>
            </a:endParaRPr>
          </a:p>
          <a:p>
            <a:pPr marL="0" indent="0" fontAlgn="auto">
              <a:spcBef>
                <a:spcPts val="400"/>
              </a:spcBef>
              <a:spcAft>
                <a:spcPts val="0"/>
              </a:spcAft>
              <a:buClr>
                <a:srgbClr val="CC0000"/>
              </a:buClr>
              <a:buSzPct val="65000"/>
              <a:buFont typeface="Wingdings 2"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/>
            </a:pPr>
            <a:r>
              <a:rPr lang="pt-BR" sz="1600" b="1" dirty="0" smtClean="0"/>
              <a:t>AUTOR </a:t>
            </a:r>
            <a:r>
              <a:rPr lang="pt-BR" sz="1600" b="1" dirty="0"/>
              <a:t>NEUVEDEN. </a:t>
            </a:r>
            <a:r>
              <a:rPr lang="pt-BR" sz="1600" b="1" i="1" dirty="0"/>
              <a:t>ČSÚ</a:t>
            </a:r>
            <a:r>
              <a:rPr lang="pt-BR" sz="1600" b="1" dirty="0"/>
              <a:t> [online]. [cit. 31.12.2013]. Dostupný na WWW: http://www.czso.cz/csu/redakce.nsf/i/mira_inflace</a:t>
            </a:r>
            <a:endParaRPr lang="cs-CZ" altLang="cs-CZ" sz="1700" b="1" dirty="0">
              <a:solidFill>
                <a:srgbClr val="336699"/>
              </a:solidFill>
              <a:hlinkClick r:id="rId3"/>
            </a:endParaRPr>
          </a:p>
          <a:p>
            <a:pPr marL="274320" indent="-468313" fontAlgn="auto">
              <a:spcBef>
                <a:spcPts val="400"/>
              </a:spcBef>
              <a:spcAft>
                <a:spcPts val="0"/>
              </a:spcAft>
              <a:buClrTx/>
              <a:buSzPct val="65000"/>
              <a:buFontTx/>
              <a:buChar char="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/>
            </a:pPr>
            <a:endParaRPr lang="cs-CZ" altLang="cs-CZ" sz="17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398</TotalTime>
  <Words>416</Words>
  <Application>Microsoft Office PowerPoint</Application>
  <PresentationFormat>On-screen Show (4:3)</PresentationFormat>
  <Paragraphs>106</Paragraphs>
  <Slides>13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13</vt:i4>
      </vt:variant>
    </vt:vector>
  </HeadingPairs>
  <TitlesOfParts>
    <vt:vector size="25" baseType="lpstr">
      <vt:lpstr>Trebuchet MS</vt:lpstr>
      <vt:lpstr>Arial</vt:lpstr>
      <vt:lpstr>Wingdings 2</vt:lpstr>
      <vt:lpstr>Wingdings</vt:lpstr>
      <vt:lpstr>Calibri</vt:lpstr>
      <vt:lpstr>Verdana</vt:lpstr>
      <vt:lpstr>Edwardian Script ITC</vt:lpstr>
      <vt:lpstr>Bohatý</vt:lpstr>
      <vt:lpstr>Bohatý</vt:lpstr>
      <vt:lpstr>Bohatý</vt:lpstr>
      <vt:lpstr>Bohatý</vt:lpstr>
      <vt:lpstr>Bohatý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Jarmiolaq Moravcová</dc:creator>
  <cp:lastModifiedBy>DUM</cp:lastModifiedBy>
  <cp:revision>33</cp:revision>
  <dcterms:created xsi:type="dcterms:W3CDTF">2013-12-30T22:48:31Z</dcterms:created>
  <dcterms:modified xsi:type="dcterms:W3CDTF">2013-12-31T22:45:47Z</dcterms:modified>
</cp:coreProperties>
</file>