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56" r:id="rId3"/>
    <p:sldId id="260" r:id="rId4"/>
    <p:sldId id="267" r:id="rId5"/>
    <p:sldId id="268" r:id="rId6"/>
    <p:sldId id="275" r:id="rId7"/>
    <p:sldId id="278" r:id="rId8"/>
    <p:sldId id="277" r:id="rId9"/>
    <p:sldId id="279" r:id="rId10"/>
    <p:sldId id="274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0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D183D-C070-4150-9638-CFDE038F2BCB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E17CD-4759-4CC8-9C3E-B1F2A84D6B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3230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F4F346-CE8A-4A2E-ABCE-44BFD4826140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2C7BB79-D176-4001-A06D-84E3EF089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683568" y="1844675"/>
            <a:ext cx="7560840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 Inflace II</a:t>
            </a:r>
            <a:endParaRPr lang="cs-CZ" altLang="cs-CZ" sz="1200" b="1" dirty="0">
              <a:solidFill>
                <a:srgbClr val="336699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14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JM_VI/2_FIN_GRAM_MAT_II_14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31.12.2013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7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. ročníku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Seznamuje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žáky,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přiměřeně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věku,            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		s pojmem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inflace.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V oblasti matematiky procvičuje kapitolu 			procenta.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METODICKÝ POKYN: N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a prezentaci  navazuje pracovní list  DUM č. 16 Inflace III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72304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11560" y="548680"/>
            <a:ext cx="8219256" cy="1143000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altLang="cs-CZ" sz="4000" dirty="0" smtClean="0"/>
              <a:t>Rodina Kropáčkova se vrací:</a:t>
            </a:r>
            <a:endParaRPr lang="cs-CZ" altLang="cs-CZ" sz="4000" dirty="0"/>
          </a:p>
        </p:txBody>
      </p:sp>
      <p:sp>
        <p:nvSpPr>
          <p:cNvPr id="5" name="Text Box 9"/>
          <p:cNvSpPr txBox="1">
            <a:spLocks noChangeArrowheads="1"/>
          </p:cNvSpPr>
          <p:nvPr/>
        </p:nvSpPr>
        <p:spPr bwMode="auto">
          <a:xfrm>
            <a:off x="251520" y="2205037"/>
            <a:ext cx="2448272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Clr>
                <a:schemeClr val="accent1">
                  <a:lumMod val="75000"/>
                </a:schemeClr>
              </a:buClr>
            </a:pPr>
            <a:r>
              <a:rPr lang="cs-CZ" altLang="cs-CZ" sz="3600" b="1" dirty="0">
                <a:solidFill>
                  <a:schemeClr val="tx1"/>
                </a:solidFill>
                <a:latin typeface="Edwardian Script ITC" pitchFamily="66" charset="0"/>
              </a:rPr>
              <a:t>  </a:t>
            </a:r>
            <a:r>
              <a:rPr lang="cs-CZ" altLang="cs-CZ" sz="2800" b="1" i="1" dirty="0">
                <a:solidFill>
                  <a:schemeClr val="tx1"/>
                </a:solidFill>
                <a:latin typeface="Trebuchet MS" panose="020B0603020202020204" pitchFamily="34" charset="0"/>
              </a:rPr>
              <a:t>Maminka</a:t>
            </a:r>
          </a:p>
          <a:p>
            <a:pPr>
              <a:spcBef>
                <a:spcPct val="50000"/>
              </a:spcBef>
              <a:buClr>
                <a:schemeClr val="accent1">
                  <a:lumMod val="75000"/>
                </a:schemeClr>
              </a:buClr>
            </a:pPr>
            <a:r>
              <a:rPr lang="cs-CZ" altLang="cs-CZ" sz="2800" b="1" i="1" dirty="0">
                <a:solidFill>
                  <a:schemeClr val="tx1"/>
                </a:solidFill>
                <a:latin typeface="Trebuchet MS" panose="020B0603020202020204" pitchFamily="34" charset="0"/>
              </a:rPr>
              <a:t>   Tatínek</a:t>
            </a:r>
          </a:p>
          <a:p>
            <a:pPr>
              <a:spcBef>
                <a:spcPct val="50000"/>
              </a:spcBef>
              <a:buClr>
                <a:schemeClr val="accent1">
                  <a:lumMod val="75000"/>
                </a:schemeClr>
              </a:buClr>
            </a:pPr>
            <a:r>
              <a:rPr lang="cs-CZ" altLang="cs-CZ" sz="2800" b="1" i="1" dirty="0">
                <a:solidFill>
                  <a:schemeClr val="tx1"/>
                </a:solidFill>
                <a:latin typeface="Trebuchet MS" panose="020B0603020202020204" pitchFamily="34" charset="0"/>
              </a:rPr>
              <a:t>   Eliška</a:t>
            </a:r>
          </a:p>
          <a:p>
            <a:pPr>
              <a:spcBef>
                <a:spcPct val="50000"/>
              </a:spcBef>
              <a:buClr>
                <a:schemeClr val="accent1">
                  <a:lumMod val="75000"/>
                </a:schemeClr>
              </a:buClr>
            </a:pPr>
            <a:r>
              <a:rPr lang="cs-CZ" altLang="cs-CZ" sz="2800" b="1" i="1" dirty="0">
                <a:solidFill>
                  <a:schemeClr val="tx1"/>
                </a:solidFill>
                <a:latin typeface="Trebuchet MS" panose="020B0603020202020204" pitchFamily="34" charset="0"/>
              </a:rPr>
              <a:t>   Davídek</a:t>
            </a:r>
          </a:p>
        </p:txBody>
      </p:sp>
      <p:pic>
        <p:nvPicPr>
          <p:cNvPr id="6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575" y="2205038"/>
            <a:ext cx="4608512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545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91238"/>
            <a:ext cx="72390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nás  dnes čeká </a:t>
            </a:r>
            <a:r>
              <a:rPr lang="cs-CZ" altLang="cs-CZ" dirty="0"/>
              <a:t>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833139"/>
            <a:ext cx="7139136" cy="2448272"/>
          </a:xfrm>
        </p:spPr>
        <p:txBody>
          <a:bodyPr/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</a:pPr>
            <a:r>
              <a:rPr lang="cs-CZ" altLang="cs-CZ" sz="2800" b="1" i="1" dirty="0" smtClean="0"/>
              <a:t>   opakujeme pojmy</a:t>
            </a:r>
          </a:p>
          <a:p>
            <a:pPr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</a:pPr>
            <a:r>
              <a:rPr lang="cs-CZ" altLang="cs-CZ" sz="2800" b="1" i="1" dirty="0"/>
              <a:t> </a:t>
            </a:r>
            <a:r>
              <a:rPr lang="cs-CZ" altLang="cs-CZ" sz="2800" b="1" i="1" dirty="0" smtClean="0"/>
              <a:t>  tatínek připravil příklady </a:t>
            </a:r>
          </a:p>
          <a:p>
            <a:pPr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</a:pPr>
            <a:r>
              <a:rPr lang="cs-CZ" altLang="cs-CZ" sz="2800" b="1" i="1" dirty="0" smtClean="0"/>
              <a:t>   provedeme výpočty</a:t>
            </a:r>
          </a:p>
          <a:p>
            <a:pPr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</a:pPr>
            <a:r>
              <a:rPr lang="cs-CZ" altLang="cs-CZ" sz="2800" b="1" i="1" dirty="0" smtClean="0"/>
              <a:t>   závěrečné zhodnocení</a:t>
            </a:r>
            <a:endParaRPr lang="cs-CZ" altLang="cs-CZ" sz="2800" b="1" i="1" dirty="0"/>
          </a:p>
        </p:txBody>
      </p:sp>
      <p:pic>
        <p:nvPicPr>
          <p:cNvPr id="4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80772"/>
            <a:ext cx="187220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62738"/>
            <a:ext cx="1512888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208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20040"/>
            <a:ext cx="5482952" cy="73269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altLang="cs-CZ" dirty="0" smtClean="0"/>
              <a:t>Potřebujeme znát :</a:t>
            </a:r>
            <a:endParaRPr lang="cs-CZ" alt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903229" y="2156729"/>
            <a:ext cx="3215801" cy="508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yjádření inflace v %</a:t>
            </a:r>
            <a:endParaRPr lang="cs-CZ" sz="2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56273" y="1300286"/>
            <a:ext cx="1647800" cy="64807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Inflace</a:t>
            </a:r>
            <a:endParaRPr lang="cs-CZ" sz="32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41532" y="2156729"/>
            <a:ext cx="266429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Míra inflace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46223" y="2990022"/>
            <a:ext cx="3529645" cy="557111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None/>
            </a:pPr>
            <a:r>
              <a:rPr lang="cs-CZ" sz="3500" b="1" dirty="0">
                <a:solidFill>
                  <a:srgbClr val="C00000"/>
                </a:solidFill>
              </a:rPr>
              <a:t>Nominální mzda</a:t>
            </a:r>
            <a:endParaRPr lang="cs-CZ" sz="3500" dirty="0"/>
          </a:p>
          <a:p>
            <a:pPr marL="0" indent="0">
              <a:buFont typeface="Wingdings 2"/>
              <a:buNone/>
            </a:pP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56273" y="4329100"/>
            <a:ext cx="2721082" cy="50405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Reálná mzda</a:t>
            </a:r>
            <a:endParaRPr lang="cs-CZ" sz="32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18853" y="5013176"/>
            <a:ext cx="6768752" cy="85458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r>
              <a:rPr lang="cs-CZ" sz="2400" dirty="0" smtClean="0"/>
              <a:t>skutečná hodnota vydělaných peněz, co si za ně můžeme koupit</a:t>
            </a:r>
            <a:endParaRPr lang="cs-CZ" sz="24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713550" y="1388057"/>
            <a:ext cx="3341599" cy="47252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r>
              <a:rPr lang="cs-CZ" sz="2400" dirty="0"/>
              <a:t>r</a:t>
            </a:r>
            <a:r>
              <a:rPr lang="cs-CZ" sz="2400" dirty="0" smtClean="0"/>
              <a:t>ůst cen většiny zboží</a:t>
            </a:r>
            <a:endParaRPr lang="cs-CZ" sz="2400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18853" y="3680817"/>
            <a:ext cx="5514057" cy="56461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None/>
            </a:pPr>
            <a:r>
              <a:rPr lang="cs-CZ" sz="2400" dirty="0" smtClean="0"/>
              <a:t>peníze, které dostaneme při výplatě</a:t>
            </a:r>
          </a:p>
          <a:p>
            <a:endParaRPr lang="cs-CZ" dirty="0"/>
          </a:p>
        </p:txBody>
      </p:sp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7698"/>
            <a:ext cx="1512888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276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99122864"/>
              </p:ext>
            </p:extLst>
          </p:nvPr>
        </p:nvGraphicFramePr>
        <p:xfrm>
          <a:off x="179509" y="1412776"/>
          <a:ext cx="7848873" cy="2368979"/>
        </p:xfrm>
        <a:graphic>
          <a:graphicData uri="http://schemas.openxmlformats.org/drawingml/2006/table">
            <a:tbl>
              <a:tblPr firstRow="1">
                <a:tableStyleId>{912C8C85-51F0-491E-9774-3900AFEF0FD7}</a:tableStyleId>
              </a:tblPr>
              <a:tblGrid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</a:tblGrid>
              <a:tr h="1026696">
                <a:tc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 fontAlgn="t"/>
                      <a:r>
                        <a:rPr kumimoji="0" lang="cs-CZ" sz="2800" kern="1200" dirty="0" smtClean="0">
                          <a:effectLst/>
                        </a:rPr>
                        <a:t>přírůstek průměrného ročního indexu spotřebitelských cen</a:t>
                      </a:r>
                      <a:endParaRPr lang="cs-CZ" sz="28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</a:tr>
              <a:tr h="701496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 smtClean="0">
                          <a:effectLst/>
                        </a:rPr>
                        <a:t>rok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02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04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40787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 smtClean="0">
                          <a:effectLst/>
                        </a:rPr>
                        <a:t>%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8,5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10,7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3,9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4,7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0,1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20040"/>
            <a:ext cx="7355160" cy="73269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altLang="cs-CZ" dirty="0" smtClean="0">
                <a:solidFill>
                  <a:srgbClr val="C00000"/>
                </a:solidFill>
              </a:rPr>
              <a:t>Tabulka – míra inflace v </a:t>
            </a:r>
            <a:r>
              <a:rPr lang="cs-CZ" altLang="cs-CZ" dirty="0" err="1" smtClean="0">
                <a:solidFill>
                  <a:srgbClr val="C00000"/>
                </a:solidFill>
              </a:rPr>
              <a:t>Čr</a:t>
            </a:r>
            <a:r>
              <a:rPr lang="cs-CZ" altLang="cs-CZ" dirty="0" smtClean="0">
                <a:solidFill>
                  <a:srgbClr val="C00000"/>
                </a:solidFill>
              </a:rPr>
              <a:t> :</a:t>
            </a:r>
            <a:endParaRPr lang="cs-CZ" altLang="cs-CZ" dirty="0">
              <a:solidFill>
                <a:srgbClr val="C00000"/>
              </a:solidFill>
            </a:endParaRPr>
          </a:p>
        </p:txBody>
      </p:sp>
      <p:graphicFrame>
        <p:nvGraphicFramePr>
          <p:cNvPr id="6" name="Zástupný symbol pro obsah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74543920"/>
              </p:ext>
            </p:extLst>
          </p:nvPr>
        </p:nvGraphicFramePr>
        <p:xfrm>
          <a:off x="179513" y="4149080"/>
          <a:ext cx="7848873" cy="1296144"/>
        </p:xfrm>
        <a:graphic>
          <a:graphicData uri="http://schemas.openxmlformats.org/drawingml/2006/table">
            <a:tbl>
              <a:tblPr>
                <a:tableStyleId>{912C8C85-51F0-491E-9774-3900AFEF0FD7}</a:tableStyleId>
              </a:tblPr>
              <a:tblGrid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</a:tblGrid>
              <a:tr h="64807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 smtClean="0">
                          <a:effectLst/>
                        </a:rPr>
                        <a:t>rok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06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12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 smtClean="0">
                          <a:effectLst/>
                        </a:rPr>
                        <a:t>%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6,3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3,3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23850" y="5777675"/>
            <a:ext cx="7200477" cy="504056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altLang="cs-CZ" sz="3600" dirty="0" smtClean="0"/>
              <a:t> </a:t>
            </a:r>
            <a:r>
              <a:rPr lang="cs-CZ" sz="2400" dirty="0">
                <a:solidFill>
                  <a:srgbClr val="C00000"/>
                </a:solidFill>
              </a:rPr>
              <a:t>v listopadu </a:t>
            </a:r>
            <a:r>
              <a:rPr lang="cs-CZ" sz="2400" dirty="0" smtClean="0">
                <a:solidFill>
                  <a:srgbClr val="C00000"/>
                </a:solidFill>
              </a:rPr>
              <a:t>2013 1,5 %    </a:t>
            </a:r>
            <a:r>
              <a:rPr lang="cs-CZ" sz="2000" b="0" dirty="0" smtClean="0">
                <a:solidFill>
                  <a:schemeClr val="tx1"/>
                </a:solidFill>
              </a:rPr>
              <a:t>(meziroční </a:t>
            </a:r>
            <a:r>
              <a:rPr lang="cs-CZ" sz="2000" b="0" dirty="0" err="1" smtClean="0">
                <a:solidFill>
                  <a:schemeClr val="tx1"/>
                </a:solidFill>
              </a:rPr>
              <a:t>nárŮst</a:t>
            </a:r>
            <a:r>
              <a:rPr lang="cs-CZ" sz="2000" b="0" dirty="0" smtClean="0">
                <a:solidFill>
                  <a:schemeClr val="tx1"/>
                </a:solidFill>
              </a:rPr>
              <a:t>)  </a:t>
            </a:r>
            <a:endParaRPr lang="cs-CZ" altLang="cs-CZ" sz="20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9698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2372"/>
            <a:ext cx="2664098" cy="732696"/>
          </a:xfrm>
        </p:spPr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4956" y="1556792"/>
            <a:ext cx="7755435" cy="273630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Paní Zelená má od 1.1.2008 stále stejný čistý příjem 17 560 Kč.</a:t>
            </a:r>
          </a:p>
          <a:p>
            <a:pPr marL="0" indent="0" algn="just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Spočítejte, kolik by měla správně vydělávat od 1.1.2014, aby její životní úroveň neklesala. 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O kolik % klesla její reálná mzda za 6 let ?</a:t>
            </a:r>
          </a:p>
          <a:p>
            <a:pPr marL="0" indent="0" algn="just">
              <a:buNone/>
            </a:pPr>
            <a:r>
              <a:rPr lang="cs-CZ" sz="2400" b="1" dirty="0" smtClean="0"/>
              <a:t>K výpočtům použijte tabulku s mírou inflace.</a:t>
            </a:r>
            <a:endParaRPr lang="cs-CZ" sz="2400" b="1" dirty="0"/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153895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5818643"/>
              </p:ext>
            </p:extLst>
          </p:nvPr>
        </p:nvGraphicFramePr>
        <p:xfrm>
          <a:off x="323850" y="4365104"/>
          <a:ext cx="7848552" cy="208823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81069"/>
                <a:gridCol w="981069"/>
                <a:gridCol w="981069"/>
                <a:gridCol w="981069"/>
                <a:gridCol w="981069"/>
                <a:gridCol w="981069"/>
                <a:gridCol w="981069"/>
                <a:gridCol w="981069"/>
              </a:tblGrid>
              <a:tr h="6843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2008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2009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9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Inflace</a:t>
                      </a:r>
                    </a:p>
                    <a:p>
                      <a:pPr algn="ctr"/>
                      <a:r>
                        <a:rPr lang="cs-CZ" sz="1800" dirty="0" smtClean="0"/>
                        <a:t>v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1,0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1,9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9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 1.1.</a:t>
                      </a:r>
                    </a:p>
                    <a:p>
                      <a:pPr algn="ctr"/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6740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60648"/>
            <a:ext cx="2664098" cy="732696"/>
          </a:xfrm>
        </p:spPr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60796"/>
            <a:ext cx="1635582" cy="155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15644" y="1052736"/>
            <a:ext cx="7764147" cy="219258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just">
              <a:buNone/>
            </a:pPr>
            <a:r>
              <a:rPr lang="cs-CZ" sz="3200" b="1" dirty="0">
                <a:solidFill>
                  <a:srgbClr val="C00000"/>
                </a:solidFill>
              </a:rPr>
              <a:t>B</a:t>
            </a:r>
            <a:r>
              <a:rPr lang="cs-CZ" sz="2400" dirty="0" smtClean="0"/>
              <a:t> Pan Zelenka šel od 1.1.2010  do důchodu s měsíčním příjmem 10 320 Kč.</a:t>
            </a:r>
          </a:p>
          <a:p>
            <a:pPr marL="0" indent="0" algn="just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Jaký důchod by měl pobírat od 1.1.2014, aby jeho životní úroveň </a:t>
            </a:r>
            <a:r>
              <a:rPr lang="cs-CZ" sz="2400" b="1" dirty="0" smtClean="0">
                <a:solidFill>
                  <a:srgbClr val="C00000"/>
                </a:solidFill>
              </a:rPr>
              <a:t>neklesala ?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cs-CZ" sz="2400" b="1" dirty="0" smtClean="0"/>
              <a:t>Víte, co je valorizace důchodů </a:t>
            </a:r>
            <a:r>
              <a:rPr lang="cs-CZ" sz="2400" b="1" dirty="0" smtClean="0"/>
              <a:t>(platů</a:t>
            </a:r>
            <a:r>
              <a:rPr lang="cs-CZ" sz="2400" b="1" dirty="0" smtClean="0"/>
              <a:t>) ?</a:t>
            </a:r>
          </a:p>
          <a:p>
            <a:pPr marL="0" indent="0" algn="just">
              <a:buNone/>
            </a:pPr>
            <a:endParaRPr lang="cs-CZ" sz="2400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28088954"/>
              </p:ext>
            </p:extLst>
          </p:nvPr>
        </p:nvGraphicFramePr>
        <p:xfrm>
          <a:off x="315644" y="3429000"/>
          <a:ext cx="5552502" cy="244827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25417"/>
                <a:gridCol w="925417"/>
                <a:gridCol w="925417"/>
                <a:gridCol w="925417"/>
                <a:gridCol w="925417"/>
                <a:gridCol w="925417"/>
              </a:tblGrid>
              <a:tr h="56214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3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Inflace</a:t>
                      </a:r>
                    </a:p>
                    <a:p>
                      <a:pPr algn="ctr"/>
                      <a:r>
                        <a:rPr lang="cs-CZ" sz="1800" dirty="0" smtClean="0"/>
                        <a:t>v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1,9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3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 1.1.</a:t>
                      </a:r>
                    </a:p>
                    <a:p>
                      <a:pPr algn="ctr"/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10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2664098" cy="732696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2850" y="980728"/>
            <a:ext cx="7787541" cy="792088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b="1" dirty="0" smtClean="0"/>
              <a:t>Spočítejte, kolik by měla paní Zelenková vydělávat od 1.1.2014.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2830861"/>
              </p:ext>
            </p:extLst>
          </p:nvPr>
        </p:nvGraphicFramePr>
        <p:xfrm>
          <a:off x="323528" y="1844824"/>
          <a:ext cx="7776865" cy="1920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08381"/>
                <a:gridCol w="981212"/>
                <a:gridCol w="981212"/>
                <a:gridCol w="981212"/>
                <a:gridCol w="981212"/>
                <a:gridCol w="981212"/>
                <a:gridCol w="981212"/>
                <a:gridCol w="981212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 1.1.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2008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2009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Inflace</a:t>
                      </a:r>
                    </a:p>
                    <a:p>
                      <a:pPr algn="ctr"/>
                      <a:r>
                        <a:rPr lang="cs-CZ" sz="1800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1,0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1,9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17 560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18 666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18853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19 136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19 500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20 144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20 446</a:t>
                      </a:r>
                      <a:endParaRPr lang="cs-CZ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3789040"/>
            <a:ext cx="7908162" cy="295232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just">
              <a:buFont typeface="Wingdings 2"/>
              <a:buNone/>
            </a:pPr>
            <a:r>
              <a:rPr lang="cs-CZ" sz="2400" b="1" dirty="0" smtClean="0"/>
              <a:t>Aby si paní Zelená zachovala svoji životní úroveň, musela by od 1.1. 2014 vydělávat 20 446 Kč.</a:t>
            </a:r>
          </a:p>
          <a:p>
            <a:pPr marL="0" indent="0" algn="just">
              <a:buFont typeface="Wingdings 2"/>
              <a:buNone/>
            </a:pPr>
            <a:endParaRPr lang="cs-CZ" sz="1200" b="1" dirty="0" smtClean="0"/>
          </a:p>
          <a:p>
            <a:pPr marL="0" indent="0" algn="just">
              <a:buNone/>
            </a:pPr>
            <a:r>
              <a:rPr lang="cs-CZ" sz="2400" b="1" dirty="0" smtClean="0"/>
              <a:t>100 </a:t>
            </a:r>
            <a:r>
              <a:rPr lang="cs-CZ" sz="2400" dirty="0" smtClean="0"/>
              <a:t>%....................20 446 Kč</a:t>
            </a:r>
          </a:p>
          <a:p>
            <a:pPr marL="0" indent="0" algn="just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x </a:t>
            </a:r>
            <a:r>
              <a:rPr lang="cs-CZ" sz="2400" dirty="0" smtClean="0"/>
              <a:t>%................( 20 446 - 17 560 ) : 204,46 = 14</a:t>
            </a:r>
            <a:r>
              <a:rPr lang="cs-CZ" sz="2400" dirty="0"/>
              <a:t> %</a:t>
            </a:r>
            <a:r>
              <a:rPr lang="cs-CZ" sz="2400" dirty="0" smtClean="0"/>
              <a:t> </a:t>
            </a:r>
          </a:p>
          <a:p>
            <a:pPr marL="0" indent="0" algn="just">
              <a:buNone/>
            </a:pPr>
            <a:endParaRPr lang="cs-CZ" sz="900" b="1" dirty="0"/>
          </a:p>
          <a:p>
            <a:pPr marL="0" indent="0" algn="just">
              <a:buNone/>
            </a:pPr>
            <a:endParaRPr lang="cs-CZ" sz="800" b="1" dirty="0"/>
          </a:p>
          <a:p>
            <a:pPr marL="0" indent="0" algn="just">
              <a:buNone/>
            </a:pPr>
            <a:r>
              <a:rPr lang="cs-CZ" sz="2400" b="1" dirty="0" smtClean="0"/>
              <a:t>Paní Zelené klesla reálná mzda o 14 </a:t>
            </a:r>
            <a:r>
              <a:rPr lang="cs-CZ" sz="2400" dirty="0" smtClean="0"/>
              <a:t>%.</a:t>
            </a:r>
            <a:endParaRPr lang="cs-CZ" sz="24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95534" y="4725144"/>
            <a:ext cx="776414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5535" y="5949280"/>
            <a:ext cx="776414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6180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2664098" cy="732696"/>
          </a:xfrm>
        </p:spPr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73216"/>
            <a:ext cx="153895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11243" y="1071763"/>
            <a:ext cx="6754027" cy="64807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just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B</a:t>
            </a:r>
            <a:r>
              <a:rPr lang="cs-CZ" sz="2400" dirty="0" smtClean="0"/>
              <a:t> Kolik by měl mít pan Zelenka od 1.1.2014 ?</a:t>
            </a:r>
            <a:endParaRPr lang="cs-CZ" sz="24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37116468"/>
              </p:ext>
            </p:extLst>
          </p:nvPr>
        </p:nvGraphicFramePr>
        <p:xfrm>
          <a:off x="342042" y="1719835"/>
          <a:ext cx="7830360" cy="192518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305060"/>
                <a:gridCol w="1305060"/>
                <a:gridCol w="1305060"/>
                <a:gridCol w="1305060"/>
                <a:gridCol w="1305060"/>
                <a:gridCol w="1305060"/>
              </a:tblGrid>
              <a:tr h="62661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2014</a:t>
                      </a:r>
                      <a:endParaRPr lang="cs-CZ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Inflace</a:t>
                      </a:r>
                    </a:p>
                    <a:p>
                      <a:pPr algn="ctr"/>
                      <a:r>
                        <a:rPr lang="cs-CZ" sz="1800" dirty="0" smtClean="0"/>
                        <a:t>v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1,9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 1.1.</a:t>
                      </a:r>
                    </a:p>
                    <a:p>
                      <a:pPr algn="ctr"/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10 320</a:t>
                      </a:r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10475</a:t>
                      </a:r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10 674</a:t>
                      </a:r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11026</a:t>
                      </a:r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r>
                        <a:rPr lang="cs-CZ" b="1" baseline="0" dirty="0" smtClean="0"/>
                        <a:t> 191</a:t>
                      </a:r>
                      <a:endParaRPr lang="cs-CZ" b="1" dirty="0"/>
                    </a:p>
                  </a:txBody>
                  <a:tcPr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342042" y="3861048"/>
            <a:ext cx="7830358" cy="216024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just">
              <a:buFont typeface="Wingdings 2"/>
              <a:buNone/>
            </a:pPr>
            <a:r>
              <a:rPr lang="cs-CZ" sz="2400" b="1" dirty="0" smtClean="0"/>
              <a:t>Pan Zelenka by měl pobírat důchod 11 191 Kč.</a:t>
            </a:r>
          </a:p>
          <a:p>
            <a:pPr marL="0" indent="0" algn="just">
              <a:buFont typeface="Wingdings 2"/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Valorizace </a:t>
            </a:r>
            <a:r>
              <a:rPr lang="cs-CZ" sz="2400" b="1" dirty="0" smtClean="0"/>
              <a:t>je navýšení důchodů státem.</a:t>
            </a:r>
          </a:p>
          <a:p>
            <a:pPr marL="0" indent="0" algn="just">
              <a:buFont typeface="Wingdings 2"/>
              <a:buNone/>
            </a:pPr>
            <a:r>
              <a:rPr lang="cs-CZ" sz="2400" b="1" dirty="0" smtClean="0"/>
              <a:t>Měla by být provedena automaticky, když inflace dosáhne určité výše.</a:t>
            </a:r>
          </a:p>
          <a:p>
            <a:pPr marL="0" indent="0" algn="just">
              <a:buFont typeface="Wingdings 2"/>
              <a:buNone/>
            </a:pPr>
            <a:r>
              <a:rPr lang="cs-CZ" sz="2400" b="1" dirty="0" smtClean="0"/>
              <a:t>Praxe je bohužel jiná.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2619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842352"/>
          </a:xfrm>
        </p:spPr>
        <p:txBody>
          <a:bodyPr/>
          <a:lstStyle/>
          <a:p>
            <a:r>
              <a:rPr lang="cs-CZ" dirty="0" smtClean="0"/>
              <a:t>Kropáčkovi se dneska loučí</a:t>
            </a:r>
            <a:endParaRPr lang="cs-CZ" dirty="0"/>
          </a:p>
        </p:txBody>
      </p:sp>
      <p:pic>
        <p:nvPicPr>
          <p:cNvPr id="4" name="Picture 6" descr="C:\Users\moravcova.GYMTANVALD\AppData\Local\Microsoft\Windows\Temporary Internet Files\Content.IE5\62U7M2J3\MC900285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04864"/>
            <a:ext cx="424847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50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916832"/>
            <a:ext cx="7416824" cy="2592288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normAutofit lnSpcReduction="10000"/>
          </a:bodyPr>
          <a:lstStyle/>
          <a:p>
            <a:pPr marL="0" indent="0">
              <a:spcBef>
                <a:spcPts val="475"/>
              </a:spcBef>
              <a:buClrTx/>
              <a:buSzPct val="65000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marL="0" indent="0">
              <a:spcBef>
                <a:spcPts val="400"/>
              </a:spcBef>
              <a:buClr>
                <a:srgbClr val="CC0000"/>
              </a:buClr>
              <a:buSzPct val="65000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</a:t>
            </a:r>
            <a:r>
              <a:rPr lang="cs-CZ" altLang="cs-CZ" sz="1700" b="1" dirty="0" smtClean="0">
                <a:solidFill>
                  <a:srgbClr val="336699"/>
                </a:solidFill>
                <a:hlinkClick r:id="rId3"/>
              </a:rPr>
              <a:t>/</a:t>
            </a:r>
          </a:p>
          <a:p>
            <a:pPr marL="0" indent="0">
              <a:spcBef>
                <a:spcPts val="400"/>
              </a:spcBef>
              <a:buClr>
                <a:srgbClr val="CC0000"/>
              </a:buClr>
              <a:buSzPct val="65000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marL="0" indent="0">
              <a:spcBef>
                <a:spcPts val="400"/>
              </a:spcBef>
              <a:buClr>
                <a:srgbClr val="CC0000"/>
              </a:buClr>
              <a:buSzPct val="65000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800" b="1" dirty="0" smtClean="0"/>
              <a:t>Tabulka míry inflace:</a:t>
            </a:r>
            <a:endParaRPr lang="cs-CZ" altLang="cs-CZ" sz="18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marL="0" indent="0">
              <a:spcBef>
                <a:spcPts val="400"/>
              </a:spcBef>
              <a:buClr>
                <a:srgbClr val="CC0000"/>
              </a:buClr>
              <a:buSzPct val="65000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pt-BR" sz="1600" b="1" dirty="0" smtClean="0"/>
              <a:t>AUTOR </a:t>
            </a:r>
            <a:r>
              <a:rPr lang="pt-BR" sz="1600" b="1" dirty="0"/>
              <a:t>NEUVEDEN. </a:t>
            </a:r>
            <a:r>
              <a:rPr lang="pt-BR" sz="1600" b="1" i="1" dirty="0"/>
              <a:t>ČSÚ</a:t>
            </a:r>
            <a:r>
              <a:rPr lang="pt-BR" sz="1600" b="1" dirty="0"/>
              <a:t> [online]. [cit. 31.12.2013]. Dostupný na WWW: http://www.czso.cz/csu/redakce.nsf/i/mira_inflace</a:t>
            </a: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/>
          </a:p>
        </p:txBody>
      </p:sp>
    </p:spTree>
    <p:extLst>
      <p:ext uri="{BB962C8B-B14F-4D97-AF65-F5344CB8AC3E}">
        <p14:creationId xmlns:p14="http://schemas.microsoft.com/office/powerpoint/2010/main" xmlns="" val="37734202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617</TotalTime>
  <Words>447</Words>
  <Application>Microsoft Office PowerPoint</Application>
  <PresentationFormat>Předvádění na obrazovce (4:3)</PresentationFormat>
  <Paragraphs>177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Snímek 2</vt:lpstr>
      <vt:lpstr>Co nás  dnes čeká ?</vt:lpstr>
      <vt:lpstr>Snímek 4</vt:lpstr>
      <vt:lpstr>Snímek 5</vt:lpstr>
      <vt:lpstr>Příklady:</vt:lpstr>
      <vt:lpstr>Příklady:</vt:lpstr>
      <vt:lpstr>řešení:</vt:lpstr>
      <vt:lpstr>Příklady:</vt:lpstr>
      <vt:lpstr>Kropáčkovi se dneska loučí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51</cp:revision>
  <dcterms:created xsi:type="dcterms:W3CDTF">2013-12-30T22:48:31Z</dcterms:created>
  <dcterms:modified xsi:type="dcterms:W3CDTF">2014-01-01T08:48:11Z</dcterms:modified>
</cp:coreProperties>
</file>