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sldIdLst>
    <p:sldId id="262" r:id="rId2"/>
    <p:sldId id="268" r:id="rId3"/>
    <p:sldId id="271" r:id="rId4"/>
    <p:sldId id="266" r:id="rId5"/>
    <p:sldId id="267" r:id="rId6"/>
    <p:sldId id="257" r:id="rId7"/>
    <p:sldId id="258" r:id="rId8"/>
    <p:sldId id="261" r:id="rId9"/>
    <p:sldId id="259" r:id="rId10"/>
    <p:sldId id="260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VY_32_INOVACE_05_FRANCIE ZA LUDVÍKA XIV.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4923711F-5ED9-4DDD-A171-DFC81E68D06C}" type="presOf" srcId="{3061F91D-8548-4FCB-A021-DD835A272F0F}" destId="{88F378EC-C3F8-47CD-AEFF-49BA634320FB}" srcOrd="0" destOrd="0" presId="urn:microsoft.com/office/officeart/2008/layout/VerticalCurvedList"/>
    <dgm:cxn modelId="{BFBFD2E6-18DE-48CD-99FE-87646D90066A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3F3EB470-D52A-48AC-8265-B5A71E258249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F7867FD-FDDD-4424-97E3-9982B69CCEFC}" type="presOf" srcId="{A6F0E638-0CDE-4E1F-BB57-10C18463C623}" destId="{7DCEBD2C-792F-484E-9C96-926E03F540ED}" srcOrd="0" destOrd="1" presId="urn:microsoft.com/office/officeart/2008/layout/VerticalCurvedList"/>
    <dgm:cxn modelId="{02F22D69-D4B7-4E3F-8BD6-AA74285A4A84}" type="presOf" srcId="{E392F34A-E55D-43D5-AEDD-49027298B816}" destId="{7DCEBD2C-792F-484E-9C96-926E03F540ED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72162F01-184D-4EA7-B898-0BBE700428A5}" type="presOf" srcId="{60B5D622-D348-4384-9EFA-863CA4F7B7A3}" destId="{CAE44C5F-81A1-4D30-8D3F-2E663ECAC700}" srcOrd="0" destOrd="0" presId="urn:microsoft.com/office/officeart/2008/layout/VerticalCurvedList"/>
    <dgm:cxn modelId="{4402D4E5-F203-4BF1-A5E6-50D446C32B7D}" type="presOf" srcId="{BA9EE107-A5FB-41C4-9EF1-1CC153B68B3F}" destId="{9C0CD981-713F-47B3-AE2F-2963F2684A6F}" srcOrd="0" destOrd="0" presId="urn:microsoft.com/office/officeart/2008/layout/VerticalCurvedList"/>
    <dgm:cxn modelId="{66B0D7DB-06EA-4E40-8758-CF22939CE6AE}" type="presOf" srcId="{8D78E2D7-18A7-41DD-9962-57B3FE2BEBDD}" destId="{A1781B13-DE10-4169-ABDE-0384026A6B34}" srcOrd="0" destOrd="0" presId="urn:microsoft.com/office/officeart/2008/layout/VerticalCurvedList"/>
    <dgm:cxn modelId="{F03DF378-3C8D-4F38-9370-9C1CA4E32935}" type="presParOf" srcId="{9C0CD981-713F-47B3-AE2F-2963F2684A6F}" destId="{96773A7D-3367-4F53-A2D2-EA5770AFFDB3}" srcOrd="0" destOrd="0" presId="urn:microsoft.com/office/officeart/2008/layout/VerticalCurvedList"/>
    <dgm:cxn modelId="{F52A3F12-9F0D-4790-AC3C-E66732D676B1}" type="presParOf" srcId="{96773A7D-3367-4F53-A2D2-EA5770AFFDB3}" destId="{F31B7103-6E88-4DB9-9888-CB9E0B3FEEF8}" srcOrd="0" destOrd="0" presId="urn:microsoft.com/office/officeart/2008/layout/VerticalCurvedList"/>
    <dgm:cxn modelId="{C4C9EE92-7B71-4AAD-BD7C-DEC4CCC0478D}" type="presParOf" srcId="{F31B7103-6E88-4DB9-9888-CB9E0B3FEEF8}" destId="{F7A92DE4-3445-4B9B-AF3D-F2DA6F69C25D}" srcOrd="0" destOrd="0" presId="urn:microsoft.com/office/officeart/2008/layout/VerticalCurvedList"/>
    <dgm:cxn modelId="{DBD9F9A2-F86D-409A-B124-0EB494DD1313}" type="presParOf" srcId="{F31B7103-6E88-4DB9-9888-CB9E0B3FEEF8}" destId="{EF104B90-7E69-4918-A202-E6F91FC6E413}" srcOrd="1" destOrd="0" presId="urn:microsoft.com/office/officeart/2008/layout/VerticalCurvedList"/>
    <dgm:cxn modelId="{B1585B90-42F7-481D-BC18-76DD3CE2451E}" type="presParOf" srcId="{F31B7103-6E88-4DB9-9888-CB9E0B3FEEF8}" destId="{F5A5022A-2B1C-4F3B-B289-BC099E9CE92F}" srcOrd="2" destOrd="0" presId="urn:microsoft.com/office/officeart/2008/layout/VerticalCurvedList"/>
    <dgm:cxn modelId="{8A6BBF77-9F9F-4E9B-AFF2-3AEF4D6B20EA}" type="presParOf" srcId="{F31B7103-6E88-4DB9-9888-CB9E0B3FEEF8}" destId="{F16BA6F4-95DE-4E28-BF94-6459A70C4A6D}" srcOrd="3" destOrd="0" presId="urn:microsoft.com/office/officeart/2008/layout/VerticalCurvedList"/>
    <dgm:cxn modelId="{934C3C3D-31DB-43A0-87E8-FDA1FEB36BBE}" type="presParOf" srcId="{96773A7D-3367-4F53-A2D2-EA5770AFFDB3}" destId="{F036299F-AF4D-4DAF-ABF5-87E8CC3FEF1B}" srcOrd="1" destOrd="0" presId="urn:microsoft.com/office/officeart/2008/layout/VerticalCurvedList"/>
    <dgm:cxn modelId="{CB9FEB6D-DE97-4B91-836C-A30626248571}" type="presParOf" srcId="{96773A7D-3367-4F53-A2D2-EA5770AFFDB3}" destId="{40B95986-31F6-48A6-A8D8-D04AC3BEDA92}" srcOrd="2" destOrd="0" presId="urn:microsoft.com/office/officeart/2008/layout/VerticalCurvedList"/>
    <dgm:cxn modelId="{F3CE97AB-06C6-4F57-A635-BD0E1E96BB05}" type="presParOf" srcId="{40B95986-31F6-48A6-A8D8-D04AC3BEDA92}" destId="{112F553D-60C2-4CC4-948D-0369F51C4DB0}" srcOrd="0" destOrd="0" presId="urn:microsoft.com/office/officeart/2008/layout/VerticalCurvedList"/>
    <dgm:cxn modelId="{A5ACB5CC-44F1-46D0-A305-3F72C13ADC77}" type="presParOf" srcId="{96773A7D-3367-4F53-A2D2-EA5770AFFDB3}" destId="{A1781B13-DE10-4169-ABDE-0384026A6B34}" srcOrd="3" destOrd="0" presId="urn:microsoft.com/office/officeart/2008/layout/VerticalCurvedList"/>
    <dgm:cxn modelId="{84529760-B54A-45FE-859D-8088250E3CB4}" type="presParOf" srcId="{96773A7D-3367-4F53-A2D2-EA5770AFFDB3}" destId="{65CD74A9-3E7B-49D7-95DD-EB8B72D6CA84}" srcOrd="4" destOrd="0" presId="urn:microsoft.com/office/officeart/2008/layout/VerticalCurvedList"/>
    <dgm:cxn modelId="{B01B6762-1C0E-47E7-BFA2-D0E47EB5881A}" type="presParOf" srcId="{65CD74A9-3E7B-49D7-95DD-EB8B72D6CA84}" destId="{2741B69B-255D-4143-BECE-5BD9035A4FC6}" srcOrd="0" destOrd="0" presId="urn:microsoft.com/office/officeart/2008/layout/VerticalCurvedList"/>
    <dgm:cxn modelId="{D5BF209D-0446-4B75-B469-22DB8C5BFBAE}" type="presParOf" srcId="{96773A7D-3367-4F53-A2D2-EA5770AFFDB3}" destId="{7DCEBD2C-792F-484E-9C96-926E03F540ED}" srcOrd="5" destOrd="0" presId="urn:microsoft.com/office/officeart/2008/layout/VerticalCurvedList"/>
    <dgm:cxn modelId="{95C252F5-E462-42D7-AE16-55410F9C3304}" type="presParOf" srcId="{96773A7D-3367-4F53-A2D2-EA5770AFFDB3}" destId="{8E391AE5-35EA-4A7F-ACFF-6E662A0BD046}" srcOrd="6" destOrd="0" presId="urn:microsoft.com/office/officeart/2008/layout/VerticalCurvedList"/>
    <dgm:cxn modelId="{C44910E2-958C-46F2-A277-E960F5980929}" type="presParOf" srcId="{8E391AE5-35EA-4A7F-ACFF-6E662A0BD046}" destId="{EB133F34-59A3-4639-B813-3EF5396EC28B}" srcOrd="0" destOrd="0" presId="urn:microsoft.com/office/officeart/2008/layout/VerticalCurvedList"/>
    <dgm:cxn modelId="{74162C52-6492-4545-939A-64D0DB555BA9}" type="presParOf" srcId="{96773A7D-3367-4F53-A2D2-EA5770AFFDB3}" destId="{88F378EC-C3F8-47CD-AEFF-49BA634320FB}" srcOrd="7" destOrd="0" presId="urn:microsoft.com/office/officeart/2008/layout/VerticalCurvedList"/>
    <dgm:cxn modelId="{E97B1027-617A-4F52-A868-2CAC5C31B0D9}" type="presParOf" srcId="{96773A7D-3367-4F53-A2D2-EA5770AFFDB3}" destId="{0C1D6B2A-9239-4220-B9D4-EF24FF044C0E}" srcOrd="8" destOrd="0" presId="urn:microsoft.com/office/officeart/2008/layout/VerticalCurvedList"/>
    <dgm:cxn modelId="{4718B97F-570D-4D78-AE6D-E96DB4B75096}" type="presParOf" srcId="{0C1D6B2A-9239-4220-B9D4-EF24FF044C0E}" destId="{A6FEC19F-0F90-4EC7-BB21-E0ADFEFFA617}" srcOrd="0" destOrd="0" presId="urn:microsoft.com/office/officeart/2008/layout/VerticalCurvedList"/>
    <dgm:cxn modelId="{480A5084-668E-4E9C-A500-B25FD73E4396}" type="presParOf" srcId="{96773A7D-3367-4F53-A2D2-EA5770AFFDB3}" destId="{CAE44C5F-81A1-4D30-8D3F-2E663ECAC700}" srcOrd="9" destOrd="0" presId="urn:microsoft.com/office/officeart/2008/layout/VerticalCurvedList"/>
    <dgm:cxn modelId="{17CEF189-EB90-43F8-A818-65195022ECD2}" type="presParOf" srcId="{96773A7D-3367-4F53-A2D2-EA5770AFFDB3}" destId="{053E2699-E7D5-4B6C-A824-2ED732C32228}" srcOrd="10" destOrd="0" presId="urn:microsoft.com/office/officeart/2008/layout/VerticalCurvedList"/>
    <dgm:cxn modelId="{CC3755CB-84E8-49B8-BA16-338ED7E149AF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VY_32_INOVACE_05_FRANCIE ZA LUDVÍKA XIV. 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FDE5A-97A6-49F1-A4D0-AF9B6956A778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54682-739E-414B-9F2D-009BC328A8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791AC-D804-41AE-8AB5-C230C9AE00A7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971DF-4FA2-4E02-89EA-DDE36063410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450DD-F45D-490A-BB24-AF5063755B0B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A18E03-43F2-4D9B-984A-9F4A95FA9D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13518-5319-4E66-89D9-3AC081439299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28EA9-9B52-4A75-8FBF-0A6E30C3687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6519B-68F6-4C80-A3FB-0E1101E4D32C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B54D2-5C4C-49D2-B67C-83570D117AA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731A7-6370-41F5-BFD0-FC4A361AA4CC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8FFE4-5DAD-4C91-81FD-57E671F1C01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30CC5-3E92-4F1F-9286-2E1B343948E7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B0EE3-A2B4-48E3-AF1F-24FACFF501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E638E-5D28-4B6C-8E9E-B8A538B33222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C4343-A3BD-480A-9C97-FCA314FE08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6EBAA-2D1C-46AE-ACFF-38714CD06880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EC31F-09AF-4E15-AA8E-2F09D5D90A7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51CC1-6EDF-4629-9EDA-70136CA45ABE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62BB2-011E-4EAF-A31E-B1A827AEB9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0932D-DE24-46D4-8AC8-49D45AB0F495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8D86F-BAB4-47E7-8EF8-A90B3C967BD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E0A760-7F04-4FC6-AA90-2451BEA944FB}" type="datetimeFigureOut">
              <a:rPr lang="cs-CZ" smtClean="0"/>
              <a:pPr>
                <a:defRPr/>
              </a:pPr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66B7C5-E3CA-493A-884A-EB092B977DB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osmý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zápis a výklad nové látky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až druhé straně žáci odpoví pomocí učebnice na otázky.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Ve třetí až čtvrté straně pak žáci tvoří zápis, jehož součástí jsou právě odpovědi z prvních dvou stran. V závorce jsou vždy čísla otázek z prvních dvou stran. Vše se tvoří pomocí PC, interaktivní tabule či papíru, pro kontrolu pak zápis bude po postupném klikání doplněn.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24744"/>
            <a:ext cx="8424936" cy="5544616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Jak se nazývá vláda, kdy za nezletilého vládne zástupce?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Kdo vládl za nezletilého Ludvíka XIV.?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Která forma monarchie se ve Francii uplatnila?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Co se stalo v roce 1661?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Jakou stavbu postavil Ludvík XIV.?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Kdo byl </a:t>
            </a:r>
            <a:r>
              <a:rPr lang="cs-CZ" sz="3200" dirty="0" err="1" smtClean="0">
                <a:solidFill>
                  <a:schemeClr val="tx1"/>
                </a:solidFill>
              </a:rPr>
              <a:t>Colbert</a:t>
            </a:r>
            <a:r>
              <a:rPr lang="cs-CZ" sz="32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Co to je merkantilismus?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585193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 na otázky, uč. s. 24 - 26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332656"/>
            <a:ext cx="7804918" cy="5793507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Co se stalo v roce 1685?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Co se stalo v roce 1715?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10. Jak se ve Francii řešil nedostatek peněz?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11. Kdo platil daně?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981075"/>
            <a:ext cx="6911975" cy="5472113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3412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Vláda Ludvíka XIV.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1840" y="764704"/>
            <a:ext cx="211949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regentská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43608" y="1268760"/>
            <a:ext cx="177484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srgbClr val="FF0000"/>
                </a:solidFill>
              </a:rPr>
              <a:t>Mazarin</a:t>
            </a:r>
            <a:r>
              <a:rPr lang="cs-CZ" b="1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75856" y="1700808"/>
            <a:ext cx="282481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absolutismus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23728" y="2276872"/>
            <a:ext cx="5396029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počátek samostatné vlády 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Ludvíka </a:t>
            </a:r>
            <a:r>
              <a:rPr lang="cs-CZ" sz="3200" b="1" dirty="0">
                <a:solidFill>
                  <a:srgbClr val="FF0000"/>
                </a:solidFill>
              </a:rPr>
              <a:t>XIV.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67944" y="3717032"/>
            <a:ext cx="357963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zámku Versailles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339752" y="4149080"/>
            <a:ext cx="298511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ministr financí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23529" y="836712"/>
            <a:ext cx="8496943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nezletilý </a:t>
            </a:r>
            <a:r>
              <a:rPr lang="cs-CZ" sz="3200" dirty="0"/>
              <a:t>=</a:t>
            </a:r>
            <a:r>
              <a:rPr lang="cs-CZ" sz="3200" b="1" dirty="0">
                <a:solidFill>
                  <a:srgbClr val="7030A0"/>
                </a:solidFill>
              </a:rPr>
              <a:t>(1.)</a:t>
            </a:r>
            <a:r>
              <a:rPr lang="cs-CZ" sz="3200" i="1" dirty="0"/>
              <a:t>………………….</a:t>
            </a:r>
            <a:r>
              <a:rPr lang="cs-CZ" sz="3200" dirty="0"/>
              <a:t> vláda: kardinál </a:t>
            </a:r>
            <a:r>
              <a:rPr lang="cs-CZ" sz="3200" b="1" dirty="0">
                <a:solidFill>
                  <a:srgbClr val="7030A0"/>
                </a:solidFill>
              </a:rPr>
              <a:t>(2.)</a:t>
            </a:r>
            <a:r>
              <a:rPr lang="cs-CZ" sz="3200" dirty="0"/>
              <a:t>……….....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forma vlády: </a:t>
            </a:r>
            <a:r>
              <a:rPr lang="cs-CZ" sz="3200" b="1" dirty="0">
                <a:solidFill>
                  <a:srgbClr val="7030A0"/>
                </a:solidFill>
              </a:rPr>
              <a:t>(3.)</a:t>
            </a:r>
            <a:r>
              <a:rPr lang="cs-CZ" sz="3200" dirty="0"/>
              <a:t>…………………..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1661: </a:t>
            </a:r>
            <a:r>
              <a:rPr lang="cs-CZ" sz="3200" b="1" dirty="0">
                <a:solidFill>
                  <a:srgbClr val="7030A0"/>
                </a:solidFill>
              </a:rPr>
              <a:t>(4.)</a:t>
            </a:r>
            <a:r>
              <a:rPr lang="cs-CZ" sz="3200" dirty="0"/>
              <a:t>……………… </a:t>
            </a:r>
            <a:r>
              <a:rPr lang="cs-CZ" sz="3200" dirty="0" smtClean="0"/>
              <a:t>…………………..  </a:t>
            </a:r>
            <a:r>
              <a:rPr lang="cs-CZ" sz="3200" dirty="0"/>
              <a:t>…………… ……………………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= král Slunce, výrok: ,,Stát jsem já.“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nákladná stavba </a:t>
            </a:r>
            <a:r>
              <a:rPr lang="cs-CZ" sz="3200" b="1" dirty="0">
                <a:solidFill>
                  <a:srgbClr val="7030A0"/>
                </a:solidFill>
              </a:rPr>
              <a:t>(5</a:t>
            </a:r>
            <a:r>
              <a:rPr lang="cs-CZ" sz="3200" b="1" dirty="0" smtClean="0">
                <a:solidFill>
                  <a:srgbClr val="7030A0"/>
                </a:solidFill>
              </a:rPr>
              <a:t>.)</a:t>
            </a:r>
            <a:r>
              <a:rPr lang="cs-CZ" sz="3200" dirty="0" smtClean="0"/>
              <a:t>………….…………</a:t>
            </a:r>
            <a:endParaRPr lang="cs-CZ" sz="320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řešení </a:t>
            </a:r>
            <a:r>
              <a:rPr lang="cs-CZ" sz="3200" b="1" dirty="0">
                <a:solidFill>
                  <a:srgbClr val="7030A0"/>
                </a:solidFill>
              </a:rPr>
              <a:t>(6</a:t>
            </a:r>
            <a:r>
              <a:rPr lang="cs-CZ" sz="3200" b="1" dirty="0" smtClean="0">
                <a:solidFill>
                  <a:srgbClr val="7030A0"/>
                </a:solidFill>
              </a:rPr>
              <a:t>.)</a:t>
            </a:r>
            <a:r>
              <a:rPr lang="cs-CZ" sz="3200" dirty="0" smtClean="0"/>
              <a:t>……… ……………</a:t>
            </a:r>
            <a:r>
              <a:rPr lang="cs-CZ" sz="3200" dirty="0" err="1" smtClean="0"/>
              <a:t>Colbert</a:t>
            </a:r>
            <a:r>
              <a:rPr lang="cs-CZ" sz="3200" dirty="0"/>
              <a:t>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 1. merkantilismus</a:t>
            </a:r>
            <a:r>
              <a:rPr lang="cs-CZ" sz="3200" dirty="0" smtClean="0"/>
              <a:t>: </a:t>
            </a:r>
            <a:r>
              <a:rPr lang="cs-CZ" sz="3200" b="1" dirty="0" smtClean="0">
                <a:solidFill>
                  <a:srgbClr val="7030A0"/>
                </a:solidFill>
              </a:rPr>
              <a:t>(7.)</a:t>
            </a:r>
            <a:r>
              <a:rPr lang="cs-CZ" sz="3200" dirty="0" smtClean="0"/>
              <a:t>………………………..</a:t>
            </a:r>
            <a:endParaRPr lang="cs-CZ" sz="320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2. vznik manufaktur = dílen na ruční práci a dělbu práce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↑ dluhy, prohrané </a:t>
            </a:r>
            <a:r>
              <a:rPr lang="cs-CZ" sz="3200" dirty="0" smtClean="0"/>
              <a:t>války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653136"/>
            <a:ext cx="30877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vývoz  &gt; dovoz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0" grpId="0" uiExpand="1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6069161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1685: </a:t>
            </a:r>
            <a:r>
              <a:rPr lang="cs-CZ" sz="3200" b="1" dirty="0" smtClean="0">
                <a:solidFill>
                  <a:srgbClr val="7030A0"/>
                </a:solidFill>
              </a:rPr>
              <a:t>(8.)</a:t>
            </a:r>
            <a:r>
              <a:rPr lang="cs-CZ" sz="3200" dirty="0" smtClean="0">
                <a:solidFill>
                  <a:schemeClr val="tx1"/>
                </a:solidFill>
              </a:rPr>
              <a:t>…………… …………….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= konec náboženské svobody hugenotů [</a:t>
            </a:r>
            <a:r>
              <a:rPr lang="cs-CZ" sz="3200" i="1" dirty="0" err="1" smtClean="0">
                <a:solidFill>
                  <a:schemeClr val="tx1"/>
                </a:solidFill>
              </a:rPr>
              <a:t>igenotů</a:t>
            </a:r>
            <a:r>
              <a:rPr lang="cs-CZ" sz="3200" i="1" dirty="0" smtClean="0">
                <a:solidFill>
                  <a:schemeClr val="tx1"/>
                </a:solidFill>
              </a:rPr>
              <a:t>]</a:t>
            </a:r>
          </a:p>
          <a:p>
            <a:pPr marL="0" indent="0" eaLnBrk="1" hangingPunct="1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1715</a:t>
            </a:r>
            <a:r>
              <a:rPr lang="cs-CZ" sz="3200" b="1" dirty="0" smtClean="0">
                <a:solidFill>
                  <a:srgbClr val="7030A0"/>
                </a:solidFill>
              </a:rPr>
              <a:t>:(9.)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…………………………</a:t>
            </a:r>
          </a:p>
          <a:p>
            <a:pPr marL="0" indent="0" eaLnBrk="1" hangingPunct="1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nedostatek peněz: ↑ </a:t>
            </a:r>
            <a:r>
              <a:rPr lang="cs-CZ" sz="3200" b="1" dirty="0" smtClean="0">
                <a:solidFill>
                  <a:srgbClr val="7030A0"/>
                </a:solidFill>
              </a:rPr>
              <a:t>(10.)</a:t>
            </a:r>
            <a:r>
              <a:rPr lang="cs-CZ" sz="3200" dirty="0" smtClean="0">
                <a:solidFill>
                  <a:schemeClr val="tx1"/>
                </a:solidFill>
              </a:rPr>
              <a:t>…………… - platí jen </a:t>
            </a:r>
            <a:r>
              <a:rPr lang="cs-CZ" sz="3200" b="1" dirty="0" smtClean="0">
                <a:solidFill>
                  <a:srgbClr val="7030A0"/>
                </a:solidFill>
              </a:rPr>
              <a:t>(11.)</a:t>
            </a:r>
            <a:r>
              <a:rPr lang="cs-CZ" sz="3200" dirty="0" smtClean="0">
                <a:solidFill>
                  <a:schemeClr val="tx1"/>
                </a:solidFill>
              </a:rPr>
              <a:t>….…………… a ………………………..</a:t>
            </a:r>
          </a:p>
          <a:p>
            <a:pPr marL="0" indent="0" eaLnBrk="1" hangingPunct="1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jejich těžká životní situace → 1789: vypuknutí velké francouzské revoluce </a:t>
            </a:r>
          </a:p>
          <a:p>
            <a:pPr eaLnBrk="1" hangingPunct="1"/>
            <a:endParaRPr lang="cs-CZ" dirty="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051720" y="260648"/>
            <a:ext cx="434926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zrušen edikt  nantský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79712" y="1844824"/>
            <a:ext cx="392524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nástup Ludvíka XV.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60032" y="2492896"/>
            <a:ext cx="114005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daně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3968" y="2996952"/>
            <a:ext cx="190789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měšťané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87624" y="3068960"/>
            <a:ext cx="230063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venkované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Ludvík XIV.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4" descr="http://web.sks.cz/prace/buman_r/louisxiv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988840"/>
            <a:ext cx="2733675" cy="431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419872" y="1340768"/>
            <a:ext cx="1346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9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Zámek ve Versailles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1267" name="Picture 2" descr="http://www.vipzamek.cz/wp-content/gallery/versailles/schloss-versail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268413"/>
            <a:ext cx="4583112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http://francie.svetadily.cz/userfiles/image/clanky/francie-versailles-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1341438"/>
            <a:ext cx="3086100" cy="205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ovéPole 5"/>
          <p:cNvSpPr txBox="1">
            <a:spLocks noChangeArrowheads="1"/>
          </p:cNvSpPr>
          <p:nvPr/>
        </p:nvSpPr>
        <p:spPr bwMode="auto">
          <a:xfrm>
            <a:off x="539552" y="5157192"/>
            <a:ext cx="842493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cs-CZ" sz="3200" b="1" dirty="0">
                <a:latin typeface="Century Schoolbook" pitchFamily="18" charset="0"/>
              </a:rPr>
              <a:t>Místo vzniku Německa – 1871 a konání mírové konference po 1. světové válce - 1919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19672" y="4725144"/>
            <a:ext cx="1346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3429000"/>
            <a:ext cx="1346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3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269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43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Milenky Ludvíka XV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291" name="TextovéPole 3"/>
          <p:cNvSpPr txBox="1">
            <a:spLocks noChangeArrowheads="1"/>
          </p:cNvSpPr>
          <p:nvPr/>
        </p:nvSpPr>
        <p:spPr bwMode="auto">
          <a:xfrm>
            <a:off x="323850" y="1052513"/>
            <a:ext cx="460851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latin typeface="Century Schoolbook" pitchFamily="18" charset="0"/>
              </a:rPr>
              <a:t>paní de </a:t>
            </a:r>
            <a:r>
              <a:rPr lang="cs-CZ" sz="3200" b="1" dirty="0" err="1">
                <a:latin typeface="Century Schoolbook" pitchFamily="18" charset="0"/>
              </a:rPr>
              <a:t>Pompadour</a:t>
            </a:r>
            <a:endParaRPr lang="cs-CZ" sz="3200" b="1" dirty="0">
              <a:latin typeface="Century Schoolbook" pitchFamily="18" charset="0"/>
            </a:endParaRPr>
          </a:p>
        </p:txBody>
      </p:sp>
      <p:sp>
        <p:nvSpPr>
          <p:cNvPr id="12292" name="TextovéPole 4"/>
          <p:cNvSpPr txBox="1">
            <a:spLocks noChangeArrowheads="1"/>
          </p:cNvSpPr>
          <p:nvPr/>
        </p:nvSpPr>
        <p:spPr bwMode="auto">
          <a:xfrm>
            <a:off x="5003800" y="1125538"/>
            <a:ext cx="381667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Century Schoolbook" pitchFamily="18" charset="0"/>
              </a:rPr>
              <a:t>paní  </a:t>
            </a:r>
            <a:r>
              <a:rPr lang="cs-CZ" sz="3200" b="1" dirty="0" err="1">
                <a:latin typeface="Century Schoolbook" pitchFamily="18" charset="0"/>
              </a:rPr>
              <a:t>du</a:t>
            </a:r>
            <a:r>
              <a:rPr lang="cs-CZ" sz="3200" b="1" dirty="0">
                <a:latin typeface="Century Schoolbook" pitchFamily="18" charset="0"/>
              </a:rPr>
              <a:t> </a:t>
            </a:r>
            <a:r>
              <a:rPr lang="cs-CZ" sz="3200" b="1" dirty="0" err="1">
                <a:latin typeface="Century Schoolbook" pitchFamily="18" charset="0"/>
              </a:rPr>
              <a:t>Barry</a:t>
            </a:r>
            <a:endParaRPr lang="cs-CZ" sz="3200" b="1" dirty="0">
              <a:latin typeface="Century Schoolbook" pitchFamily="18" charset="0"/>
            </a:endParaRPr>
          </a:p>
        </p:txBody>
      </p:sp>
      <p:pic>
        <p:nvPicPr>
          <p:cNvPr id="12293" name="Picture 2" descr="http://www.myartprints.com/kunst/jean_marc_nattier/madame_de_pompado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773238"/>
            <a:ext cx="3598862" cy="443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4" descr="http://upload.wikimedia.org/wikipedia/commons/thumb/6/62/Madame_Dubarry1.jpg/220px-Madame_Dubarry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72816"/>
            <a:ext cx="3097213" cy="424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475656" y="6273225"/>
            <a:ext cx="1346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4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093296"/>
            <a:ext cx="1346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5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12292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112568"/>
          </a:xfrm>
        </p:spPr>
        <p:txBody>
          <a:bodyPr/>
          <a:lstStyle/>
          <a:p>
            <a:pPr marL="0" indent="0" algn="ctr">
              <a:buNone/>
            </a:pPr>
            <a:r>
              <a:rPr lang="cs-CZ" sz="1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</a:t>
            </a:r>
            <a:r>
              <a:rPr lang="cs-CZ" sz="1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literatura: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1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None/>
            </a:pPr>
            <a:r>
              <a:rPr lang="cs-CZ" sz="1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– Ludvík XIV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smtClean="0">
                <a:solidFill>
                  <a:schemeClr val="tx1"/>
                </a:solidFill>
              </a:rPr>
              <a:t>web.</a:t>
            </a:r>
            <a:r>
              <a:rPr lang="cs-CZ" sz="1800" i="1" dirty="0" err="1" smtClean="0">
                <a:solidFill>
                  <a:schemeClr val="tx1"/>
                </a:solidFill>
              </a:rPr>
              <a:t>sks.cz</a:t>
            </a:r>
            <a:r>
              <a:rPr lang="cs-CZ" sz="18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cs-CZ" sz="1800" dirty="0" smtClean="0">
                <a:solidFill>
                  <a:schemeClr val="tx1"/>
                </a:solidFill>
              </a:rPr>
              <a:t>web.</a:t>
            </a:r>
            <a:r>
              <a:rPr lang="cs-CZ" sz="1800" dirty="0" err="1" smtClean="0">
                <a:solidFill>
                  <a:schemeClr val="tx1"/>
                </a:solidFill>
              </a:rPr>
              <a:t>sks.cz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</a:rPr>
              <a:t>prace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</a:rPr>
              <a:t>buman</a:t>
            </a:r>
            <a:r>
              <a:rPr lang="cs-CZ" sz="1800" dirty="0" smtClean="0">
                <a:solidFill>
                  <a:schemeClr val="tx1"/>
                </a:solidFill>
              </a:rPr>
              <a:t>_r/</a:t>
            </a:r>
            <a:r>
              <a:rPr lang="cs-CZ" sz="1800" dirty="0" err="1" smtClean="0">
                <a:solidFill>
                  <a:schemeClr val="tx1"/>
                </a:solidFill>
              </a:rPr>
              <a:t>louisxiv.gif</a:t>
            </a:r>
            <a:r>
              <a:rPr lang="cs-CZ" sz="1800" dirty="0" smtClean="0">
                <a:solidFill>
                  <a:schemeClr val="tx1"/>
                </a:solidFill>
              </a:rPr>
              <a:t>. 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 – obraz zámku Versailles: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err="1" smtClean="0">
                <a:solidFill>
                  <a:schemeClr val="tx1"/>
                </a:solidFill>
              </a:rPr>
              <a:t>en.wikipedia.org</a:t>
            </a:r>
            <a:r>
              <a:rPr lang="cs-CZ" sz="18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cs-CZ" sz="1800" dirty="0" smtClean="0">
                <a:solidFill>
                  <a:schemeClr val="tx1"/>
                </a:solidFill>
              </a:rPr>
              <a:t>upload.wikimedia.org/wikipedia/commons/f/fc/Schloss-Versailles.jpg.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 – foto zámku Versailles: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err="1" smtClean="0">
                <a:solidFill>
                  <a:schemeClr val="tx1"/>
                </a:solidFill>
              </a:rPr>
              <a:t>francie.svetadily.cz</a:t>
            </a:r>
            <a:r>
              <a:rPr lang="cs-CZ" sz="18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cs-CZ" sz="1800" dirty="0" smtClean="0">
                <a:solidFill>
                  <a:schemeClr val="tx1"/>
                </a:solidFill>
              </a:rPr>
              <a:t>francie.svetadily.cz/userfiles/image/clanky/francie-versailles-4.jpg.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paní de </a:t>
            </a:r>
            <a:r>
              <a:rPr lang="cs-CZ" sz="1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Pompadour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smtClean="0">
                <a:solidFill>
                  <a:schemeClr val="tx1"/>
                </a:solidFill>
              </a:rPr>
              <a:t>co-to-je.</a:t>
            </a:r>
            <a:r>
              <a:rPr lang="cs-CZ" sz="1800" i="1" dirty="0" err="1" smtClean="0">
                <a:solidFill>
                  <a:schemeClr val="tx1"/>
                </a:solidFill>
              </a:rPr>
              <a:t>sk</a:t>
            </a:r>
            <a:r>
              <a:rPr lang="cs-CZ" sz="18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cs-CZ" sz="1800" dirty="0" smtClean="0">
                <a:solidFill>
                  <a:schemeClr val="tx1"/>
                </a:solidFill>
              </a:rPr>
              <a:t>co-to-je.</a:t>
            </a:r>
            <a:r>
              <a:rPr lang="cs-CZ" sz="1800" dirty="0" err="1" smtClean="0">
                <a:solidFill>
                  <a:schemeClr val="tx1"/>
                </a:solidFill>
              </a:rPr>
              <a:t>sk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</a:rPr>
              <a:t>images</a:t>
            </a:r>
            <a:r>
              <a:rPr lang="cs-CZ" sz="1800" dirty="0" smtClean="0">
                <a:solidFill>
                  <a:schemeClr val="tx1"/>
                </a:solidFill>
              </a:rPr>
              <a:t>/de-</a:t>
            </a:r>
            <a:r>
              <a:rPr lang="cs-CZ" sz="1800" dirty="0" err="1" smtClean="0">
                <a:solidFill>
                  <a:schemeClr val="tx1"/>
                </a:solidFill>
              </a:rPr>
              <a:t>pompadour.jpg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5 - 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paní  </a:t>
            </a:r>
            <a:r>
              <a:rPr lang="cs-CZ" sz="1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Barry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err="1" smtClean="0">
                <a:solidFill>
                  <a:schemeClr val="tx1"/>
                </a:solidFill>
              </a:rPr>
              <a:t>cs.wikipedia.org</a:t>
            </a:r>
            <a:r>
              <a:rPr lang="cs-CZ" sz="18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cs-CZ" sz="1800" dirty="0" smtClean="0">
                <a:solidFill>
                  <a:schemeClr val="tx1"/>
                </a:solidFill>
              </a:rPr>
              <a:t>upload.wikimedia.org/wikipedia/commons/thumb/6/62/Madame_Dubarry1.jpg/220px-Madame_Dubarry1.jpg. 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158</TotalTime>
  <Words>594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Základní škola a Mateřská škola Bílá Třemešná, okres Trutnov</vt:lpstr>
      <vt:lpstr>Anotace</vt:lpstr>
      <vt:lpstr>Anotace k jednotlivým stranám</vt:lpstr>
      <vt:lpstr>Odpověz na otázky, uč. s. 24 - 26</vt:lpstr>
      <vt:lpstr>Snímek 5</vt:lpstr>
      <vt:lpstr>Vláda Ludvíka XIV.</vt:lpstr>
      <vt:lpstr>Snímek 7</vt:lpstr>
      <vt:lpstr>Ludvík XIV.</vt:lpstr>
      <vt:lpstr>Zámek ve Versailles</vt:lpstr>
      <vt:lpstr>Milenky Ludvíka XV.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 za Ludvíka XIV.</dc:title>
  <dc:creator>Mgr. Jiří Lux</dc:creator>
  <cp:lastModifiedBy>Jiri</cp:lastModifiedBy>
  <cp:revision>47</cp:revision>
  <dcterms:created xsi:type="dcterms:W3CDTF">2012-10-02T06:16:11Z</dcterms:created>
  <dcterms:modified xsi:type="dcterms:W3CDTF">2014-01-01T11:45:18Z</dcterms:modified>
</cp:coreProperties>
</file>