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1"/>
  </p:notesMasterIdLst>
  <p:sldIdLst>
    <p:sldId id="256" r:id="rId2"/>
    <p:sldId id="268" r:id="rId3"/>
    <p:sldId id="269" r:id="rId4"/>
    <p:sldId id="263" r:id="rId5"/>
    <p:sldId id="264" r:id="rId6"/>
    <p:sldId id="265" r:id="rId7"/>
    <p:sldId id="266" r:id="rId8"/>
    <p:sldId id="267" r:id="rId9"/>
    <p:sldId id="27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2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Evropa a české země 1648 - 1815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</a:t>
          </a:r>
          <a:r>
            <a:rPr lang="cs-CZ" sz="2000" b="1" smtClean="0"/>
            <a:t>: </a:t>
          </a:r>
          <a:r>
            <a:rPr lang="cs-CZ" sz="2000" b="0" smtClean="0"/>
            <a:t>VY_32_INOVACE_06_FRANCIE </a:t>
          </a:r>
          <a:r>
            <a:rPr lang="cs-CZ" sz="2000" b="0" dirty="0" smtClean="0"/>
            <a:t>ZA LUDVÍKA XIV. A LUDVÍKA XV. – OPAKOVÁNÍ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Jiří Lux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říjen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Y="19993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46359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6763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Jiří Lux</a:t>
          </a:r>
        </a:p>
      </dsp:txBody>
      <dsp:txXfrm>
        <a:off x="301774" y="167632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1811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61698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říjen 2013</a:t>
          </a:r>
          <a:endParaRPr lang="cs-CZ" sz="2000" b="1" kern="1200" dirty="0"/>
        </a:p>
      </dsp:txBody>
      <dsp:txXfrm>
        <a:off x="585659" y="761698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1217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55764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55764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0624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49830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Evropa a české země 1648 - 1815</a:t>
          </a:r>
          <a:endParaRPr lang="cs-CZ" sz="2000" b="1" kern="1200" dirty="0"/>
        </a:p>
      </dsp:txBody>
      <dsp:txXfrm>
        <a:off x="585659" y="1949830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0030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345938"/>
          <a:ext cx="5849872" cy="79208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</a:t>
          </a:r>
          <a:r>
            <a:rPr lang="cs-CZ" sz="2000" b="1" kern="1200" smtClean="0"/>
            <a:t>: </a:t>
          </a:r>
          <a:r>
            <a:rPr lang="cs-CZ" sz="2000" b="0" kern="1200" smtClean="0"/>
            <a:t>VY_32_INOVACE_06_FRANCIE </a:t>
          </a:r>
          <a:r>
            <a:rPr lang="cs-CZ" sz="2000" b="0" kern="1200" dirty="0" smtClean="0"/>
            <a:t>ZA LUDVÍKA XIV. A LUDVÍKA XV. – OPAKOVÁNÍ</a:t>
          </a:r>
          <a:endParaRPr lang="cs-CZ" sz="2000" kern="1200" dirty="0" smtClean="0"/>
        </a:p>
      </dsp:txBody>
      <dsp:txXfrm>
        <a:off x="301774" y="2345938"/>
        <a:ext cx="5849872" cy="792087"/>
      </dsp:txXfrm>
    </dsp:sp>
    <dsp:sp modelId="{D00E28E9-7A94-4DBE-BF47-6DC8F169B300}">
      <dsp:nvSpPr>
        <dsp:cNvPr id="0" name=""/>
        <dsp:cNvSpPr/>
      </dsp:nvSpPr>
      <dsp:spPr>
        <a:xfrm>
          <a:off x="54168" y="249437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1.1.2014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1.1.2014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1.1.2014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1.1.2014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1.1.2014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1.1.2014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1.1.2014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1.1.2014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1.1.2014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1.1.2014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1.1.2014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1.1.2014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1.1.2014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2973920029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xmlns="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1556792"/>
            <a:ext cx="8352928" cy="4569371"/>
          </a:xfrm>
        </p:spPr>
        <p:txBody>
          <a:bodyPr/>
          <a:lstStyle/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předmět: dějepis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věková skupina: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osmý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ročník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časový fond: 20 min 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fáze hodiny: opakování látky z probraného tématu 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počet pracovních stran: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5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Materiál je určen k interaktivní výuce. Žáci inovativním způsobem vyhledávají a zpracovávají informace pomocí internetu, interaktivní tabule a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powerpointové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prezentace.  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268760"/>
            <a:ext cx="8640960" cy="5184576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Na první až </a:t>
            </a:r>
            <a:r>
              <a:rPr lang="cs-CZ" sz="2800" dirty="0" smtClean="0">
                <a:solidFill>
                  <a:schemeClr val="tx1"/>
                </a:solidFill>
              </a:rPr>
              <a:t>páté </a:t>
            </a:r>
            <a:r>
              <a:rPr lang="cs-CZ" sz="2800" dirty="0" smtClean="0">
                <a:solidFill>
                  <a:schemeClr val="tx1"/>
                </a:solidFill>
              </a:rPr>
              <a:t>straně žáci vždy vyberou pomocí PC či interaktivní tabule ze tří možností tu správnou. Správná možnost  se zvětší, špatná zmizí. Některé otázky obsahují popisné dodatečné otázky určené především k ústnímu zodpovězení a po kliknutí na otázku či možnost se většinou zobrazí i správná odpověď.  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 k jednotlivým stranám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Francie v raném novověku – opakování:</a:t>
            </a:r>
            <a:endParaRPr lang="cs-CZ" dirty="0"/>
          </a:p>
        </p:txBody>
      </p:sp>
      <p:pic>
        <p:nvPicPr>
          <p:cNvPr id="5" name="Picture 4" descr="http://web.sks.cz/prace/buman_r/louisxiv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628800"/>
            <a:ext cx="2733675" cy="431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3059832" y="1628800"/>
            <a:ext cx="57143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1. Vyberte jméno tohoto panovníka: 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03848" y="3284984"/>
            <a:ext cx="44644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2. Vyberte jeho přezdívku: 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75856" y="5013176"/>
            <a:ext cx="54963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3. Vyberte jeho nejznámější výrok :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03848" y="2132856"/>
            <a:ext cx="22585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A, Ludvík XIV.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436096" y="2132856"/>
            <a:ext cx="21479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B, Ludvík XV.</a:t>
            </a:r>
            <a:endParaRPr lang="cs-CZ" sz="28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788024" y="2636912"/>
            <a:ext cx="22525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50000"/>
                  </a:schemeClr>
                </a:solidFill>
              </a:rPr>
              <a:t>C, Ludvík XVI.</a:t>
            </a:r>
            <a:endParaRPr lang="cs-CZ" sz="28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275856" y="3861048"/>
            <a:ext cx="20120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A, král bene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292080" y="3861048"/>
            <a:ext cx="225254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B, král Slunce</a:t>
            </a:r>
            <a:endParaRPr lang="cs-CZ" sz="28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139952" y="4365104"/>
            <a:ext cx="34307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C, král železný a zlatý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275856" y="5517232"/>
            <a:ext cx="35397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A, Kostky jsou vrženy!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804248" y="5517232"/>
            <a:ext cx="21495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B, I ty, </a:t>
            </a:r>
            <a:r>
              <a:rPr lang="cs-CZ" sz="2800" b="1" dirty="0" err="1" smtClean="0">
                <a:solidFill>
                  <a:srgbClr val="002060"/>
                </a:solidFill>
              </a:rPr>
              <a:t>Brute</a:t>
            </a:r>
            <a:r>
              <a:rPr lang="cs-CZ" sz="2800" b="1" dirty="0" smtClean="0">
                <a:solidFill>
                  <a:srgbClr val="002060"/>
                </a:solidFill>
              </a:rPr>
              <a:t>!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635896" y="6093296"/>
            <a:ext cx="24112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C, Stát jsem já!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8" name="Obdélníkový popisek 17"/>
          <p:cNvSpPr/>
          <p:nvPr/>
        </p:nvSpPr>
        <p:spPr>
          <a:xfrm>
            <a:off x="6012160" y="4653136"/>
            <a:ext cx="2664296" cy="1368152"/>
          </a:xfrm>
          <a:prstGeom prst="wedgeRectCallout">
            <a:avLst>
              <a:gd name="adj1" fmla="val -50993"/>
              <a:gd name="adj2" fmla="val 66551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Co tento výrok znamená?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9" name="Obdélníkový popisek 18"/>
          <p:cNvSpPr/>
          <p:nvPr/>
        </p:nvSpPr>
        <p:spPr>
          <a:xfrm>
            <a:off x="467544" y="4077072"/>
            <a:ext cx="2664296" cy="2556864"/>
          </a:xfrm>
          <a:prstGeom prst="wedgeRectCallout">
            <a:avLst>
              <a:gd name="adj1" fmla="val 145570"/>
              <a:gd name="adj2" fmla="val 33240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Francie = absolutistická monarchie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5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000"/>
                            </p:stCondLst>
                            <p:childTnLst>
                              <p:par>
                                <p:cTn id="39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5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6000"/>
                            </p:stCondLst>
                            <p:childTnLst>
                              <p:par>
                                <p:cTn id="6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7000"/>
                            </p:stCondLst>
                            <p:childTnLst>
                              <p:par>
                                <p:cTn id="6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6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6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6" presetClass="emph" presetSubtype="0" autoRev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6" dur="2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2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0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9" grpId="1"/>
      <p:bldP spid="10" grpId="0"/>
      <p:bldP spid="10" grpId="1"/>
      <p:bldP spid="11" grpId="0"/>
      <p:bldP spid="11" grpId="1"/>
      <p:bldP spid="12" grpId="0"/>
      <p:bldP spid="12" grpId="1"/>
      <p:bldP spid="13" grpId="1"/>
      <p:bldP spid="13" grpId="2"/>
      <p:bldP spid="14" grpId="0"/>
      <p:bldP spid="14" grpId="1"/>
      <p:bldP spid="15" grpId="0"/>
      <p:bldP spid="15" grpId="1"/>
      <p:bldP spid="16" grpId="0"/>
      <p:bldP spid="16" grpId="1"/>
      <p:bldP spid="17" grpId="0" build="allAtOnce"/>
      <p:bldP spid="18" grpId="0" animBg="1"/>
      <p:bldP spid="18" grpId="1" animBg="1"/>
      <p:bldP spid="1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Vyberte možnosti: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1196752"/>
            <a:ext cx="84969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4. Zastupování nezletilého panovníka jiným člověkem se nazývá: 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2204864"/>
            <a:ext cx="35990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A, absolutistická vláda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23928" y="2204864"/>
            <a:ext cx="29851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B, stavovská vláda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483768" y="2780928"/>
            <a:ext cx="29899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C, regentská vláda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1520" y="3356992"/>
            <a:ext cx="87976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5. Kdo zastupoval nezletilého francouzského panovníka?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7544" y="3933056"/>
            <a:ext cx="15424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A, matka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051720" y="3933056"/>
            <a:ext cx="35283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B, kardinál </a:t>
            </a:r>
            <a:r>
              <a:rPr lang="cs-CZ" sz="2800" b="1" dirty="0" err="1" smtClean="0">
                <a:solidFill>
                  <a:srgbClr val="00B050"/>
                </a:solidFill>
              </a:rPr>
              <a:t>Mazarin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436096" y="3933056"/>
            <a:ext cx="30925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C, kardinál </a:t>
            </a:r>
            <a:r>
              <a:rPr lang="cs-CZ" sz="2800" b="1" dirty="0" err="1" smtClean="0">
                <a:solidFill>
                  <a:srgbClr val="0070C0"/>
                </a:solidFill>
              </a:rPr>
              <a:t>Richelie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23528" y="4653136"/>
            <a:ext cx="59983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6. Kdy začal Ludvík XIV. vládnout sám?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39552" y="5301208"/>
            <a:ext cx="11977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A, 1661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123728" y="5301208"/>
            <a:ext cx="11448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B, 1715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563888" y="5373216"/>
            <a:ext cx="12234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C, 1685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22" name="Obdélníkový popisek 21"/>
          <p:cNvSpPr/>
          <p:nvPr/>
        </p:nvSpPr>
        <p:spPr>
          <a:xfrm>
            <a:off x="5796136" y="4509120"/>
            <a:ext cx="3168352" cy="1908792"/>
          </a:xfrm>
          <a:prstGeom prst="wedgeRectCallout">
            <a:avLst>
              <a:gd name="adj1" fmla="val -122282"/>
              <a:gd name="adj2" fmla="val -3550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Co označují ostatní letopočty?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3" name="Obdélníkový popisek 22"/>
          <p:cNvSpPr/>
          <p:nvPr/>
        </p:nvSpPr>
        <p:spPr>
          <a:xfrm>
            <a:off x="323528" y="3717032"/>
            <a:ext cx="2664296" cy="1584176"/>
          </a:xfrm>
          <a:prstGeom prst="wedgeRectCallout">
            <a:avLst>
              <a:gd name="adj1" fmla="val 88368"/>
              <a:gd name="adj2" fmla="val 49169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1685 = zrušení ediktu nantského</a:t>
            </a:r>
          </a:p>
        </p:txBody>
      </p:sp>
      <p:sp>
        <p:nvSpPr>
          <p:cNvPr id="24" name="Obdélníkový popisek 23"/>
          <p:cNvSpPr/>
          <p:nvPr/>
        </p:nvSpPr>
        <p:spPr>
          <a:xfrm>
            <a:off x="3707904" y="3212976"/>
            <a:ext cx="1944216" cy="1340768"/>
          </a:xfrm>
          <a:prstGeom prst="wedgeRectCallout">
            <a:avLst>
              <a:gd name="adj1" fmla="val -77129"/>
              <a:gd name="adj2" fmla="val 120366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1715 = nástup Ludvíka XV. 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000"/>
                            </p:stCondLst>
                            <p:childTnLst>
                              <p:par>
                                <p:cTn id="3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000"/>
                            </p:stCondLst>
                            <p:childTnLst>
                              <p:par>
                                <p:cTn id="3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0"/>
                            </p:stCondLst>
                            <p:childTnLst>
                              <p:par>
                                <p:cTn id="5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6000"/>
                            </p:stCondLst>
                            <p:childTnLst>
                              <p:par>
                                <p:cTn id="6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2" fill="hold">
                      <p:stCondLst>
                        <p:cond delay="0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6" presetClass="emph" presetSubtype="0" autoRev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90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0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6" presetClass="emph" presetSubtype="0" autoRev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0" dur="2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4000"/>
                            </p:stCondLst>
                            <p:childTnLst>
                              <p:par>
                                <p:cTn id="112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4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25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126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7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8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129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13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131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4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36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137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8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9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140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14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142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4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46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147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8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9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150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15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152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53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14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62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163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4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5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166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16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168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14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72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173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74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5" dur="19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176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100000" y="5000"/>
                                    </p:animScale>
                                    <p:animScale>
                                      <p:cBhvr>
                                        <p:cTn id="17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100000" y="5000"/>
                                      <p:to x="120000" y="150000"/>
                                    </p:animScale>
                                    <p:animScale>
                                      <p:cBhvr>
                                        <p:cTn id="178" dur="600" fill="hold">
                                          <p:stCondLst>
                                            <p:cond delay="140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2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79" presetID="55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3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8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5" fill="hold">
                      <p:stCondLst>
                        <p:cond delay="0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5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9" dur="1000" fill="hold"/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1000" fill="hold"/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1" dur="1000"/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2" presetID="55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4" dur="1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1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6" dur="1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9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8" fill="hold">
                      <p:stCondLst>
                        <p:cond delay="0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1" presetClass="exit" presetSubtype="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 build="allAtOnce"/>
      <p:bldP spid="7" grpId="0"/>
      <p:bldP spid="7" grpId="1"/>
      <p:bldP spid="8" grpId="0" build="allAtOnce"/>
      <p:bldP spid="9" grpId="0"/>
      <p:bldP spid="11" grpId="0"/>
      <p:bldP spid="11" grpId="1"/>
      <p:bldP spid="14" grpId="0"/>
      <p:bldP spid="14" grpId="1"/>
      <p:bldP spid="16" grpId="0" build="allAtOnce"/>
      <p:bldP spid="17" grpId="0" build="allAtOnce"/>
      <p:bldP spid="17" grpId="1" build="allAtOnce"/>
      <p:bldP spid="21" grpId="0" build="allAtOnce"/>
      <p:bldP spid="21" grpId="1" build="allAtOnce"/>
      <p:bldP spid="22" grpId="0" build="allAtOnce" animBg="1"/>
      <p:bldP spid="22" grpId="1" build="allAtOnce" animBg="1"/>
      <p:bldP spid="22" grpId="2" build="allAtOnce" animBg="1"/>
      <p:bldP spid="23" grpId="1" animBg="1"/>
      <p:bldP spid="2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Vyberte možnosti: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1484784"/>
            <a:ext cx="46694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7. Co začal stavět Ludvík XIV.?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2060848"/>
            <a:ext cx="25603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A, </a:t>
            </a:r>
            <a:r>
              <a:rPr lang="cs-CZ" sz="2800" b="1" dirty="0" err="1" smtClean="0">
                <a:solidFill>
                  <a:srgbClr val="FF0000"/>
                </a:solidFill>
              </a:rPr>
              <a:t>Eiffelovu</a:t>
            </a:r>
            <a:r>
              <a:rPr lang="cs-CZ" sz="2800" b="1" dirty="0" smtClean="0">
                <a:solidFill>
                  <a:srgbClr val="FF0000"/>
                </a:solidFill>
              </a:rPr>
              <a:t> věž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347864" y="1988840"/>
            <a:ext cx="17588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B, gilotinu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64088" y="1988840"/>
            <a:ext cx="31623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C, zámek Versailles 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1560" y="2924944"/>
            <a:ext cx="39789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8. </a:t>
            </a:r>
            <a:r>
              <a:rPr lang="cs-CZ" sz="2800" b="1" dirty="0" err="1" smtClean="0"/>
              <a:t>Colbert</a:t>
            </a:r>
            <a:r>
              <a:rPr lang="cs-CZ" sz="2800" b="1" dirty="0" smtClean="0"/>
              <a:t> byl ministrem: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11560" y="3429000"/>
            <a:ext cx="24224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A, zemědělství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275856" y="3429000"/>
            <a:ext cx="16081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B, financí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076056" y="3501008"/>
            <a:ext cx="19319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C, zahraničí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11560" y="4221088"/>
            <a:ext cx="44743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9. Co to byl merkantilismus?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39552" y="4869160"/>
            <a:ext cx="27318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A, vývoz &gt; dovoz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491880" y="4869160"/>
            <a:ext cx="27206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B, vývoz &lt; dovoz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228184" y="4797152"/>
            <a:ext cx="27045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C, vývoz = dovoz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11560" y="5517232"/>
            <a:ext cx="43941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10. Co to byla manufaktura?</a:t>
            </a:r>
            <a:endParaRPr lang="cs-CZ" sz="28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39552" y="6165304"/>
            <a:ext cx="30636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A, továrna se stroji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563888" y="6093296"/>
            <a:ext cx="34740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B, dílna na ruční práci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876256" y="6093296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C, zvláštní daň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9" name="Obdélníkový popisek 8"/>
          <p:cNvSpPr/>
          <p:nvPr/>
        </p:nvSpPr>
        <p:spPr>
          <a:xfrm>
            <a:off x="539552" y="2564904"/>
            <a:ext cx="2664296" cy="1728192"/>
          </a:xfrm>
          <a:prstGeom prst="wedgeRectCallout">
            <a:avLst>
              <a:gd name="adj1" fmla="val 153890"/>
              <a:gd name="adj2" fmla="val -58553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Čím později vstoupil zámek do dějin?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0" name="Obdélníkový popisek 9"/>
          <p:cNvSpPr/>
          <p:nvPr/>
        </p:nvSpPr>
        <p:spPr>
          <a:xfrm>
            <a:off x="4716016" y="2636912"/>
            <a:ext cx="3888432" cy="1728192"/>
          </a:xfrm>
          <a:prstGeom prst="wedgeRectCallout">
            <a:avLst>
              <a:gd name="adj1" fmla="val 36068"/>
              <a:gd name="adj2" fmla="val -58349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1871: zde vyhlášen vznik Německa</a:t>
            </a:r>
          </a:p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1919: mírová konference po 1. světové válce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000"/>
                            </p:stCondLst>
                            <p:childTnLst>
                              <p:par>
                                <p:cTn id="3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000"/>
                            </p:stCondLst>
                            <p:childTnLst>
                              <p:par>
                                <p:cTn id="39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0"/>
                            </p:stCondLst>
                            <p:childTnLst>
                              <p:par>
                                <p:cTn id="5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6000"/>
                            </p:stCondLst>
                            <p:childTnLst>
                              <p:par>
                                <p:cTn id="6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7000"/>
                            </p:stCondLst>
                            <p:childTnLst>
                              <p:par>
                                <p:cTn id="7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8000"/>
                            </p:stCondLst>
                            <p:childTnLst>
                              <p:par>
                                <p:cTn id="8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9" fill="hold">
                      <p:stCondLst>
                        <p:cond delay="0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6" presetClass="emph" presetSubtype="0" autoRev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2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14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6" fill="hold">
                            <p:stCondLst>
                              <p:cond delay="1000"/>
                            </p:stCondLst>
                            <p:childTnLst>
                              <p:par>
                                <p:cTn id="127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3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4" fill="hold">
                      <p:stCondLst>
                        <p:cond delay="0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3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9" fill="hold">
                      <p:stCondLst>
                        <p:cond delay="0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6" presetClass="emph" presetSubtype="0" autoRev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2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4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4" fill="hold">
                      <p:stCondLst>
                        <p:cond delay="0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4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9" fill="hold">
                      <p:stCondLst>
                        <p:cond delay="0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52" dur="2000" fill="hold"/>
                                        <p:tgtEl>
                                          <p:spTgt spid="1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5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4" fill="hold">
                      <p:stCondLst>
                        <p:cond delay="0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7" dur="2000" fill="hold"/>
                                        <p:tgtEl>
                                          <p:spTgt spid="2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6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9" fill="hold">
                      <p:stCondLst>
                        <p:cond delay="0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73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4" fill="hold">
                      <p:stCondLst>
                        <p:cond delay="0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4" grpId="0"/>
      <p:bldP spid="6" grpId="0" build="allAtOnce"/>
      <p:bldP spid="7" grpId="0"/>
      <p:bldP spid="7" grpId="1"/>
      <p:bldP spid="8" grpId="0" build="allAtOnce"/>
      <p:bldP spid="12" grpId="0"/>
      <p:bldP spid="12" grpId="1"/>
      <p:bldP spid="13" grpId="0" build="allAtOnce"/>
      <p:bldP spid="15" grpId="0"/>
      <p:bldP spid="15" grpId="1"/>
      <p:bldP spid="17" grpId="0"/>
      <p:bldP spid="17" grpId="1"/>
      <p:bldP spid="18" grpId="0"/>
      <p:bldP spid="18" grpId="1"/>
      <p:bldP spid="19" grpId="0"/>
      <p:bldP spid="19" grpId="1"/>
      <p:bldP spid="22" grpId="0" build="allAtOnce"/>
      <p:bldP spid="23" grpId="0"/>
      <p:bldP spid="23" grpId="1"/>
      <p:bldP spid="24" grpId="0"/>
      <p:bldP spid="24" grpId="1"/>
      <p:bldP spid="9" grpId="0" animBg="1"/>
      <p:bldP spid="9" grpId="1" animBg="1"/>
      <p:bldP spid="10" grpId="0" animBg="1"/>
      <p:bldP spid="10" grpId="1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Vyberte možnosti: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1268760"/>
            <a:ext cx="57819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11. Za vlády Ludvíka XIV. se dělo toto: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1772816"/>
            <a:ext cx="39661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A, dluhy ani války nebyly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851920" y="1772816"/>
            <a:ext cx="52806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B, války vyhrával, dluhy snižoval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979712" y="2276872"/>
            <a:ext cx="53399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C, války prohrával, dluhy zvyšoval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5536" y="2780928"/>
            <a:ext cx="63802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12. Zrušení ediktu nantského znamenalo: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3528" y="3356992"/>
            <a:ext cx="63610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A, konec náboženské svobody hugenotů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5536" y="3861048"/>
            <a:ext cx="66688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B, začátek náboženské svobody hugenotů 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5536" y="4437112"/>
            <a:ext cx="82589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C, zrušení ochrany před nezdaněním všech hugenotů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67544" y="5085184"/>
            <a:ext cx="64744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13. Jak řešil Ludvík XV. nedostatek peněz?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39552" y="5733256"/>
            <a:ext cx="33233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A, zdaněním šlechty 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707904" y="5661248"/>
            <a:ext cx="52293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B, zdanění měšťanů a venkovanů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220072" y="6237312"/>
            <a:ext cx="35974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C, zdanění duchovních</a:t>
            </a:r>
            <a:endParaRPr lang="cs-CZ" sz="28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000"/>
                            </p:stCondLst>
                            <p:childTnLst>
                              <p:par>
                                <p:cTn id="3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000"/>
                            </p:stCondLst>
                            <p:childTnLst>
                              <p:par>
                                <p:cTn id="39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0"/>
                            </p:stCondLst>
                            <p:childTnLst>
                              <p:par>
                                <p:cTn id="5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6000"/>
                            </p:stCondLst>
                            <p:childTnLst>
                              <p:par>
                                <p:cTn id="6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2" fill="hold">
                      <p:stCondLst>
                        <p:cond delay="0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6" presetClass="emph" presetSubtype="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90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6" presetClass="emph" presetSubtype="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95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5" dur="2000" fill="hold"/>
                                        <p:tgtEl>
                                          <p:spTgt spid="1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4" grpId="0"/>
      <p:bldP spid="7" grpId="0" build="allAtOnce"/>
      <p:bldP spid="9" grpId="0"/>
      <p:bldP spid="10" grpId="0" build="allAtOnce"/>
      <p:bldP spid="11" grpId="0"/>
      <p:bldP spid="11" grpId="1"/>
      <p:bldP spid="14" grpId="0"/>
      <p:bldP spid="14" grpId="1"/>
      <p:bldP spid="15" grpId="0"/>
      <p:bldP spid="15" grpId="1"/>
      <p:bldP spid="16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Vyberte možnosti: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1412776"/>
            <a:ext cx="58464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14. Jak na zvýšení daní lidé reagovali?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568" y="2060848"/>
            <a:ext cx="22990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A, s nadšením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059832" y="1988840"/>
            <a:ext cx="13035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B, nijak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572000" y="2060848"/>
            <a:ext cx="43188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C, nespokojenost, revoluce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3528" y="2708920"/>
            <a:ext cx="82105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15. Která z těchto dam nebyla milenkou Ludvíka XV.? 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7544" y="3429000"/>
            <a:ext cx="33345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A, madam </a:t>
            </a:r>
            <a:r>
              <a:rPr lang="cs-CZ" sz="2800" b="1" dirty="0" err="1" smtClean="0">
                <a:solidFill>
                  <a:srgbClr val="FF0000"/>
                </a:solidFill>
              </a:rPr>
              <a:t>Antoineta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851920" y="3429000"/>
            <a:ext cx="36744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B, madam </a:t>
            </a:r>
            <a:r>
              <a:rPr lang="cs-CZ" sz="2800" b="1" dirty="0" err="1" smtClean="0">
                <a:solidFill>
                  <a:srgbClr val="002060"/>
                </a:solidFill>
              </a:rPr>
              <a:t>Pompadour</a:t>
            </a:r>
            <a:r>
              <a:rPr lang="cs-CZ" sz="2800" b="1" dirty="0" smtClean="0">
                <a:solidFill>
                  <a:srgbClr val="002060"/>
                </a:solidFill>
              </a:rPr>
              <a:t> 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203848" y="4077072"/>
            <a:ext cx="30893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C, madam </a:t>
            </a:r>
            <a:r>
              <a:rPr lang="cs-CZ" sz="2800" b="1" dirty="0" err="1" smtClean="0">
                <a:solidFill>
                  <a:srgbClr val="00B050"/>
                </a:solidFill>
              </a:rPr>
              <a:t>du</a:t>
            </a:r>
            <a:r>
              <a:rPr lang="cs-CZ" sz="2800" b="1" dirty="0" smtClean="0">
                <a:solidFill>
                  <a:srgbClr val="00B050"/>
                </a:solidFill>
              </a:rPr>
              <a:t> </a:t>
            </a:r>
            <a:r>
              <a:rPr lang="cs-CZ" sz="2800" b="1" dirty="0" err="1" smtClean="0">
                <a:solidFill>
                  <a:srgbClr val="00B050"/>
                </a:solidFill>
              </a:rPr>
              <a:t>Barry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95536" y="4725144"/>
            <a:ext cx="73205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16. Který obrázek znázorňuje zámek Versailles?</a:t>
            </a:r>
            <a:endParaRPr lang="cs-CZ" sz="2800" b="1" dirty="0"/>
          </a:p>
        </p:txBody>
      </p:sp>
      <p:pic>
        <p:nvPicPr>
          <p:cNvPr id="1026" name="Picture 2" descr="http://www.zamky-hrady.cz/10/img/neuschwanstei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5229200"/>
            <a:ext cx="1440160" cy="1215135"/>
          </a:xfrm>
          <a:prstGeom prst="rect">
            <a:avLst/>
          </a:prstGeom>
          <a:noFill/>
        </p:spPr>
      </p:pic>
      <p:sp>
        <p:nvSpPr>
          <p:cNvPr id="17" name="TextovéPole 16"/>
          <p:cNvSpPr txBox="1"/>
          <p:nvPr/>
        </p:nvSpPr>
        <p:spPr>
          <a:xfrm>
            <a:off x="467544" y="5661248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A,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987824" y="5733256"/>
            <a:ext cx="5677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B, 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1028" name="Picture 4" descr="http://images.nationalgeographic.com/wpf/media-live/photos/000/280/cache/versailles-palace-and-garden_28028_600x45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5229200"/>
            <a:ext cx="1728192" cy="1296144"/>
          </a:xfrm>
          <a:prstGeom prst="rect">
            <a:avLst/>
          </a:prstGeom>
          <a:noFill/>
        </p:spPr>
      </p:pic>
      <p:sp>
        <p:nvSpPr>
          <p:cNvPr id="20" name="TextovéPole 19"/>
          <p:cNvSpPr txBox="1"/>
          <p:nvPr/>
        </p:nvSpPr>
        <p:spPr>
          <a:xfrm>
            <a:off x="5724128" y="5877272"/>
            <a:ext cx="5517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C, </a:t>
            </a:r>
            <a:endParaRPr lang="cs-CZ" sz="2800" b="1" dirty="0">
              <a:solidFill>
                <a:srgbClr val="00B050"/>
              </a:solidFill>
            </a:endParaRPr>
          </a:p>
        </p:txBody>
      </p:sp>
      <p:pic>
        <p:nvPicPr>
          <p:cNvPr id="1030" name="Picture 6" descr="Schwarzenbersky Palac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5229200"/>
            <a:ext cx="1896294" cy="1264196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000"/>
                            </p:stCondLst>
                            <p:childTnLst>
                              <p:par>
                                <p:cTn id="3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000"/>
                            </p:stCondLst>
                            <p:childTnLst>
                              <p:par>
                                <p:cTn id="3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0"/>
                            </p:stCondLst>
                            <p:childTnLst>
                              <p:par>
                                <p:cTn id="5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6000"/>
                            </p:stCondLst>
                            <p:childTnLst>
                              <p:par>
                                <p:cTn id="6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6" presetClass="emph" presetSubtype="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5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6" presetClass="emph" presetSubtype="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0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6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2" dur="2000" fill="hold"/>
                                        <p:tgtEl>
                                          <p:spTgt spid="1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33" presetID="6" presetClass="emph" presetSubtype="0" autoRev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4" dur="2000" fill="hold"/>
                                        <p:tgtEl>
                                          <p:spTgt spid="102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0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8" grpId="1"/>
      <p:bldP spid="10" grpId="0"/>
      <p:bldP spid="12" grpId="0"/>
      <p:bldP spid="12" grpId="1"/>
      <p:bldP spid="13" grpId="0" build="allAtOnce"/>
      <p:bldP spid="17" grpId="0"/>
      <p:bldP spid="17" grpId="1"/>
      <p:bldP spid="18" grpId="0"/>
      <p:bldP spid="18" grpId="1"/>
      <p:bldP spid="20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268760"/>
            <a:ext cx="8964488" cy="5112568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sz="18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A, Použitá literatura:</a:t>
            </a:r>
          </a:p>
          <a:p>
            <a:pPr marL="0" indent="0">
              <a:buNone/>
            </a:pP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VÁLKOVÁ, Veronika. </a:t>
            </a:r>
            <a:r>
              <a:rPr lang="cs-CZ" sz="18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Dějepis 8 pro základní školy</a:t>
            </a: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Praha: SPN - pedagogické nakladatelství, akciová společnost, 2008, ISBN 978-80-7235-404-7.</a:t>
            </a:r>
          </a:p>
          <a:p>
            <a:pPr marL="0" indent="0" algn="ctr">
              <a:buNone/>
            </a:pPr>
            <a:r>
              <a:rPr lang="cs-CZ" sz="18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B, Internetové zdroje:</a:t>
            </a:r>
          </a:p>
          <a:p>
            <a:pPr marL="0" indent="0" algn="just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Obr. 1 – Ludvík XIV</a:t>
            </a: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.: </a:t>
            </a:r>
            <a:r>
              <a:rPr lang="cs-CZ" sz="1800" dirty="0" smtClean="0">
                <a:solidFill>
                  <a:schemeClr val="tx1"/>
                </a:solidFill>
              </a:rPr>
              <a:t>AUTOR NEUVEDEN. </a:t>
            </a:r>
            <a:r>
              <a:rPr lang="cs-CZ" sz="1800" i="1" dirty="0" smtClean="0">
                <a:solidFill>
                  <a:schemeClr val="tx1"/>
                </a:solidFill>
              </a:rPr>
              <a:t>web.</a:t>
            </a:r>
            <a:r>
              <a:rPr lang="cs-CZ" sz="1800" i="1" dirty="0" err="1" smtClean="0">
                <a:solidFill>
                  <a:schemeClr val="tx1"/>
                </a:solidFill>
              </a:rPr>
              <a:t>sks.cz</a:t>
            </a:r>
            <a:r>
              <a:rPr lang="cs-CZ" sz="1800" dirty="0" smtClean="0">
                <a:solidFill>
                  <a:schemeClr val="tx1"/>
                </a:solidFill>
              </a:rPr>
              <a:t> [online]. [cit. 1.1.2014]. Dostupný na WWW: http://web.</a:t>
            </a:r>
            <a:r>
              <a:rPr lang="cs-CZ" sz="1800" dirty="0" err="1" smtClean="0">
                <a:solidFill>
                  <a:schemeClr val="tx1"/>
                </a:solidFill>
              </a:rPr>
              <a:t>sks.cz</a:t>
            </a:r>
            <a:r>
              <a:rPr lang="cs-CZ" sz="1800" dirty="0" smtClean="0">
                <a:solidFill>
                  <a:schemeClr val="tx1"/>
                </a:solidFill>
              </a:rPr>
              <a:t>/</a:t>
            </a:r>
            <a:r>
              <a:rPr lang="cs-CZ" sz="1800" dirty="0" err="1" smtClean="0">
                <a:solidFill>
                  <a:schemeClr val="tx1"/>
                </a:solidFill>
              </a:rPr>
              <a:t>prace</a:t>
            </a:r>
            <a:r>
              <a:rPr lang="cs-CZ" sz="1800" dirty="0" smtClean="0">
                <a:solidFill>
                  <a:schemeClr val="tx1"/>
                </a:solidFill>
              </a:rPr>
              <a:t>/</a:t>
            </a:r>
            <a:r>
              <a:rPr lang="cs-CZ" sz="1800" dirty="0" err="1" smtClean="0">
                <a:solidFill>
                  <a:schemeClr val="tx1"/>
                </a:solidFill>
              </a:rPr>
              <a:t>buman</a:t>
            </a:r>
            <a:r>
              <a:rPr lang="cs-CZ" sz="1800" dirty="0" smtClean="0">
                <a:solidFill>
                  <a:schemeClr val="tx1"/>
                </a:solidFill>
              </a:rPr>
              <a:t>_r/</a:t>
            </a:r>
            <a:r>
              <a:rPr lang="cs-CZ" sz="1800" dirty="0" err="1" smtClean="0">
                <a:solidFill>
                  <a:schemeClr val="tx1"/>
                </a:solidFill>
              </a:rPr>
              <a:t>louisxiv.gif</a:t>
            </a:r>
            <a:r>
              <a:rPr lang="cs-CZ" sz="1800" dirty="0" smtClean="0">
                <a:solidFill>
                  <a:schemeClr val="tx1"/>
                </a:solidFill>
              </a:rPr>
              <a:t>. </a:t>
            </a:r>
          </a:p>
          <a:p>
            <a:pPr marL="0" indent="0" algn="just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Obr. 2 – foto </a:t>
            </a:r>
            <a:r>
              <a:rPr lang="cs-CZ" sz="1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zámku </a:t>
            </a:r>
            <a:r>
              <a:rPr lang="cs-CZ" sz="18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Neuschwanstein</a:t>
            </a: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pt-BR" sz="2000" dirty="0" smtClean="0">
                <a:solidFill>
                  <a:schemeClr val="tx1"/>
                </a:solidFill>
              </a:rPr>
              <a:t>AUTOR NEUVEDEN. </a:t>
            </a:r>
            <a:r>
              <a:rPr lang="pt-BR" sz="2000" i="1" dirty="0" smtClean="0">
                <a:solidFill>
                  <a:schemeClr val="tx1"/>
                </a:solidFill>
              </a:rPr>
              <a:t>www.zamky-hrady.cz</a:t>
            </a:r>
            <a:r>
              <a:rPr lang="pt-BR" sz="2000" dirty="0" smtClean="0">
                <a:solidFill>
                  <a:schemeClr val="tx1"/>
                </a:solidFill>
              </a:rPr>
              <a:t> [online]. [cit. 1.1.2014]. Dostupný na WWW: http://</a:t>
            </a:r>
            <a:r>
              <a:rPr lang="pt-BR" sz="2000" dirty="0" smtClean="0">
                <a:solidFill>
                  <a:schemeClr val="tx1"/>
                </a:solidFill>
              </a:rPr>
              <a:t>www.zamky-hrady.cz/10/img/neuschwanstein.jpg</a:t>
            </a:r>
            <a:r>
              <a:rPr lang="cs-CZ" sz="2000" dirty="0" smtClean="0">
                <a:solidFill>
                  <a:schemeClr val="tx1"/>
                </a:solidFill>
              </a:rPr>
              <a:t>.</a:t>
            </a:r>
            <a:r>
              <a:rPr lang="pt-BR" sz="2000" dirty="0" smtClean="0">
                <a:solidFill>
                  <a:schemeClr val="tx1"/>
                </a:solidFill>
              </a:rPr>
              <a:t> </a:t>
            </a:r>
            <a:endParaRPr lang="cs-CZ" sz="20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just">
              <a:buNone/>
            </a:pPr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Obr. 3 – foto zámku Versailles: </a:t>
            </a:r>
            <a:r>
              <a:rPr lang="cs-CZ" sz="2000" dirty="0" smtClean="0">
                <a:solidFill>
                  <a:schemeClr val="tx1"/>
                </a:solidFill>
              </a:rPr>
              <a:t>AUTOR NEUVEDEN. </a:t>
            </a:r>
            <a:r>
              <a:rPr lang="cs-CZ" sz="2000" i="1" dirty="0" err="1" smtClean="0">
                <a:solidFill>
                  <a:schemeClr val="tx1"/>
                </a:solidFill>
              </a:rPr>
              <a:t>travel.nationalgeographic.com</a:t>
            </a:r>
            <a:r>
              <a:rPr lang="cs-CZ" sz="2000" dirty="0" smtClean="0">
                <a:solidFill>
                  <a:schemeClr val="tx1"/>
                </a:solidFill>
              </a:rPr>
              <a:t> [online]. [cit. 1.1.2014]. Dostupný na WWW: http://</a:t>
            </a:r>
            <a:r>
              <a:rPr lang="cs-CZ" sz="2000" dirty="0" smtClean="0">
                <a:solidFill>
                  <a:schemeClr val="tx1"/>
                </a:solidFill>
              </a:rPr>
              <a:t>images.nationalgeographic.com/wpf/media-live/photos/000/280/cache/versailles-palace-and-garden_28028_600x450.jpg. </a:t>
            </a:r>
          </a:p>
          <a:p>
            <a:pPr marL="0" indent="0" algn="just">
              <a:buNone/>
            </a:pPr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Obr. 4 – foto </a:t>
            </a:r>
            <a:r>
              <a:rPr lang="cs-CZ" sz="20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Schwarzenberského</a:t>
            </a:r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paláce: </a:t>
            </a:r>
            <a:r>
              <a:rPr lang="pt-BR" sz="2000" dirty="0" smtClean="0">
                <a:solidFill>
                  <a:schemeClr val="tx1"/>
                </a:solidFill>
              </a:rPr>
              <a:t>AUTOR NEUVEDEN. </a:t>
            </a:r>
            <a:r>
              <a:rPr lang="pt-BR" sz="2000" i="1" dirty="0" smtClean="0">
                <a:solidFill>
                  <a:schemeClr val="tx1"/>
                </a:solidFill>
              </a:rPr>
              <a:t>www.photo-prague.net</a:t>
            </a:r>
            <a:r>
              <a:rPr lang="pt-BR" sz="2000" dirty="0" smtClean="0">
                <a:solidFill>
                  <a:schemeClr val="tx1"/>
                </a:solidFill>
              </a:rPr>
              <a:t> [online]. [cit. 1.1.2014]. Dostupný na WWW: http://</a:t>
            </a:r>
            <a:r>
              <a:rPr lang="pt-BR" sz="2000" dirty="0" smtClean="0">
                <a:solidFill>
                  <a:schemeClr val="tx1"/>
                </a:solidFill>
              </a:rPr>
              <a:t>www.photo-prague.net/photo/1047/213509de068857a74745867bf83db265.jpg</a:t>
            </a:r>
            <a:r>
              <a:rPr lang="cs-CZ" sz="2000" dirty="0" smtClean="0">
                <a:solidFill>
                  <a:schemeClr val="tx1"/>
                </a:solidFill>
              </a:rPr>
              <a:t>.</a:t>
            </a:r>
            <a:r>
              <a:rPr lang="pt-BR" sz="2000" dirty="0" smtClean="0">
                <a:solidFill>
                  <a:schemeClr val="tx1"/>
                </a:solidFill>
              </a:rPr>
              <a:t> </a:t>
            </a:r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20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just">
              <a:buNone/>
            </a:pPr>
            <a:r>
              <a:rPr lang="cs-CZ" dirty="0" smtClean="0">
                <a:solidFill>
                  <a:schemeClr val="tx1"/>
                </a:solidFill>
              </a:rPr>
              <a:t> </a:t>
            </a:r>
            <a:endParaRPr lang="cs-CZ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endParaRPr lang="cs-CZ" sz="32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930432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684287140"/>
      </p:ext>
    </p:extLst>
  </p:cSld>
  <p:clrMapOvr>
    <a:masterClrMapping/>
  </p:clrMapOvr>
  <p:transition spd="med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000"/>
                            </p:stCondLst>
                            <p:childTnLst>
                              <p:par>
                                <p:cTn id="4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8000"/>
                            </p:stCondLst>
                            <p:childTnLst>
                              <p:par>
                                <p:cTn id="5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510</TotalTime>
  <Words>727</Words>
  <Application>Microsoft Office PowerPoint</Application>
  <PresentationFormat>Předvádění na obrazovce (4:3)</PresentationFormat>
  <Paragraphs>109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Vlnění</vt:lpstr>
      <vt:lpstr>Základní škola a Mateřská škola Bílá Třemešná, okres Trutnov</vt:lpstr>
      <vt:lpstr>Anotace</vt:lpstr>
      <vt:lpstr>Anotace k jednotlivým stranám</vt:lpstr>
      <vt:lpstr>Francie v raném novověku – opakování:</vt:lpstr>
      <vt:lpstr>Vyberte možnosti:</vt:lpstr>
      <vt:lpstr>Vyberte možnosti:</vt:lpstr>
      <vt:lpstr>Vyberte možnosti:</vt:lpstr>
      <vt:lpstr>Vyberte možnosti: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Francie za Ludvíka XIV. a Ludvíka XV.- opakování</dc:title>
  <dc:creator>Mgr. Jiří Lux</dc:creator>
  <cp:lastModifiedBy>Jiri</cp:lastModifiedBy>
  <cp:revision>52</cp:revision>
  <dcterms:created xsi:type="dcterms:W3CDTF">2013-05-10T12:01:16Z</dcterms:created>
  <dcterms:modified xsi:type="dcterms:W3CDTF">2014-01-01T12:47:45Z</dcterms:modified>
</cp:coreProperties>
</file>