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78" r:id="rId3"/>
    <p:sldId id="256" r:id="rId4"/>
    <p:sldId id="259" r:id="rId5"/>
    <p:sldId id="279" r:id="rId6"/>
    <p:sldId id="260" r:id="rId7"/>
    <p:sldId id="261" r:id="rId8"/>
    <p:sldId id="262" r:id="rId9"/>
    <p:sldId id="263" r:id="rId10"/>
    <p:sldId id="270" r:id="rId11"/>
    <p:sldId id="264" r:id="rId12"/>
    <p:sldId id="271" r:id="rId13"/>
    <p:sldId id="265" r:id="rId14"/>
    <p:sldId id="272" r:id="rId15"/>
    <p:sldId id="266" r:id="rId16"/>
    <p:sldId id="273" r:id="rId17"/>
    <p:sldId id="267" r:id="rId18"/>
    <p:sldId id="274" r:id="rId19"/>
    <p:sldId id="268" r:id="rId20"/>
    <p:sldId id="275" r:id="rId21"/>
    <p:sldId id="269" r:id="rId22"/>
    <p:sldId id="276" r:id="rId23"/>
    <p:sldId id="25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962" y="-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91552-0A8E-4C9F-AD67-F603B7AF8DF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072A74-CEFA-4652-9744-2619B1D8AA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50575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55746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93920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42951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566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2216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41727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93744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3522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68637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87740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54939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77A37-9C3E-48E9-B0D9-7B7F320D8744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49600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lastimil_Tusar" TargetMode="External"/><Relationship Id="rId2" Type="http://schemas.openxmlformats.org/officeDocument/2006/relationships/hyperlink" Target="http://cs.wikipedia.org/wiki/Anton%C3%ADn_%C5%A0vehl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rel_Kram%C3%A1%C5%99" TargetMode="External"/><Relationship Id="rId5" Type="http://schemas.openxmlformats.org/officeDocument/2006/relationships/hyperlink" Target="http://cs.wikipedia.org/wiki/Jan_%C4%8Cern%C3%BD_(politik)" TargetMode="External"/><Relationship Id="rId4" Type="http://schemas.openxmlformats.org/officeDocument/2006/relationships/hyperlink" Target="http://sk.wikipedia.org/wiki/Tom%C3%A1%C5%A1_Garrigue_Masary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50249065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VY_12_INOVACE_02A_09_Československá politika ve 20.letech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159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87208" cy="936104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859216" cy="518457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Materiál je určen studentům vyššího gymnázia  a  k zařazení podle časového plánu.(obvykle začátek maturitního ročníku)</a:t>
            </a:r>
          </a:p>
          <a:p>
            <a:pPr marL="0" indent="0">
              <a:buNone/>
            </a:pPr>
            <a:r>
              <a:rPr lang="cs-CZ" sz="2400" dirty="0" smtClean="0"/>
              <a:t>  Časově je koncipován na část vyučovací </a:t>
            </a:r>
            <a:r>
              <a:rPr lang="cs-CZ" sz="2400" dirty="0" err="1" smtClean="0"/>
              <a:t>hodiny,cca</a:t>
            </a:r>
            <a:r>
              <a:rPr lang="cs-CZ" sz="2400" dirty="0" smtClean="0"/>
              <a:t> 30 minut, při   použití skupinové práce. Skutečný čas může být delší, v závislosti na situaci v hodině.</a:t>
            </a:r>
          </a:p>
          <a:p>
            <a:pPr marL="0" indent="0">
              <a:buNone/>
            </a:pPr>
            <a:r>
              <a:rPr lang="cs-CZ" sz="2400" dirty="0" smtClean="0"/>
              <a:t>  Tento materiál je určen k samostatné práci s textem.</a:t>
            </a:r>
          </a:p>
          <a:p>
            <a:pPr marL="0" indent="0">
              <a:buNone/>
            </a:pPr>
            <a:r>
              <a:rPr lang="cs-CZ" sz="2400" dirty="0" smtClean="0"/>
              <a:t> Jeho zadání jsou vázána na text konkrétní učebnice, která se ve škole používá.</a:t>
            </a:r>
          </a:p>
          <a:p>
            <a:pPr marL="0" indent="0">
              <a:buNone/>
            </a:pPr>
            <a:r>
              <a:rPr lang="cs-CZ" sz="2400" dirty="0" smtClean="0"/>
              <a:t>  Cílem je, aby se žáci procvičili v orientaci v delším textu a naučili se vybrat důležité, respektive požadované informace.</a:t>
            </a:r>
          </a:p>
          <a:p>
            <a:pPr marL="0" indent="0">
              <a:buNone/>
            </a:pPr>
            <a:r>
              <a:rPr lang="cs-CZ" sz="2400" dirty="0" smtClean="0"/>
              <a:t>  Úkoly studenti provádějí v zadání, promítaném na interaktivní tabuli, za pomoci  digitálního pera.</a:t>
            </a:r>
          </a:p>
          <a:p>
            <a:pPr marL="0" indent="0">
              <a:buNone/>
            </a:pPr>
            <a:r>
              <a:rPr lang="cs-CZ" sz="2400" dirty="0" smtClean="0"/>
              <a:t>  V titulku každého </a:t>
            </a:r>
            <a:r>
              <a:rPr lang="cs-CZ" sz="2400" dirty="0" err="1" smtClean="0"/>
              <a:t>slidu</a:t>
            </a:r>
            <a:r>
              <a:rPr lang="cs-CZ" sz="2400" dirty="0" smtClean="0"/>
              <a:t> je uvedeno zadání i pokyn, z něhož je zřejmé, jak postupovat.</a:t>
            </a:r>
          </a:p>
          <a:p>
            <a:pPr marL="0" indent="0">
              <a:buNone/>
            </a:pPr>
            <a:r>
              <a:rPr lang="cs-CZ" sz="2400" dirty="0" smtClean="0"/>
              <a:t>  Materiál je určen k interaktivní výuce.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3222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Československá politika ve 20.letech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4658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Pracovní list I. </a:t>
            </a:r>
            <a:r>
              <a:rPr lang="cs-CZ" sz="3600" dirty="0"/>
              <a:t>z</a:t>
            </a:r>
            <a:r>
              <a:rPr lang="cs-CZ" sz="3600" dirty="0" smtClean="0"/>
              <a:t> učebnice</a:t>
            </a:r>
            <a:br>
              <a:rPr lang="cs-CZ" sz="3600" dirty="0" smtClean="0"/>
            </a:br>
            <a:r>
              <a:rPr lang="cs-CZ" sz="3600" b="1" dirty="0" smtClean="0"/>
              <a:t> Československé dějiny II., str. 113 / 114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Na uvedených stránkách si prostudujte text v    kapitolách</a:t>
            </a:r>
            <a:r>
              <a:rPr lang="cs-CZ" sz="2800" dirty="0" smtClean="0">
                <a:solidFill>
                  <a:srgbClr val="FF0000"/>
                </a:solidFill>
              </a:rPr>
              <a:t>: </a:t>
            </a:r>
            <a:r>
              <a:rPr lang="cs-CZ" sz="2800" b="1" dirty="0" smtClean="0">
                <a:solidFill>
                  <a:srgbClr val="FF0000"/>
                </a:solidFill>
              </a:rPr>
              <a:t>První volby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Stranická „Pětka“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Souboj s revoluční levicí  </a:t>
            </a:r>
            <a:endParaRPr lang="en-US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795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Alois Švehla                               Vlastimil </a:t>
            </a:r>
            <a:r>
              <a:rPr lang="cs-CZ" sz="2000" dirty="0" err="1" smtClean="0"/>
              <a:t>Tusar</a:t>
            </a:r>
            <a:r>
              <a:rPr lang="cs-CZ" sz="2000" dirty="0" smtClean="0"/>
              <a:t>                                  </a:t>
            </a:r>
            <a:r>
              <a:rPr lang="cs-CZ" sz="2000" dirty="0" err="1" smtClean="0"/>
              <a:t>T.G.Masaryk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         Jan Černý                                      Karel Kramář</a:t>
            </a:r>
            <a:endParaRPr lang="en-US" sz="2000" dirty="0"/>
          </a:p>
        </p:txBody>
      </p:sp>
      <p:pic>
        <p:nvPicPr>
          <p:cNvPr id="1026" name="Picture 2" descr="F:\švehl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616" y="1645988"/>
            <a:ext cx="169545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Vlastimil_Tusa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0743" y="1637058"/>
            <a:ext cx="1704975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masary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37058"/>
            <a:ext cx="1620627" cy="229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Kramář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5718" y="4165875"/>
            <a:ext cx="1679417" cy="230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Jan Čern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49080"/>
            <a:ext cx="16383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18012" y="1637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637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1637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41658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4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5718" y="41658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5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9867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Spojte pojmy se jmény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37160650"/>
              </p:ext>
            </p:extLst>
          </p:nvPr>
        </p:nvGraphicFramePr>
        <p:xfrm>
          <a:off x="457200" y="1600200"/>
          <a:ext cx="8229600" cy="47091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66728"/>
                <a:gridCol w="4762872"/>
              </a:tblGrid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Karel Kramář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úřednické vlády 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T.G.Masaryk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Agrární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prezident republiky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Edward Beneš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„rudo-</a:t>
                      </a:r>
                      <a:r>
                        <a:rPr lang="cs-CZ" sz="2400" dirty="0" err="1" smtClean="0"/>
                        <a:t>zelené“koalice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první premiér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samostatného státu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Národně demokratické</a:t>
                      </a:r>
                      <a:r>
                        <a:rPr lang="cs-CZ" sz="2400" baseline="0" dirty="0" smtClean="0"/>
                        <a:t>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Sociálně demokratické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2156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Spojte pojmy se jmény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79382437"/>
              </p:ext>
            </p:extLst>
          </p:nvPr>
        </p:nvGraphicFramePr>
        <p:xfrm>
          <a:off x="457200" y="1600200"/>
          <a:ext cx="8229600" cy="47091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66728"/>
                <a:gridCol w="4762872"/>
              </a:tblGrid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Karel Kramář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úřednické vlády 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T.G.Masaryk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Agrární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prezident republiky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„rudo-</a:t>
                      </a:r>
                      <a:r>
                        <a:rPr lang="cs-CZ" sz="2400" dirty="0" err="1" smtClean="0"/>
                        <a:t>zelené“koalice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první premiér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samostatného státu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Národně demokratické</a:t>
                      </a:r>
                      <a:r>
                        <a:rPr lang="cs-CZ" sz="2400" baseline="0" dirty="0" smtClean="0"/>
                        <a:t>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Sociálně demokratické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>
            <a:off x="2195736" y="1916832"/>
            <a:ext cx="1872208" cy="36004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195736" y="1916832"/>
            <a:ext cx="1728192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2492896"/>
            <a:ext cx="1728192" cy="64807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835696" y="1916832"/>
            <a:ext cx="2088232" cy="122413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411760" y="2492896"/>
            <a:ext cx="1512168" cy="172819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411760" y="4149080"/>
            <a:ext cx="1656184" cy="648072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411760" y="4797152"/>
            <a:ext cx="1512168" cy="1224136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195736" y="1916832"/>
            <a:ext cx="1872208" cy="28803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2784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dirty="0" smtClean="0"/>
              <a:t>Pracovní list II.</a:t>
            </a:r>
            <a:r>
              <a:rPr lang="cs-CZ" sz="3600" dirty="0" smtClean="0"/>
              <a:t> 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V učebnici Československé dějiny II, str. 113/114,</a:t>
            </a:r>
          </a:p>
          <a:p>
            <a:pPr marL="0" indent="0">
              <a:buNone/>
            </a:pPr>
            <a:r>
              <a:rPr lang="cs-CZ" sz="2800" dirty="0" smtClean="0"/>
              <a:t>   kapitoly: </a:t>
            </a:r>
            <a:r>
              <a:rPr lang="cs-CZ" sz="2800" b="1" dirty="0" smtClean="0">
                <a:solidFill>
                  <a:srgbClr val="FF0000"/>
                </a:solidFill>
              </a:rPr>
              <a:t>První volby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Stranická „Pětka“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Souboj s revoluční levicí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si prostudujte text </a:t>
            </a:r>
          </a:p>
          <a:p>
            <a:pPr marL="0" indent="0">
              <a:buNone/>
            </a:pPr>
            <a:r>
              <a:rPr lang="cs-CZ" sz="2800" dirty="0" smtClean="0"/>
              <a:t>   a buď </a:t>
            </a:r>
            <a:r>
              <a:rPr lang="cs-CZ" sz="2800" b="1" dirty="0" smtClean="0"/>
              <a:t>zakroužkujte</a:t>
            </a:r>
            <a:r>
              <a:rPr lang="cs-CZ" sz="2800" dirty="0" smtClean="0"/>
              <a:t> správnou možnost, nebo    </a:t>
            </a:r>
            <a:r>
              <a:rPr lang="cs-CZ" sz="2800" b="1" dirty="0" smtClean="0"/>
              <a:t>vyškrtejte</a:t>
            </a:r>
            <a:r>
              <a:rPr lang="cs-CZ" sz="2800" dirty="0" smtClean="0"/>
              <a:t> ty špatné.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55580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1)</a:t>
            </a:r>
            <a:r>
              <a:rPr lang="cs-CZ" sz="3200" dirty="0" smtClean="0"/>
              <a:t>Kdo byl prvním předsedou vlády samostatného státu a kdy a jak se dostal do funkce?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18121117"/>
              </p:ext>
            </p:extLst>
          </p:nvPr>
        </p:nvGraphicFramePr>
        <p:xfrm>
          <a:off x="457200" y="1600200"/>
          <a:ext cx="8229600" cy="478112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34480"/>
                <a:gridCol w="6995120"/>
              </a:tblGrid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r>
                        <a:rPr lang="cs-CZ" sz="2400" dirty="0" smtClean="0"/>
                        <a:t>, zvolen Národním shromážděním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Karel Kramář, zvolen Národním shromážděním 1918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Antonín Švehla, jmenován prezidentem,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5361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1)</a:t>
            </a:r>
            <a:r>
              <a:rPr lang="cs-CZ" sz="3200" dirty="0" smtClean="0"/>
              <a:t>Kdo byl prvním předsedou vlády samostatného státu a kdy a jak se dostal do funkce?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94093162"/>
              </p:ext>
            </p:extLst>
          </p:nvPr>
        </p:nvGraphicFramePr>
        <p:xfrm>
          <a:off x="457200" y="1600200"/>
          <a:ext cx="8229600" cy="478112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34480"/>
                <a:gridCol w="6995120"/>
              </a:tblGrid>
              <a:tr h="1593709">
                <a:tc>
                  <a:txBody>
                    <a:bodyPr/>
                    <a:lstStyle/>
                    <a:p>
                      <a:endParaRPr lang="cs-CZ" sz="4000" u="sng" dirty="0" smtClean="0"/>
                    </a:p>
                    <a:p>
                      <a:r>
                        <a:rPr lang="cs-CZ" sz="4000" b="1" u="sng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r>
                        <a:rPr lang="cs-CZ" sz="2400" dirty="0" smtClean="0"/>
                        <a:t>, zvolen Národním shromážděním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Karel Kramář, zvolen Národním shromážděním 1918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Antonín Švehla, jmenován prezidentem,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1701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2) Kdy vládla „rudo-zelená koalice“ a kdo byl premiérem?? 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14216842"/>
              </p:ext>
            </p:extLst>
          </p:nvPr>
        </p:nvGraphicFramePr>
        <p:xfrm>
          <a:off x="467544" y="1700808"/>
          <a:ext cx="8229600" cy="41764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40160"/>
                <a:gridCol w="6789440"/>
              </a:tblGrid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1919, 1920,   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1918-1919, 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1920-1921,  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9563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2) Kdy vládla „rudo-zelená koalice“ a kdo byl premiérem?? 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30275667"/>
              </p:ext>
            </p:extLst>
          </p:nvPr>
        </p:nvGraphicFramePr>
        <p:xfrm>
          <a:off x="467544" y="1700808"/>
          <a:ext cx="8229600" cy="41764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40160"/>
                <a:gridCol w="6789440"/>
              </a:tblGrid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a)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1919, 1920,   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1918-1919, 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1920-1921,  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3184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dirty="0" smtClean="0"/>
              <a:t>3) </a:t>
            </a:r>
            <a:r>
              <a:rPr lang="cs-CZ" sz="3600" dirty="0" smtClean="0"/>
              <a:t>Kdy vyšla první československá ústava?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87609799"/>
              </p:ext>
            </p:extLst>
          </p:nvPr>
        </p:nvGraphicFramePr>
        <p:xfrm>
          <a:off x="457200" y="1600200"/>
          <a:ext cx="8229600" cy="42770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1921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2158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dirty="0" smtClean="0"/>
              <a:t>3) </a:t>
            </a:r>
            <a:r>
              <a:rPr lang="cs-CZ" sz="3600" dirty="0" smtClean="0"/>
              <a:t>Kdy vyšla první československá ústava?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46091707"/>
              </p:ext>
            </p:extLst>
          </p:nvPr>
        </p:nvGraphicFramePr>
        <p:xfrm>
          <a:off x="457200" y="1600200"/>
          <a:ext cx="8229600" cy="42770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1921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c)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6956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4)</a:t>
            </a:r>
            <a:r>
              <a:rPr lang="cs-CZ" sz="3600" dirty="0" smtClean="0"/>
              <a:t>Vláda se nazývala „rudo-zelená koalice“</a:t>
            </a:r>
            <a:br>
              <a:rPr lang="cs-CZ" sz="3600" dirty="0" smtClean="0"/>
            </a:br>
            <a:r>
              <a:rPr lang="cs-CZ" sz="3600" dirty="0" smtClean="0"/>
              <a:t>protože: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66212581"/>
              </p:ext>
            </p:extLst>
          </p:nvPr>
        </p:nvGraphicFramePr>
        <p:xfrm>
          <a:off x="457200" y="1600200"/>
          <a:ext cx="8291264" cy="46371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128792"/>
              </a:tblGrid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Československá národní demokracie měla v logu tyto barvy.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symbolizovaly dvě nejsilnější</a:t>
                      </a:r>
                      <a:r>
                        <a:rPr lang="cs-CZ" sz="2400" baseline="0" dirty="0" smtClean="0"/>
                        <a:t> (vládnoucí) </a:t>
                      </a:r>
                      <a:r>
                        <a:rPr lang="cs-CZ" sz="2400" baseline="0" dirty="0" err="1" smtClean="0"/>
                        <a:t>polit.strany</a:t>
                      </a:r>
                      <a:r>
                        <a:rPr lang="cs-CZ" sz="2400" baseline="0" dirty="0" smtClean="0"/>
                        <a:t>, Sociálně demokratickou, a Agrární stranu.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odkazovaly na dědictví po Rakousku-Uhersku.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023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4)</a:t>
            </a:r>
            <a:r>
              <a:rPr lang="cs-CZ" sz="3600" dirty="0" smtClean="0"/>
              <a:t>Vláda se nazývala „rudo-zelená koalice“</a:t>
            </a:r>
            <a:br>
              <a:rPr lang="cs-CZ" sz="3600" dirty="0" smtClean="0"/>
            </a:br>
            <a:r>
              <a:rPr lang="cs-CZ" sz="3600" dirty="0" smtClean="0"/>
              <a:t>protože: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00032056"/>
              </p:ext>
            </p:extLst>
          </p:nvPr>
        </p:nvGraphicFramePr>
        <p:xfrm>
          <a:off x="457200" y="1600200"/>
          <a:ext cx="8229600" cy="46371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067128"/>
              </a:tblGrid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Československá národní demokracie měla v logu tyto barvy.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b)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symbolizovaly dvě nejsilnější</a:t>
                      </a:r>
                      <a:r>
                        <a:rPr lang="cs-CZ" sz="2400" baseline="0" dirty="0" smtClean="0"/>
                        <a:t> (vládnoucí) </a:t>
                      </a:r>
                      <a:r>
                        <a:rPr lang="cs-CZ" sz="2400" baseline="0" dirty="0" err="1" smtClean="0"/>
                        <a:t>polit.strany</a:t>
                      </a:r>
                      <a:r>
                        <a:rPr lang="cs-CZ" sz="2400" baseline="0" dirty="0" smtClean="0"/>
                        <a:t>, Sociálně demokratickou, a Agrární stranu.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odkazovaly na dědictví po Rakousku-Uhersku.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9371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5)</a:t>
            </a:r>
            <a:r>
              <a:rPr lang="cs-CZ" sz="3600" dirty="0" smtClean="0"/>
              <a:t>Jaký byl politický důsledek porážky generální stávky 1920?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53151436"/>
              </p:ext>
            </p:extLst>
          </p:nvPr>
        </p:nvGraphicFramePr>
        <p:xfrm>
          <a:off x="457200" y="1600200"/>
          <a:ext cx="8229600" cy="449309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067128"/>
              </a:tblGrid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Rozkol v Sociálně demokratické straně,</a:t>
                      </a:r>
                      <a:r>
                        <a:rPr lang="cs-CZ" sz="2400" baseline="0" dirty="0" smtClean="0"/>
                        <a:t> odštěpení radikální levice a založení KSČ.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Atentát na Vlastimila </a:t>
                      </a:r>
                      <a:r>
                        <a:rPr lang="cs-CZ" sz="2400" dirty="0" err="1" smtClean="0"/>
                        <a:t>Tusara</a:t>
                      </a:r>
                      <a:r>
                        <a:rPr lang="cs-CZ" sz="2400" dirty="0" smtClean="0"/>
                        <a:t>, viníka porážky. 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Nové parlamentní volby,</a:t>
                      </a:r>
                      <a:r>
                        <a:rPr lang="cs-CZ" sz="2400" baseline="0" dirty="0" smtClean="0"/>
                        <a:t> zostření policejního režimu </a:t>
                      </a:r>
                    </a:p>
                    <a:p>
                      <a:r>
                        <a:rPr lang="cs-CZ" sz="2400" baseline="0" dirty="0" smtClean="0"/>
                        <a:t>ve státě.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288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5)</a:t>
            </a:r>
            <a:r>
              <a:rPr lang="cs-CZ" sz="3600" dirty="0" smtClean="0"/>
              <a:t>Jaký byl politický důsledek porážky generální stávky 1920?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08746559"/>
              </p:ext>
            </p:extLst>
          </p:nvPr>
        </p:nvGraphicFramePr>
        <p:xfrm>
          <a:off x="457200" y="1600200"/>
          <a:ext cx="8229600" cy="449309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067128"/>
              </a:tblGrid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a)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Rozkol v Sociálně demokratické straně,</a:t>
                      </a:r>
                      <a:r>
                        <a:rPr lang="cs-CZ" sz="2400" baseline="0" dirty="0" smtClean="0"/>
                        <a:t> odštěpení radikální levice a založení KSČ.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Atentát na Vlastimila </a:t>
                      </a:r>
                      <a:r>
                        <a:rPr lang="cs-CZ" sz="2400" dirty="0" err="1" smtClean="0"/>
                        <a:t>Tusara</a:t>
                      </a:r>
                      <a:r>
                        <a:rPr lang="cs-CZ" sz="2400" dirty="0" smtClean="0"/>
                        <a:t>, viníka porážky. 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Nové parlamentní volby,</a:t>
                      </a:r>
                      <a:r>
                        <a:rPr lang="cs-CZ" sz="2400" baseline="0" dirty="0" smtClean="0"/>
                        <a:t> zostření policejního režimu </a:t>
                      </a:r>
                    </a:p>
                    <a:p>
                      <a:r>
                        <a:rPr lang="cs-CZ" sz="2400" baseline="0" dirty="0" smtClean="0"/>
                        <a:t>ve státě.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4217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6)</a:t>
            </a:r>
            <a:r>
              <a:rPr lang="cs-CZ" sz="3600" dirty="0" smtClean="0"/>
              <a:t>Proč se vytvořila tzv. Pětka?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50811538"/>
              </p:ext>
            </p:extLst>
          </p:nvPr>
        </p:nvGraphicFramePr>
        <p:xfrm>
          <a:off x="457200" y="1600200"/>
          <a:ext cx="8229600" cy="456510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Měla zmenšit počet politických stran ve státě a umožnit tak jednodušší</a:t>
                      </a:r>
                      <a:r>
                        <a:rPr lang="cs-CZ" sz="2400" baseline="0" dirty="0" smtClean="0"/>
                        <a:t> dohodu v parlamentu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Představitelé 5 nejvlivnějších stran kontrolovali a řídili činnost vlády</a:t>
                      </a:r>
                      <a:r>
                        <a:rPr lang="cs-CZ" sz="2400" baseline="0" dirty="0" smtClean="0"/>
                        <a:t> a nahrazovali tak parlament.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Představitelé 5 nejvlivnějších stran se radili o hlavních</a:t>
                      </a:r>
                      <a:r>
                        <a:rPr lang="cs-CZ" sz="2400" baseline="0" dirty="0" smtClean="0"/>
                        <a:t> problémech, radili úřednické vládě a zajišťovali jí tak</a:t>
                      </a:r>
                    </a:p>
                    <a:p>
                      <a:r>
                        <a:rPr lang="cs-CZ" sz="2400" baseline="0" dirty="0" smtClean="0"/>
                        <a:t>podporu parlamentu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6270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6)</a:t>
            </a:r>
            <a:r>
              <a:rPr lang="cs-CZ" sz="3600" dirty="0" smtClean="0"/>
              <a:t>Proč se vytvořila tzv. Pětka?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91934639"/>
              </p:ext>
            </p:extLst>
          </p:nvPr>
        </p:nvGraphicFramePr>
        <p:xfrm>
          <a:off x="457200" y="1600200"/>
          <a:ext cx="8229600" cy="456510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Měla zmenšit počet politických stran ve státě a umožnit tak jednodušší</a:t>
                      </a:r>
                      <a:r>
                        <a:rPr lang="cs-CZ" sz="2400" baseline="0" dirty="0" smtClean="0"/>
                        <a:t> dohodu v parlamentu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Představitelé 5 nejvlivnějších stran kontrolovali a řídili činnost vlády</a:t>
                      </a:r>
                      <a:r>
                        <a:rPr lang="cs-CZ" sz="2400" baseline="0" dirty="0" smtClean="0"/>
                        <a:t> a nahrazovali tak parlament.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c)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Představitelé 5 nejvlivnějších stran se radili o hlavních</a:t>
                      </a:r>
                      <a:r>
                        <a:rPr lang="cs-CZ" sz="2400" baseline="0" dirty="0" smtClean="0"/>
                        <a:t> problémech, radili úřednické vládě a zajišťovali jí tak</a:t>
                      </a:r>
                    </a:p>
                    <a:p>
                      <a:r>
                        <a:rPr lang="cs-CZ" sz="2400" baseline="0" dirty="0" smtClean="0"/>
                        <a:t>podporu parlamentu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3252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7)</a:t>
            </a:r>
            <a:r>
              <a:rPr lang="cs-CZ" sz="3600" dirty="0" smtClean="0"/>
              <a:t> Vyškrtněte politické strany, které do tzv. Pětky nepatřily: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3797677"/>
              </p:ext>
            </p:extLst>
          </p:nvPr>
        </p:nvGraphicFramePr>
        <p:xfrm>
          <a:off x="457200" y="1600200"/>
          <a:ext cx="8229600" cy="4853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a) Sociální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e) Agrární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b) Národní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f) NOF</a:t>
                      </a:r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c) KSČ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g)Československá strana lidová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d) Československá národně socialistická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h) Hlinkova Slovenská </a:t>
                      </a:r>
                      <a:r>
                        <a:rPr lang="cs-CZ" sz="2400" dirty="0" err="1" smtClean="0"/>
                        <a:t>l’udová</a:t>
                      </a:r>
                      <a:r>
                        <a:rPr lang="cs-CZ" sz="2400" dirty="0" smtClean="0"/>
                        <a:t>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518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7)</a:t>
            </a:r>
            <a:r>
              <a:rPr lang="cs-CZ" sz="3600" dirty="0" smtClean="0"/>
              <a:t> Vyškrtněte politické strany, které do tzv. Pětky nepatřily: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123133841"/>
              </p:ext>
            </p:extLst>
          </p:nvPr>
        </p:nvGraphicFramePr>
        <p:xfrm>
          <a:off x="457200" y="1600200"/>
          <a:ext cx="8229600" cy="4853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a) Sociální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e) Agrární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b) Národní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f) NOF</a:t>
                      </a:r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c) KSČ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g)Československá strana lidová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d) Československá národně socialistická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h) Hlinkova Slovenská </a:t>
                      </a:r>
                      <a:r>
                        <a:rPr lang="cs-CZ" sz="2400" dirty="0" err="1" smtClean="0"/>
                        <a:t>l’udová</a:t>
                      </a:r>
                      <a:r>
                        <a:rPr lang="cs-CZ" sz="2400" dirty="0" smtClean="0"/>
                        <a:t>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 flipV="1">
            <a:off x="683568" y="4221088"/>
            <a:ext cx="792088" cy="86409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788024" y="2924944"/>
            <a:ext cx="720080" cy="9361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004048" y="5445224"/>
            <a:ext cx="2232248" cy="9361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2051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94122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Citace a zdroje: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029076201"/>
              </p:ext>
            </p:extLst>
          </p:nvPr>
        </p:nvGraphicFramePr>
        <p:xfrm>
          <a:off x="395536" y="1412776"/>
          <a:ext cx="8219256" cy="5272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19256"/>
              </a:tblGrid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KVAČEK, Robert. </a:t>
                      </a:r>
                      <a:r>
                        <a:rPr lang="cs-CZ" i="1" dirty="0" smtClean="0"/>
                        <a:t>České dějiny II</a:t>
                      </a:r>
                      <a:r>
                        <a:rPr lang="cs-CZ" dirty="0" smtClean="0"/>
                        <a:t>. Praha: SPL-Práce, 2002, ISBN 80-86287-48-3 SPL-PRÁCE, str. 113-114.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7863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r>
                        <a:rPr lang="cs-CZ" smtClean="0"/>
                        <a:t>rezentace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a úkoly - autor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 1: </a:t>
                      </a:r>
                      <a:r>
                        <a:rPr lang="pt-BR" dirty="0" smtClean="0">
                          <a:effectLst/>
                        </a:rPr>
                        <a:t>AUTOR NEUVEDEN.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pt-BR" dirty="0" smtClean="0">
                          <a:effectLst/>
                        </a:rPr>
                        <a:t>5.</a:t>
                      </a:r>
                      <a:r>
                        <a:rPr lang="cs-CZ" dirty="0" smtClean="0">
                          <a:effectLst/>
                        </a:rPr>
                        <a:t>1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2"/>
                        </a:rPr>
                        <a:t>http://cs.wikipedia.org/wiki/Anton%C3%ADn_%C5%A0vehla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 2: </a:t>
                      </a:r>
                      <a:r>
                        <a:rPr lang="cs-CZ" dirty="0" smtClean="0">
                          <a:effectLst/>
                        </a:rPr>
                        <a:t>VOŽENÍLEK, Pavel. </a:t>
                      </a:r>
                      <a:r>
                        <a:rPr lang="cs-CZ" i="1" dirty="0" smtClean="0">
                          <a:effectLst/>
                        </a:rPr>
                        <a:t>www.wikipedie.cz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5.1.2013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3"/>
                        </a:rPr>
                        <a:t>http://cs.wikipedia.org/wiki/Vlastimil_Tusar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85313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</a:t>
                      </a:r>
                      <a:r>
                        <a:rPr lang="cs-CZ" baseline="0" dirty="0" smtClean="0">
                          <a:effectLst/>
                        </a:rPr>
                        <a:t> 3: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www.wikipédia.sk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pt-BR" dirty="0" smtClean="0">
                          <a:effectLst/>
                        </a:rPr>
                        <a:t>5.</a:t>
                      </a:r>
                      <a:r>
                        <a:rPr lang="cs-CZ" dirty="0" smtClean="0">
                          <a:effectLst/>
                        </a:rPr>
                        <a:t>1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4"/>
                        </a:rPr>
                        <a:t>http://sk.wikipedia.org/wiki/Tom%C3%A1%C5%A1_Garrigue_Masaryk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 4: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>
                          <a:effectLst/>
                        </a:rPr>
                        <a:t>MHAUGLAND. </a:t>
                      </a:r>
                      <a:r>
                        <a:rPr lang="cs-CZ" i="1" dirty="0" smtClean="0">
                          <a:effectLst/>
                        </a:rPr>
                        <a:t>www.wikipedia.cz</a:t>
                      </a:r>
                      <a:r>
                        <a:rPr lang="cs-CZ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5.1.2013</a:t>
                      </a:r>
                      <a:r>
                        <a:rPr lang="cs-CZ" dirty="0" smtClean="0">
                          <a:effectLst/>
                        </a:rPr>
                        <a:t>]. Dostupný na WWW: </a:t>
                      </a:r>
                      <a:r>
                        <a:rPr lang="cs-CZ" dirty="0" smtClean="0">
                          <a:effectLst/>
                          <a:hlinkClick r:id="rId5"/>
                        </a:rPr>
                        <a:t>http://cs.wikipedia.org/wiki/Jan_%C4%8Cern%C3%BD_(politik)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 5: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www.wikipedie.cz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pt-BR" dirty="0" smtClean="0">
                          <a:effectLst/>
                        </a:rPr>
                        <a:t>5.</a:t>
                      </a:r>
                      <a:r>
                        <a:rPr lang="cs-CZ" smtClean="0">
                          <a:effectLst/>
                        </a:rPr>
                        <a:t>1</a:t>
                      </a:r>
                      <a:r>
                        <a:rPr lang="pt-BR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6"/>
                        </a:rPr>
                        <a:t>http://cs.wikipedia.org/wiki/Karel_Kram%C3%A1%C5%99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7863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30872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1088</Words>
  <Application>Microsoft Office PowerPoint</Application>
  <PresentationFormat>Předvádění na obrazovce (4:3)</PresentationFormat>
  <Paragraphs>268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Snímek 1</vt:lpstr>
      <vt:lpstr>ANOTACE</vt:lpstr>
      <vt:lpstr>Československá politika ve 20.letech</vt:lpstr>
      <vt:lpstr>Pracovní list I. z učebnice  Československé dějiny II., str. 113 / 114</vt:lpstr>
      <vt:lpstr>Alois Švehla                               Vlastimil Tusar                                  T.G.Masaryk                              Jan Černý                                      Karel Kramář</vt:lpstr>
      <vt:lpstr>Spojte pojmy se jmény</vt:lpstr>
      <vt:lpstr>Spojte pojmy se jmény</vt:lpstr>
      <vt:lpstr>Pracovní list II. </vt:lpstr>
      <vt:lpstr>1)Kdo byl prvním předsedou vlády samostatného státu a kdy a jak se dostal do funkce?</vt:lpstr>
      <vt:lpstr>1)Kdo byl prvním předsedou vlády samostatného státu a kdy a jak se dostal do funkce?</vt:lpstr>
      <vt:lpstr>2) Kdy vládla „rudo-zelená koalice“ a kdo byl premiérem?? </vt:lpstr>
      <vt:lpstr>2) Kdy vládla „rudo-zelená koalice“ a kdo byl premiérem?? </vt:lpstr>
      <vt:lpstr>3) Kdy vyšla první československá ústava?</vt:lpstr>
      <vt:lpstr>3) Kdy vyšla první československá ústava?</vt:lpstr>
      <vt:lpstr>4)Vláda se nazývala „rudo-zelená koalice“ protože:</vt:lpstr>
      <vt:lpstr>4)Vláda se nazývala „rudo-zelená koalice“ protože:</vt:lpstr>
      <vt:lpstr>5)Jaký byl politický důsledek porážky generální stávky 1920?</vt:lpstr>
      <vt:lpstr>5)Jaký byl politický důsledek porážky generální stávky 1920?</vt:lpstr>
      <vt:lpstr>6)Proč se vytvořila tzv. Pětka?</vt:lpstr>
      <vt:lpstr>6)Proč se vytvořila tzv. Pětka?</vt:lpstr>
      <vt:lpstr>7) Vyškrtněte politické strany, které do tzv. Pětky nepatřily:</vt:lpstr>
      <vt:lpstr>7) Vyškrtněte politické strany, které do tzv. Pětky nepatřily:</vt:lpstr>
      <vt:lpstr>Citace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Československá politika ve 20.letech</dc:title>
  <dc:creator>Jana Neradová</dc:creator>
  <cp:lastModifiedBy>jenda</cp:lastModifiedBy>
  <cp:revision>57</cp:revision>
  <dcterms:created xsi:type="dcterms:W3CDTF">2013-07-27T10:10:13Z</dcterms:created>
  <dcterms:modified xsi:type="dcterms:W3CDTF">2013-12-29T17:08:33Z</dcterms:modified>
</cp:coreProperties>
</file>