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8" r:id="rId2"/>
    <p:sldId id="272" r:id="rId3"/>
    <p:sldId id="256" r:id="rId4"/>
    <p:sldId id="259" r:id="rId5"/>
    <p:sldId id="260" r:id="rId6"/>
    <p:sldId id="257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3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2082" y="-7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3E076E-34F5-4300-A562-A80E9C909F12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877936-9854-4810-98B9-3FBBB1AA0A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488213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85207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22026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09941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25002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813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68381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8792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14112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080433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81305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43385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6C983D-AD64-4105-A951-25354FE7DCE7}" type="datetimeFigureOut">
              <a:rPr lang="en-US" smtClean="0"/>
              <a:pPr/>
              <a:t>12/29/2013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11D01-0B53-472F-8CA3-4E7A065EFA0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9778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dvard_Bene%C5%A1" TargetMode="External"/><Relationship Id="rId2" Type="http://schemas.openxmlformats.org/officeDocument/2006/relationships/hyperlink" Target="http://sk.wikipedia.org/wiki/Tom%C3%A1%C5%A1_Garrigue_Masary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1248606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VY_12_INOVACE_02A_13_Československá politika ve 30.letech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Dějiny 20.století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6.3.2013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899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87208" cy="9361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340768"/>
            <a:ext cx="7859216" cy="5184576"/>
          </a:xfrm>
          <a:noFill/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Materiál je určen studentům vyššího gymnázia  a  k zařazení podle časového plánu(obvykle konec 1.pololetí maturitního ročníku).</a:t>
            </a:r>
          </a:p>
          <a:p>
            <a:pPr marL="0" indent="0">
              <a:buNone/>
            </a:pPr>
            <a:r>
              <a:rPr lang="cs-CZ" sz="2400" dirty="0" smtClean="0"/>
              <a:t>  Časově je koncipován na část vyučovací hodiny, cca 30 minut, při   použití skupinové práce. Skutečný čas může se může lišit.</a:t>
            </a:r>
          </a:p>
          <a:p>
            <a:pPr marL="0" indent="0">
              <a:buNone/>
            </a:pPr>
            <a:r>
              <a:rPr lang="cs-CZ" sz="2400" dirty="0" smtClean="0"/>
              <a:t>  Tento materiál je určen k </a:t>
            </a:r>
            <a:r>
              <a:rPr lang="cs-CZ" sz="2400" u="sng" dirty="0" smtClean="0"/>
              <a:t>samostatné práci s textem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Jeho zadání jsou vázána na text konkrétní učebnice, která se ve škole používá.</a:t>
            </a:r>
          </a:p>
          <a:p>
            <a:pPr marL="0" indent="0">
              <a:buNone/>
            </a:pPr>
            <a:r>
              <a:rPr lang="cs-CZ" sz="2400" dirty="0" smtClean="0"/>
              <a:t>  Cílem je, aby se žáci procvičili v orientaci v delším textu a naučili se vybrat důležité, respektive požadované informace.</a:t>
            </a:r>
          </a:p>
          <a:p>
            <a:pPr marL="0" indent="0">
              <a:buNone/>
            </a:pPr>
            <a:r>
              <a:rPr lang="cs-CZ" sz="2400" dirty="0" smtClean="0"/>
              <a:t>  Úkoly studenti </a:t>
            </a:r>
            <a:r>
              <a:rPr lang="cs-CZ" sz="2400" smtClean="0"/>
              <a:t>provádějí pomocí </a:t>
            </a:r>
            <a:r>
              <a:rPr lang="cs-CZ" sz="2400" dirty="0" smtClean="0"/>
              <a:t>digitálního pera.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5: Obsahuje zadání pracovního listu.</a:t>
            </a:r>
          </a:p>
          <a:p>
            <a:pPr marL="0" indent="0">
              <a:buNone/>
            </a:pPr>
            <a:r>
              <a:rPr lang="cs-CZ" sz="2400" dirty="0" err="1" smtClean="0"/>
              <a:t>Slide</a:t>
            </a:r>
            <a:r>
              <a:rPr lang="cs-CZ" sz="2400" dirty="0" smtClean="0"/>
              <a:t> 6: Obsahuje přepis učebnicového textu, který se vztahuje k dané látce (řešení následuje).</a:t>
            </a:r>
          </a:p>
          <a:p>
            <a:pPr marL="0" indent="0">
              <a:buNone/>
            </a:pPr>
            <a:r>
              <a:rPr lang="cs-CZ" sz="2400" dirty="0" smtClean="0"/>
              <a:t>  Následující </a:t>
            </a:r>
            <a:r>
              <a:rPr lang="cs-CZ" sz="2400" dirty="0" err="1" smtClean="0"/>
              <a:t>slidy</a:t>
            </a:r>
            <a:r>
              <a:rPr lang="cs-CZ" sz="2400" dirty="0" smtClean="0"/>
              <a:t> mají každý v záhlaví otázku, která je součástí úkolu č.2. </a:t>
            </a:r>
          </a:p>
          <a:p>
            <a:pPr marL="0" indent="0">
              <a:buNone/>
            </a:pPr>
            <a:r>
              <a:rPr lang="cs-CZ" sz="2400" dirty="0" smtClean="0"/>
              <a:t>Správné řešení je hned v následujícím </a:t>
            </a:r>
            <a:r>
              <a:rPr lang="cs-CZ" sz="2400" dirty="0" err="1" smtClean="0"/>
              <a:t>slidu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  Materiál je určen k interaktivní výuce.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1740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Československá politika ve 30.letech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Pracovní list – práce s textem</a:t>
            </a:r>
            <a:endParaRPr lang="en-US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650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Učebnice: Dějiny Československa II, str.127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Eward</a:t>
            </a:r>
            <a:r>
              <a:rPr lang="cs-CZ" dirty="0" smtClean="0"/>
              <a:t> Beneš, Živý odkaz TGM, Praha 1997</a:t>
            </a:r>
          </a:p>
          <a:p>
            <a:pPr marL="0" indent="0">
              <a:buNone/>
            </a:pPr>
            <a:r>
              <a:rPr lang="cs-CZ" dirty="0" smtClean="0"/>
              <a:t>                             str. 43 – 44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81721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Přečtěte si následující text a proveďte úkoly:</a:t>
            </a:r>
          </a:p>
          <a:p>
            <a:pPr marL="0" indent="0">
              <a:buNone/>
            </a:pPr>
            <a:r>
              <a:rPr lang="cs-CZ" b="1" dirty="0" smtClean="0"/>
              <a:t>1) Podtrhněte v textu slova, která ukazují: </a:t>
            </a:r>
          </a:p>
          <a:p>
            <a:pPr marL="0" indent="0">
              <a:buNone/>
            </a:pPr>
            <a:r>
              <a:rPr lang="cs-CZ" b="1" dirty="0" smtClean="0"/>
              <a:t>a) </a:t>
            </a:r>
            <a:r>
              <a:rPr lang="cs-CZ" sz="2800" b="1" dirty="0" smtClean="0">
                <a:solidFill>
                  <a:srgbClr val="FF0000"/>
                </a:solidFill>
              </a:rPr>
              <a:t>jaké kvality měl mít československý stát v Masarykově duchu.</a:t>
            </a:r>
          </a:p>
          <a:p>
            <a:pPr marL="0" indent="0">
              <a:buNone/>
            </a:pPr>
            <a:r>
              <a:rPr lang="cs-CZ" b="1" dirty="0" smtClean="0"/>
              <a:t>b) </a:t>
            </a:r>
            <a:r>
              <a:rPr lang="cs-CZ" sz="2800" b="1" dirty="0" smtClean="0">
                <a:solidFill>
                  <a:srgbClr val="FF0000"/>
                </a:solidFill>
              </a:rPr>
              <a:t>Benešovu a Masarykovu vizi o naší </a:t>
            </a:r>
            <a:r>
              <a:rPr lang="cs-CZ" sz="2800" b="1" dirty="0" err="1" smtClean="0">
                <a:solidFill>
                  <a:srgbClr val="FF0000"/>
                </a:solidFill>
              </a:rPr>
              <a:t>naší</a:t>
            </a:r>
            <a:r>
              <a:rPr lang="cs-CZ" sz="2800" b="1" dirty="0" smtClean="0">
                <a:solidFill>
                  <a:srgbClr val="FF0000"/>
                </a:solidFill>
              </a:rPr>
              <a:t> roli v Evropě a ve světě.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2) Odpovězte 4 x PROČ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xmlns="" val="327349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„ Volám vás všechny bez výjimky, odleva doprava, od poslední vísky až k tomuto hlavnímu městu, od Aše až k Jasné, vás všecky, kteří myslíte nejvíce na problémy sociální tohoto státu, a vás, kteří se věnujete nejvíce problémům národnostním – všecky bez rozdílu volám vás v duchu a v památce našeho prvního prezidenta k plnění jeho odkazu a k dobudování jeho díla, k dobudování naší spravedlivé, pevné, nezdolné, vývojové humanitní demokracie.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Masaryk, zůstávaje i po svém odchodu stále mezi námi, je nám všem příkladem a výzvou. Příkladem veliké víry v člověka, jíž je dnes Evropě a světu tolik potřebí. Výzvou, abychom v harmonii mezi sebou,  v dobré vůli a přátelství ke svým sousedům i všem ostatním národům v Evropě a ve světě budovali svůj státní organismus a svou politickou, sociální a národnostní spolupráci tak, že bychom vytvořili z tohoto svého místa v Evropě dokonalý, harmonický, sociálně, národnostně a politicky  spravedlivý stát, jenž bude hoden toho, který nám právě odchází, jenž bude mezi státy tím, čím byl Masaryk mezi námi, a tím, čím byl Masaryk ostatnímu světu.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Výzva ta znamená, že máme zůstat Masarykovi věrni. Louče se s ním jménem vás všech, slibuji, že této výzvy uposlechneme.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Presidente, Osvoboditeli, odkazu, který jste vložil do našich rukou, věrni zůstaneme.“ 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xmlns="" val="129795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336704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800" dirty="0" smtClean="0"/>
          </a:p>
          <a:p>
            <a:r>
              <a:rPr lang="cs-CZ" sz="1800" dirty="0" smtClean="0"/>
              <a:t>„ Volám vás všechny bez výjimky, odleva doprava, od poslední vísky až k tomuto hlavnímu městu, od Aše až k Jasné, vás všecky, kteří myslíte nejvíce na problémy sociální tohoto státu, a vás, kteří se věnujete nejvíce problémům národnostním – všecky bez rozdílu volám vás v duchu a v památce našeho prvního prezidenta k plnění jeho odkazu a k dobudování jeho díla, k dobudování naší </a:t>
            </a:r>
            <a:r>
              <a:rPr lang="cs-CZ" sz="1800" u="sng" dirty="0" smtClean="0"/>
              <a:t>spravedlivé, pevné, nezdolné, vývojové humanitní demokracie.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Masaryk, zůstávaje i po svém odchodu stále mezi námi, je nám všem příkladem a výzvou. Příkladem veliké víry v člověka, jíž je dnes Evropě a světu tolik potřebí. Výzvou, abychom </a:t>
            </a:r>
            <a:r>
              <a:rPr lang="cs-CZ" sz="1800" u="sng" dirty="0" smtClean="0"/>
              <a:t>v harmonii mezi sebou,  v dobré vůli a přátelství ke svým sousedům i všem ostatním národům v Evropě </a:t>
            </a:r>
            <a:r>
              <a:rPr lang="cs-CZ" sz="1800" dirty="0" smtClean="0"/>
              <a:t>a ve světě budovali svůj státní organismus a svou politickou, sociální a národnostní spolupráci tak, že bychom </a:t>
            </a:r>
            <a:r>
              <a:rPr lang="cs-CZ" sz="1800" u="sng" dirty="0" smtClean="0"/>
              <a:t>vytvořili z tohoto svého místa v Evropě dokonalý, harmonický, sociálně, národnostně a politicky  spravedlivý stát,</a:t>
            </a:r>
            <a:r>
              <a:rPr lang="cs-CZ" sz="1800" dirty="0" smtClean="0"/>
              <a:t> jenž bude hoden toho, který nám právě odchází, jenž </a:t>
            </a:r>
            <a:r>
              <a:rPr lang="cs-CZ" sz="1800" u="sng" dirty="0" smtClean="0"/>
              <a:t>bude mezi státy tím, čím byl Masaryk mezi námi, a tím, čím byl Masaryk ostatnímu světu.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Výzva ta znamená, že máme zůstat Masarykovi věrni. Louče se s ním jménem vás všech, slibuji, že této výzvy uposlechneme.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Presidente, Osvoboditeli, odkazu, který jste vložil do našich rukou, věrni zůstaneme.“ 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xmlns="" val="85436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Proč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Masarykově odkazu akcentoval právě demokratické soužití?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hrozila občanská válka a jen demokratické změny jí, podle jeho názoru, mohli zabránit, psal se rok 1937.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) psal se rok1937, sudetoněmecké hnutí bylo stále nepřátelštější ve svých projevech, Německo stále agresivnější a v Evropě a ve světě existovalo již několik válečných konfliktů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psal se rok 1937, v Evropě zuřila válka, my jsme byli protektorátem Německa, bylo třeba apelovat na demokratické cítění Adolfa Hitlera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4014850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   Proč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Masarykově odkazu akcentoval právě demokratické soužití?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hrozila občanská válka a jen demokratické změny jí, podle jeho názoru, mohli zabránit, psal se rok 1937.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) </a:t>
            </a:r>
            <a:r>
              <a:rPr lang="cs-CZ" sz="2800" dirty="0" smtClean="0"/>
              <a:t>psal se rok1937, sudetoněmecké hnutí bylo stále nepřátelštější ve svých projevech, Německo stále agresivnější a v Evropě a ve světě existovalo již několik válečných konfliktů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psal se rok 1937, v Evropě zuřila válka, my jsme byli protektorátem Německa, bylo třeba apelovat na demokratické cítění Adolfa Hitlera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1328996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se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projevu dovolával těch, kteří  se zabývali národnostními otázkami: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) </a:t>
            </a:r>
            <a:r>
              <a:rPr lang="cs-CZ" sz="2400" dirty="0" smtClean="0"/>
              <a:t>Československo bylo státem s několika národy a národnostmi, a vyhrocená mezinárodní situace vyžadovala jednotu a spolupráci k udržení svobodného státu 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) </a:t>
            </a:r>
            <a:r>
              <a:rPr lang="cs-CZ" sz="2400" dirty="0" smtClean="0"/>
              <a:t>Československo bylo státem který dlouhodobě potlačoval práva všech občanů jiné, než české národnosti a tvrdě trestal veškeré projevy národnostní odlišnosti, což </a:t>
            </a:r>
            <a:r>
              <a:rPr lang="cs-CZ" sz="2400" dirty="0"/>
              <a:t>M</a:t>
            </a:r>
            <a:r>
              <a:rPr lang="cs-CZ" sz="2400" dirty="0" smtClean="0"/>
              <a:t>asaryk kritizoval.</a:t>
            </a:r>
          </a:p>
          <a:p>
            <a:r>
              <a:rPr lang="cs-CZ" sz="2400" dirty="0" smtClean="0"/>
              <a:t>c)V této době, národnostní spory v našem státě prakticky neexistovaly, stát potřeboval pomoci od všech, kteří by spory mohli vyvolat.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426121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se </a:t>
            </a:r>
            <a:r>
              <a:rPr lang="cs-CZ" sz="3600" dirty="0" err="1" smtClean="0"/>
              <a:t>E.Beneš</a:t>
            </a:r>
            <a:r>
              <a:rPr lang="cs-CZ" sz="3600" dirty="0" smtClean="0"/>
              <a:t> v projevu dovolával těch, kteří  se zabývali národnostními otázkami: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a) </a:t>
            </a:r>
            <a:r>
              <a:rPr lang="cs-CZ" sz="2400" dirty="0" smtClean="0"/>
              <a:t>Československo bylo státem s několika národy a národnostmi, a vyhrocená mezinárodní situace vyžadovala jednotu a spolupráci k udržení svobodného státu </a:t>
            </a:r>
          </a:p>
          <a:p>
            <a:pPr marL="0" indent="0">
              <a:buNone/>
            </a:pPr>
            <a:r>
              <a:rPr lang="cs-CZ" sz="2800" dirty="0" smtClean="0"/>
              <a:t>    b) </a:t>
            </a:r>
            <a:r>
              <a:rPr lang="cs-CZ" sz="2400" dirty="0" smtClean="0"/>
              <a:t>Československo bylo státem který dlouhodobě potlačoval práva všech občanů jiné, než české národnosti a tvrdě trestal veškeré projevy národnostní odlišnosti, což </a:t>
            </a:r>
            <a:r>
              <a:rPr lang="cs-CZ" sz="2400" dirty="0"/>
              <a:t>M</a:t>
            </a:r>
            <a:r>
              <a:rPr lang="cs-CZ" sz="2400" dirty="0" smtClean="0"/>
              <a:t>asaryk kritizoval.</a:t>
            </a:r>
          </a:p>
          <a:p>
            <a:pPr marL="0" indent="0">
              <a:buNone/>
            </a:pPr>
            <a:r>
              <a:rPr lang="cs-CZ" sz="2800" dirty="0" smtClean="0"/>
              <a:t>    c</a:t>
            </a:r>
            <a:r>
              <a:rPr lang="cs-CZ" sz="2400" dirty="0" smtClean="0"/>
              <a:t>)V této době, národnostní spory v našem státě prakticky neexistovaly, stát potřeboval pomoci od všech, kteří by spory mohli vyvolat.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531891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Proč právě nyní, připomněl Masarykovu snahu  o přátelství a dobrou vůli uvnitř státu i se sousedy?</a:t>
            </a:r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) </a:t>
            </a:r>
            <a:r>
              <a:rPr lang="cs-CZ" sz="2400" dirty="0" smtClean="0"/>
              <a:t>Sudetoněmecké hnutí se projevovalo stále agresivněji, slovenské nacionalistické hnutí též, hitlerovské Německo prosazovalo nároky, ohrožující naši existenci….</a:t>
            </a:r>
          </a:p>
          <a:p>
            <a:r>
              <a:rPr lang="cs-CZ" sz="2400" dirty="0" smtClean="0"/>
              <a:t>b)</a:t>
            </a:r>
            <a:r>
              <a:rPr lang="cs-CZ" sz="2400" dirty="0" err="1" smtClean="0"/>
              <a:t>E.Beneš</a:t>
            </a:r>
            <a:r>
              <a:rPr lang="cs-CZ" sz="2400" dirty="0" smtClean="0"/>
              <a:t> připomněl Masarykovy snahy o dobré vztahy se sousedy, které se vyplatily speciálně nyní, kdy byl náš stát jednotný a silný a mohl  snadno ovlivňovat politiku v Evropě. 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</a:t>
            </a:r>
            <a:r>
              <a:rPr lang="cs-CZ" sz="2400" dirty="0" smtClean="0"/>
              <a:t>Beneš chtěl ocenit představitele našich národnostních menšin, hlavně sudetských Němců, kteří ve vzájemné spolupráci přispívali k jednotě a celistvosti Československa.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228975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Proč právě nyní, připomněl Masarykovu snahu  o přátelství a dobrou vůli uvnitř státu i se sousedy?</a:t>
            </a:r>
            <a:endParaRPr lang="en-US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dirty="0" smtClean="0">
                <a:solidFill>
                  <a:srgbClr val="FF0000"/>
                </a:solidFill>
              </a:rPr>
              <a:t>) </a:t>
            </a:r>
            <a:r>
              <a:rPr lang="cs-CZ" sz="2400" dirty="0" smtClean="0"/>
              <a:t>Sudetoněmecké hnutí se projevovalo stále agresivněji, slovenské nacionalistické hnutí též, hitlerovské Německo prosazovalo nároky, ohrožující naši existenci….</a:t>
            </a:r>
          </a:p>
          <a:p>
            <a:r>
              <a:rPr lang="cs-CZ" sz="2400" dirty="0" smtClean="0"/>
              <a:t>b)</a:t>
            </a:r>
            <a:r>
              <a:rPr lang="cs-CZ" sz="2400" dirty="0" err="1" smtClean="0"/>
              <a:t>E.Beneš</a:t>
            </a:r>
            <a:r>
              <a:rPr lang="cs-CZ" sz="2400" dirty="0" smtClean="0"/>
              <a:t> připomněl Masarykovy snahy o dobré vztahy se sousedy, které se vyplatily speciálně nyní, kdy byl náš stát jednotný a silný a mohl  snadno ovlivňovat politiku v Evropě. 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) </a:t>
            </a:r>
            <a:r>
              <a:rPr lang="cs-CZ" sz="2400" dirty="0" smtClean="0"/>
              <a:t>Beneš chtěl ocenit představitele našich národnostních menšin, hlavně sudetských Němců, kteří ve vzájemné spolupráci přispívali k jednotě a celistvosti Československa.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6262809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právě nyní Masarykova </a:t>
            </a:r>
            <a:r>
              <a:rPr lang="cs-CZ" sz="3600" b="1" dirty="0"/>
              <a:t>v</a:t>
            </a:r>
            <a:r>
              <a:rPr lang="cs-CZ" sz="3600" b="1" dirty="0" smtClean="0"/>
              <a:t>íra v člověka </a:t>
            </a:r>
            <a:r>
              <a:rPr lang="cs-CZ" sz="3600" dirty="0" smtClean="0"/>
              <a:t>?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sz="2400" dirty="0" smtClean="0"/>
              <a:t>Humanita a lidskost byly principy, které v této době oceňovala veřejnost celé Evropy nejvíce, a snažila se je aplikovat ve všech mezinárodních vztazích. </a:t>
            </a:r>
          </a:p>
          <a:p>
            <a:r>
              <a:rPr lang="cs-CZ" dirty="0" smtClean="0"/>
              <a:t>b) </a:t>
            </a:r>
            <a:r>
              <a:rPr lang="cs-CZ" sz="2400" dirty="0" smtClean="0"/>
              <a:t>Lidské možnosti byly omezené, zdroje obživy se vyčerpávaly, Masaryk to předvídal a věřil, že si s tím lidstvo poradí, bude-li spolupracovat. </a:t>
            </a:r>
          </a:p>
          <a:p>
            <a:r>
              <a:rPr lang="cs-CZ" dirty="0" smtClean="0"/>
              <a:t>c) </a:t>
            </a:r>
            <a:r>
              <a:rPr lang="cs-CZ" sz="2400" dirty="0" smtClean="0"/>
              <a:t>V roce, kdy Masaryk zemřel, byla v Evropě situace vyhrocená rostoucí agresivitou hitlerovského Německa v mezinárodních vztazích i uvnitř. Síla lidskosti a humanita ve vztazích se jevila jako jediný obranný pilíř proti katastrofě.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20369382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smtClean="0"/>
              <a:t>Proč právě nyní Masarykova </a:t>
            </a:r>
            <a:r>
              <a:rPr lang="cs-CZ" sz="3600" b="1" dirty="0"/>
              <a:t>v</a:t>
            </a:r>
            <a:r>
              <a:rPr lang="cs-CZ" sz="3600" b="1" dirty="0" smtClean="0"/>
              <a:t>íra v člověka </a:t>
            </a:r>
            <a:r>
              <a:rPr lang="cs-CZ" sz="3600" dirty="0" smtClean="0"/>
              <a:t>?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sz="2400" dirty="0" smtClean="0"/>
              <a:t>Humanita a lidskost byly principy, které v této době oceňovala veřejnost celé Evropy nejvíce, a snažila se je aplikovat ve všech mezinárodních vztazích. </a:t>
            </a:r>
          </a:p>
          <a:p>
            <a:r>
              <a:rPr lang="cs-CZ" dirty="0" smtClean="0"/>
              <a:t>b) </a:t>
            </a:r>
            <a:r>
              <a:rPr lang="cs-CZ" sz="2400" dirty="0" smtClean="0"/>
              <a:t>Lidské možnosti byly omezené, zdroje obživy se vyčerpávaly, Masaryk to předvídal a věřil, že si s tím lidstvo poradí, bude-li spolupracovat.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c) </a:t>
            </a:r>
            <a:r>
              <a:rPr lang="cs-CZ" sz="2400" dirty="0" smtClean="0"/>
              <a:t>V roce, kdy Masaryk zemřel, byla v Evropě situace vyhrocená rostoucí agresivitou hitlerovského Německa v mezinárodních vztazích i uvnitř. Síla lidskosti a humanita ve vztazích se jevila jako jediný obranný pilíř proti katastrofě.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836612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Tomáš Garrigue Masaryk             Edward Beneš</a:t>
            </a:r>
            <a:endParaRPr lang="en-US" sz="2800" dirty="0"/>
          </a:p>
        </p:txBody>
      </p:sp>
      <p:pic>
        <p:nvPicPr>
          <p:cNvPr id="1026" name="Picture 2" descr="F:\Beneš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28698"/>
            <a:ext cx="3715730" cy="4745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F:\Masary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3376556" cy="4781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55679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62637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Zdroje a citace: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44204565"/>
              </p:ext>
            </p:extLst>
          </p:nvPr>
        </p:nvGraphicFramePr>
        <p:xfrm>
          <a:off x="395536" y="1700808"/>
          <a:ext cx="8424936" cy="436660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24936"/>
              </a:tblGrid>
              <a:tr h="603366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1: 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www.wikipedia.sk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6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dirty="0" smtClean="0">
                          <a:effectLst/>
                        </a:rPr>
                        <a:t>3</a:t>
                      </a:r>
                      <a:r>
                        <a:rPr lang="pt-BR" dirty="0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2"/>
                        </a:rPr>
                        <a:t>http://sk.wikipedia.org/wiki/Tom%C3%A1%C5%A1_Garrigue_Masaryk</a:t>
                      </a:r>
                      <a:endParaRPr lang="cs-CZ" dirty="0" smtClean="0">
                        <a:effectLst/>
                      </a:endParaRPr>
                    </a:p>
                  </a:txBody>
                  <a:tcPr/>
                </a:tc>
              </a:tr>
              <a:tr h="603365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/>
                        </a:rPr>
                        <a:t>Obrázek 2:</a:t>
                      </a:r>
                      <a:r>
                        <a:rPr lang="pt-BR" dirty="0" smtClean="0">
                          <a:effectLst/>
                        </a:rPr>
                        <a:t>AUTOR NEZNÁMÝ. </a:t>
                      </a:r>
                      <a:r>
                        <a:rPr lang="pt-BR" i="1" dirty="0" smtClean="0">
                          <a:effectLst/>
                        </a:rPr>
                        <a:t>www.wikipedia.cz</a:t>
                      </a:r>
                      <a:r>
                        <a:rPr lang="pt-BR" dirty="0" smtClean="0">
                          <a:effectLst/>
                        </a:rPr>
                        <a:t> [online]. [cit. </a:t>
                      </a:r>
                      <a:r>
                        <a:rPr lang="cs-CZ" dirty="0" smtClean="0">
                          <a:effectLst/>
                        </a:rPr>
                        <a:t>6</a:t>
                      </a:r>
                      <a:r>
                        <a:rPr lang="pt-BR" dirty="0" smtClean="0">
                          <a:effectLst/>
                        </a:rPr>
                        <a:t>.</a:t>
                      </a:r>
                      <a:r>
                        <a:rPr lang="cs-CZ" smtClean="0">
                          <a:effectLst/>
                        </a:rPr>
                        <a:t>3</a:t>
                      </a:r>
                      <a:r>
                        <a:rPr lang="pt-BR" smtClean="0">
                          <a:effectLst/>
                        </a:rPr>
                        <a:t>.2013</a:t>
                      </a:r>
                      <a:r>
                        <a:rPr lang="pt-BR" dirty="0" smtClean="0">
                          <a:effectLst/>
                        </a:rPr>
                        <a:t>]. Dostupný na WWW: </a:t>
                      </a:r>
                      <a:r>
                        <a:rPr lang="pt-BR" dirty="0" smtClean="0">
                          <a:effectLst/>
                          <a:hlinkClick r:id="rId3"/>
                        </a:rPr>
                        <a:t>http://cs.wikipedia.org/wiki/Edvard_Bene%C5%A1</a:t>
                      </a:r>
                      <a:endParaRPr lang="cs-CZ" dirty="0" smtClean="0">
                        <a:effectLst/>
                      </a:endParaRPr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a úkoly - autor</a:t>
                      </a:r>
                      <a:endParaRPr lang="en-US" dirty="0"/>
                    </a:p>
                  </a:txBody>
                  <a:tcPr/>
                </a:tc>
              </a:tr>
              <a:tr h="13923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KVAČEK, Robert. </a:t>
                      </a:r>
                      <a:r>
                        <a:rPr lang="cs-CZ" i="1" dirty="0" smtClean="0"/>
                        <a:t>České dějiny II</a:t>
                      </a:r>
                      <a:r>
                        <a:rPr lang="cs-CZ" dirty="0" smtClean="0"/>
                        <a:t>. Praha: SPL-Práce, 2002, ISBN 80-86287-48-3 SPL-</a:t>
                      </a:r>
                      <a:r>
                        <a:rPr lang="cs-CZ" dirty="0" err="1" smtClean="0"/>
                        <a:t>PRÁCE,str</a:t>
                      </a:r>
                      <a:r>
                        <a:rPr lang="cs-CZ" dirty="0" smtClean="0"/>
                        <a:t>. 43-44,</a:t>
                      </a:r>
                    </a:p>
                    <a:p>
                      <a:endParaRPr lang="en-US" dirty="0"/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56468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2711319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1627</Words>
  <Application>Microsoft Office PowerPoint</Application>
  <PresentationFormat>Předvádění na obrazovce (4:3)</PresentationFormat>
  <Paragraphs>90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ANOTACE</vt:lpstr>
      <vt:lpstr>Československá politika ve 30.letech</vt:lpstr>
      <vt:lpstr>Učebnice: Dějiny Československa II, str.127</vt:lpstr>
      <vt:lpstr>Snímek 5</vt:lpstr>
      <vt:lpstr>Snímek 6</vt:lpstr>
      <vt:lpstr>Snímek 7</vt:lpstr>
      <vt:lpstr>   Proč E.Beneš v Masarykově odkazu akcentoval právě demokratické soužití?</vt:lpstr>
      <vt:lpstr>   Proč E.Beneš v Masarykově odkazu akcentoval právě demokratické soužití?</vt:lpstr>
      <vt:lpstr>Proč se E.Beneš v projevu dovolával těch, kteří  se zabývali národnostními otázkami:</vt:lpstr>
      <vt:lpstr>Proč se E.Beneš v projevu dovolával těch, kteří  se zabývali národnostními otázkami:</vt:lpstr>
      <vt:lpstr>Proč právě nyní, připomněl Masarykovu snahu  o přátelství a dobrou vůli uvnitř státu i se sousedy?</vt:lpstr>
      <vt:lpstr>Proč právě nyní, připomněl Masarykovu snahu  o přátelství a dobrou vůli uvnitř státu i se sousedy?</vt:lpstr>
      <vt:lpstr>Proč právě nyní Masarykova víra v člověka ?</vt:lpstr>
      <vt:lpstr>Proč právě nyní Masarykova víra v člověka ?</vt:lpstr>
      <vt:lpstr>Tomáš Garrigue Masaryk             Edward Beneš</vt:lpstr>
      <vt:lpstr>Zdroje a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Československá politika ve 30.letech</dc:title>
  <dc:creator>Jana Neradová</dc:creator>
  <cp:lastModifiedBy>jenda</cp:lastModifiedBy>
  <cp:revision>45</cp:revision>
  <dcterms:created xsi:type="dcterms:W3CDTF">2013-07-28T08:20:32Z</dcterms:created>
  <dcterms:modified xsi:type="dcterms:W3CDTF">2013-12-29T17:17:37Z</dcterms:modified>
</cp:coreProperties>
</file>