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8" r:id="rId2"/>
    <p:sldId id="269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563" autoAdjust="0"/>
  </p:normalViewPr>
  <p:slideViewPr>
    <p:cSldViewPr>
      <p:cViewPr>
        <p:scale>
          <a:sx n="68" d="100"/>
          <a:sy n="68" d="100"/>
        </p:scale>
        <p:origin x="-2232" y="-6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15279D-DDED-4B4A-9454-495781CA610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B23185-4A91-454E-B23F-FF7A829A68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1228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48264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99864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09879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48105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56057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50655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69708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45249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93536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3968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40363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1CDDF-4671-4950-B362-EC5A9ED9D616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00868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osef_Balab%C3%A1n" TargetMode="External"/><Relationship Id="rId2" Type="http://schemas.openxmlformats.org/officeDocument/2006/relationships/hyperlink" Target="http://cs.wikipedia.org/wiki/Josef_B%C3%ADl%C3%B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Alois_Eli%C3%A1%C5%A1" TargetMode="External"/><Relationship Id="rId4" Type="http://schemas.openxmlformats.org/officeDocument/2006/relationships/hyperlink" Target="http://cs.wikipedia.org/wiki/P%C5%99emysl_%C5%A0%C3%A1ma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0484511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VY_12_INOVACE_02A_21_Češi a Slováci za 2.světové války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 20.století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9.3.2013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8193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87208" cy="936104"/>
          </a:xfr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859216" cy="5184576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  Materiál je určen studentům vyššího gymnázia  a  k zařazení podle časového plánu (obvykle konec 1.pololetí maturitního ročníku).</a:t>
            </a:r>
          </a:p>
          <a:p>
            <a:pPr marL="0" indent="0">
              <a:buNone/>
            </a:pPr>
            <a:r>
              <a:rPr lang="cs-CZ" sz="2400" dirty="0" smtClean="0"/>
              <a:t>  Časově je koncipován na část vyučovací hodiny, cca 30 minut, při   použití skupinové práce. Skutečný čas může být delší, při použití diskuse, chození k tabuli atd.</a:t>
            </a:r>
          </a:p>
          <a:p>
            <a:pPr marL="0" indent="0">
              <a:buNone/>
            </a:pPr>
            <a:r>
              <a:rPr lang="cs-CZ" sz="2400" dirty="0" smtClean="0"/>
              <a:t>  Tento materiál je určen k </a:t>
            </a:r>
            <a:r>
              <a:rPr lang="cs-CZ" sz="2400" u="sng" dirty="0" smtClean="0"/>
              <a:t>samostatné práci s textem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Jeho zadání jsou vázána na text konkrétní učebnice, která se ve škole používá.</a:t>
            </a:r>
          </a:p>
          <a:p>
            <a:pPr marL="0" indent="0">
              <a:buNone/>
            </a:pPr>
            <a:r>
              <a:rPr lang="cs-CZ" sz="2400" dirty="0" smtClean="0"/>
              <a:t>  Cílem je, aby se žáci procvičili v orientaci v delším textu a naučili se vybrat důležité, respektive požadované informace.</a:t>
            </a:r>
          </a:p>
          <a:p>
            <a:pPr marL="0" indent="0">
              <a:buNone/>
            </a:pPr>
            <a:r>
              <a:rPr lang="cs-CZ" sz="2400" dirty="0" smtClean="0"/>
              <a:t>  Úkoly studenti provádějí v zadání na PC, za pomoci  digitálního pera.</a:t>
            </a:r>
          </a:p>
          <a:p>
            <a:pPr marL="0" indent="0">
              <a:buNone/>
            </a:pPr>
            <a:r>
              <a:rPr lang="cs-CZ" sz="2400" dirty="0" err="1" smtClean="0"/>
              <a:t>Slide</a:t>
            </a:r>
            <a:r>
              <a:rPr lang="cs-CZ" sz="2400" dirty="0" smtClean="0"/>
              <a:t> 4: Obsahuje zadání pracovního listu.</a:t>
            </a:r>
          </a:p>
          <a:p>
            <a:pPr marL="0" indent="0">
              <a:buNone/>
            </a:pPr>
            <a:r>
              <a:rPr lang="cs-CZ" sz="2400" dirty="0" err="1" smtClean="0"/>
              <a:t>Slidy</a:t>
            </a:r>
            <a:r>
              <a:rPr lang="cs-CZ" sz="2400" dirty="0" smtClean="0"/>
              <a:t> 5-10: Obsahují zadání, která vyžadují vpisování základních informací, které jsou získány z textu a z předchozí látky (řešení následuje po každém </a:t>
            </a:r>
            <a:r>
              <a:rPr lang="cs-CZ" sz="2400" dirty="0" err="1" smtClean="0"/>
              <a:t>slidu</a:t>
            </a:r>
            <a:r>
              <a:rPr lang="cs-CZ" sz="2400" dirty="0" smtClean="0"/>
              <a:t>).</a:t>
            </a:r>
          </a:p>
          <a:p>
            <a:pPr marL="0" indent="0">
              <a:buNone/>
            </a:pPr>
            <a:r>
              <a:rPr lang="cs-CZ" sz="2400" dirty="0" smtClean="0"/>
              <a:t>Následující </a:t>
            </a:r>
            <a:r>
              <a:rPr lang="cs-CZ" sz="2400" dirty="0" err="1" smtClean="0"/>
              <a:t>slide</a:t>
            </a:r>
            <a:r>
              <a:rPr lang="cs-CZ" sz="2400" dirty="0" smtClean="0"/>
              <a:t> má v záhlaví otázku, která je součástí úkolu č.2. Řešení se provede šipkami, </a:t>
            </a:r>
            <a:r>
              <a:rPr lang="cs-CZ" sz="2400" smtClean="0"/>
              <a:t>nebo zakroužkováním.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Správné řešení je hned v následujícím </a:t>
            </a:r>
            <a:r>
              <a:rPr lang="cs-CZ" sz="2400" dirty="0" err="1" smtClean="0"/>
              <a:t>slidu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 Materiál je určen k interaktivní výuce.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2808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Češi a Slováci za 2.světové války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5490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Pracovní list  </a:t>
            </a:r>
            <a:r>
              <a:rPr lang="cs-CZ" sz="3600" dirty="0"/>
              <a:t>z</a:t>
            </a:r>
            <a:r>
              <a:rPr lang="cs-CZ" sz="3600" dirty="0" smtClean="0"/>
              <a:t> učebnice</a:t>
            </a:r>
            <a:br>
              <a:rPr lang="cs-CZ" sz="3600" dirty="0" smtClean="0"/>
            </a:br>
            <a:r>
              <a:rPr lang="cs-CZ" sz="3600" b="1" dirty="0" smtClean="0"/>
              <a:t> Československé dějiny II., str. 152 - 154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Na uvedených stránkách si prostudujte text v    kapitolách</a:t>
            </a:r>
            <a:r>
              <a:rPr lang="cs-CZ" sz="2800" dirty="0" smtClean="0">
                <a:solidFill>
                  <a:srgbClr val="FF0000"/>
                </a:solidFill>
              </a:rPr>
              <a:t>: </a:t>
            </a:r>
            <a:r>
              <a:rPr lang="cs-CZ" sz="2800" b="1" dirty="0" smtClean="0">
                <a:solidFill>
                  <a:srgbClr val="FF0000"/>
                </a:solidFill>
              </a:rPr>
              <a:t>Akce odporu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Odbojové organizace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Hlavní rysy odboje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Počátky zahraničního odboje 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cs-CZ" sz="2800" dirty="0" smtClean="0"/>
              <a:t>Odpovězte na následující otázky: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507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Jak reagovali občané Protektorátu na nastalou situaci?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81355117"/>
              </p:ext>
            </p:extLst>
          </p:nvPr>
        </p:nvGraphicFramePr>
        <p:xfrm>
          <a:off x="457200" y="1600200"/>
          <a:ext cx="8229600" cy="463711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74440"/>
                <a:gridCol w="7355160"/>
              </a:tblGrid>
              <a:tr h="92742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2742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2742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2742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2742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15499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Jak reagovali občané Protektorátu na nastalou situaci?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85267591"/>
              </p:ext>
            </p:extLst>
          </p:nvPr>
        </p:nvGraphicFramePr>
        <p:xfrm>
          <a:off x="457200" y="1600200"/>
          <a:ext cx="8229600" cy="485313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74440"/>
                <a:gridCol w="7355160"/>
              </a:tblGrid>
              <a:tr h="8088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shromažďování = demonstrace, projevy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088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odboj =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aktivní činy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088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smíření se se situací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088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aktivní spolupráce s Němci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088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emigrace (civilních osob i vojáků)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088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f)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pasivní rezistence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9393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Jaké byly formy aktivního odporu proti okupační moci: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37748838"/>
              </p:ext>
            </p:extLst>
          </p:nvPr>
        </p:nvGraphicFramePr>
        <p:xfrm>
          <a:off x="395536" y="1628800"/>
          <a:ext cx="8229600" cy="446449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64096"/>
                <a:gridCol w="7365504"/>
              </a:tblGrid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7603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Jaké byly formy aktivního odporu proti okupační moci: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20243169"/>
              </p:ext>
            </p:extLst>
          </p:nvPr>
        </p:nvGraphicFramePr>
        <p:xfrm>
          <a:off x="395536" y="1628800"/>
          <a:ext cx="8208912" cy="451647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64096"/>
                <a:gridCol w="7344816"/>
              </a:tblGrid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agitace proti </a:t>
                      </a:r>
                      <a:r>
                        <a:rPr lang="cs-CZ" sz="2800" dirty="0" err="1" smtClean="0"/>
                        <a:t>faš</a:t>
                      </a:r>
                      <a:r>
                        <a:rPr lang="cs-CZ" sz="2800" dirty="0" smtClean="0"/>
                        <a:t>.</a:t>
                      </a:r>
                      <a:r>
                        <a:rPr lang="cs-CZ" sz="2800" baseline="0" dirty="0" smtClean="0"/>
                        <a:t> režimu (letáky, časopisy)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převádění ohrožených lidí přes hranice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zahraniční vysílání do Protektorátu (Londýn)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příprava na ozbrojený odpor, boj (vojáci)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šíření informací o skutečné situaci a akcích odporu 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54078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Které odbojové organizace a skupiny působily od počátku Protektorátu?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555982693"/>
              </p:ext>
            </p:extLst>
          </p:nvPr>
        </p:nvGraphicFramePr>
        <p:xfrm>
          <a:off x="539552" y="1556792"/>
          <a:ext cx="8229600" cy="468052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80120"/>
                <a:gridCol w="7149480"/>
              </a:tblGrid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027917">
                <a:tc>
                  <a:txBody>
                    <a:bodyPr/>
                    <a:lstStyle/>
                    <a:p>
                      <a:r>
                        <a:rPr lang="cs-CZ" sz="2800" smtClean="0"/>
                        <a:t>e)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4352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Které odbojové organizace a skupiny působily od počátku Protektorátu?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452181208"/>
              </p:ext>
            </p:extLst>
          </p:nvPr>
        </p:nvGraphicFramePr>
        <p:xfrm>
          <a:off x="539552" y="1556792"/>
          <a:ext cx="8229600" cy="468052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80120"/>
                <a:gridCol w="7149480"/>
              </a:tblGrid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Obrana národa (</a:t>
                      </a:r>
                      <a:r>
                        <a:rPr lang="cs-CZ" sz="2400" dirty="0" err="1" smtClean="0"/>
                        <a:t>gen.Eliáš</a:t>
                      </a:r>
                      <a:r>
                        <a:rPr lang="cs-CZ" sz="2400" dirty="0" smtClean="0"/>
                        <a:t>, Bílý..)  ON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Petiční výbor Věrni</a:t>
                      </a:r>
                      <a:r>
                        <a:rPr lang="cs-CZ" sz="2400" baseline="0" dirty="0" smtClean="0"/>
                        <a:t> zůstaneme  PVVZ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Politické</a:t>
                      </a:r>
                      <a:r>
                        <a:rPr lang="cs-CZ" sz="2400" baseline="0" dirty="0" smtClean="0"/>
                        <a:t> ústředí   PÚ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KSČ  (ilegálně fungující)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027917">
                <a:tc>
                  <a:txBody>
                    <a:bodyPr/>
                    <a:lstStyle/>
                    <a:p>
                      <a:r>
                        <a:rPr lang="cs-CZ" sz="2800" smtClean="0"/>
                        <a:t>e)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čs. vláda a vojáci v emigraci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47823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Kdo to byl?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96187047"/>
              </p:ext>
            </p:extLst>
          </p:nvPr>
        </p:nvGraphicFramePr>
        <p:xfrm>
          <a:off x="457200" y="1600200"/>
          <a:ext cx="8229600" cy="475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90664"/>
                <a:gridCol w="5338936"/>
              </a:tblGrid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Přemysl Šámal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a) Autor Reportáže psané na oprátce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b) člen emigrační vlády v Londýně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vedoucí odbojové</a:t>
                      </a:r>
                      <a:r>
                        <a:rPr lang="cs-CZ" sz="2000" baseline="0" dirty="0" smtClean="0"/>
                        <a:t> skupiny PÚ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Josef Bílý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a) člen odbojové skupiny Tři králové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b) vedoucí skupiny Obrana národa</a:t>
                      </a:r>
                      <a:endParaRPr lang="en-US" sz="20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člen protektorátní vlády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Josef Balabán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a) vedoucí skupiny Tři králové(+ Mašín + Morávek)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b) tajný člen ON, předseda</a:t>
                      </a:r>
                      <a:r>
                        <a:rPr lang="cs-CZ" sz="2000" baseline="0" dirty="0" smtClean="0"/>
                        <a:t> protektorátní vlády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vedoucí odbojové</a:t>
                      </a:r>
                      <a:r>
                        <a:rPr lang="cs-CZ" sz="2000" baseline="0" dirty="0" smtClean="0"/>
                        <a:t> organizace ÚVOD</a:t>
                      </a:r>
                      <a:r>
                        <a:rPr lang="cs-CZ" sz="2000" dirty="0" smtClean="0"/>
                        <a:t> 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Alois Eliáš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a)předseda</a:t>
                      </a:r>
                      <a:r>
                        <a:rPr lang="cs-CZ" sz="2000" baseline="0" dirty="0" smtClean="0"/>
                        <a:t> protektorátní vlády, tajný člen ON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b) státní tajemník, poradce protektora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vedoucí skupiny Obrana národa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48771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Kdo to byl?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02025083"/>
              </p:ext>
            </p:extLst>
          </p:nvPr>
        </p:nvGraphicFramePr>
        <p:xfrm>
          <a:off x="457200" y="1600200"/>
          <a:ext cx="8229600" cy="475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90664"/>
                <a:gridCol w="5338936"/>
              </a:tblGrid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Přemysl Šámal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a) Autor Reportáže psané na oprátce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b) člen emigrační vlády v Londýně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c) </a:t>
                      </a:r>
                      <a:r>
                        <a:rPr lang="cs-CZ" sz="2000" dirty="0" smtClean="0"/>
                        <a:t>vedoucí odbojové</a:t>
                      </a:r>
                      <a:r>
                        <a:rPr lang="cs-CZ" sz="2000" baseline="0" dirty="0" smtClean="0"/>
                        <a:t> skupiny PÚ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Josef Bílý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a) člen odbojové skupiny Tři králové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b) </a:t>
                      </a:r>
                      <a:r>
                        <a:rPr lang="cs-CZ" sz="2000" dirty="0" smtClean="0"/>
                        <a:t>vedoucí skupiny Obrana národa</a:t>
                      </a:r>
                      <a:endParaRPr lang="en-US" sz="20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člen protektorátní vlády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Josef Balabán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a) </a:t>
                      </a:r>
                      <a:r>
                        <a:rPr lang="cs-CZ" sz="2000" dirty="0" smtClean="0"/>
                        <a:t>vedoucí skupiny Tři králové(+ Mašín + Morávek)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b) tajný člen ON, předseda</a:t>
                      </a:r>
                      <a:r>
                        <a:rPr lang="cs-CZ" sz="2000" baseline="0" dirty="0" smtClean="0"/>
                        <a:t> protektorátní vlády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vedoucí odbojové</a:t>
                      </a:r>
                      <a:r>
                        <a:rPr lang="cs-CZ" sz="2000" baseline="0" dirty="0" smtClean="0"/>
                        <a:t> organizace ÚVOD</a:t>
                      </a:r>
                      <a:r>
                        <a:rPr lang="cs-CZ" sz="2000" dirty="0" smtClean="0"/>
                        <a:t> 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Alois Eliáš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r>
                        <a:rPr lang="cs-CZ" sz="2000" dirty="0" smtClean="0"/>
                        <a:t>předseda</a:t>
                      </a:r>
                      <a:r>
                        <a:rPr lang="cs-CZ" sz="2000" baseline="0" dirty="0" smtClean="0"/>
                        <a:t> protektorátní vlády, tajný člen ON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b) státní tajemník, poradce protektora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vedoucí skupiny Obrana národa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>
            <a:off x="2699792" y="1988840"/>
            <a:ext cx="576064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907704" y="3212976"/>
            <a:ext cx="1512168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663788" y="4149080"/>
            <a:ext cx="612068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123728" y="5373216"/>
            <a:ext cx="1296144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1382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Gen. Bílý              pplk. Balabán      Přemysl Šámal        gen.    Eliáš</a:t>
            </a:r>
            <a:endParaRPr lang="en-US" sz="2400" dirty="0"/>
          </a:p>
        </p:txBody>
      </p:sp>
      <p:pic>
        <p:nvPicPr>
          <p:cNvPr id="1026" name="Picture 2" descr="F:\Bily_Josef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38084"/>
            <a:ext cx="2232248" cy="2779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Balabá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1" y="2762813"/>
            <a:ext cx="1800199" cy="2718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eliáš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654817"/>
            <a:ext cx="1944216" cy="2826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šÁMA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60915"/>
            <a:ext cx="2115426" cy="282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27628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1" y="27628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266091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3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20272" y="27628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253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Zdroje a citace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284233793"/>
              </p:ext>
            </p:extLst>
          </p:nvPr>
        </p:nvGraphicFramePr>
        <p:xfrm>
          <a:off x="467544" y="1340768"/>
          <a:ext cx="8496944" cy="503908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496944"/>
              </a:tblGrid>
              <a:tr h="9786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Obrázek</a:t>
                      </a:r>
                      <a:r>
                        <a:rPr lang="cs-CZ" sz="2000" baseline="0" dirty="0" smtClean="0"/>
                        <a:t> 1:</a:t>
                      </a:r>
                      <a:r>
                        <a:rPr lang="cs-CZ" sz="2000" dirty="0" smtClean="0">
                          <a:effectLst/>
                        </a:rPr>
                        <a:t>AUTOR NEZNÁMÝ. </a:t>
                      </a:r>
                      <a:r>
                        <a:rPr lang="cs-CZ" sz="2000" i="1" dirty="0" smtClean="0">
                          <a:effectLst/>
                        </a:rPr>
                        <a:t>ww.wikipedie.cz</a:t>
                      </a:r>
                      <a:r>
                        <a:rPr lang="cs-CZ" sz="2000" dirty="0" smtClean="0">
                          <a:effectLst/>
                        </a:rPr>
                        <a:t> [online]. [cit. </a:t>
                      </a:r>
                      <a:r>
                        <a:rPr lang="cs-CZ" sz="2000" dirty="0" smtClean="0">
                          <a:effectLst/>
                        </a:rPr>
                        <a:t>9.3.2013</a:t>
                      </a:r>
                      <a:r>
                        <a:rPr lang="cs-CZ" sz="2000" dirty="0" smtClean="0">
                          <a:effectLst/>
                        </a:rPr>
                        <a:t>]. Dostupný na WWW: </a:t>
                      </a:r>
                      <a:r>
                        <a:rPr lang="cs-CZ" sz="2000" dirty="0" smtClean="0">
                          <a:effectLst/>
                          <a:hlinkClick r:id="rId2"/>
                        </a:rPr>
                        <a:t>http://cs.wikipedia.org/wiki/Josef_B%C3%ADl%C3%BD</a:t>
                      </a:r>
                      <a:endParaRPr lang="en-US" sz="2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786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Obrázek 2: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pt-BR" sz="2000" dirty="0" smtClean="0">
                          <a:effectLst/>
                        </a:rPr>
                        <a:t>AUTOR NEZNÁMÝ. </a:t>
                      </a:r>
                      <a:r>
                        <a:rPr lang="pt-BR" sz="2000" i="1" dirty="0" smtClean="0">
                          <a:effectLst/>
                        </a:rPr>
                        <a:t>www.wikipedie.cz</a:t>
                      </a:r>
                      <a:r>
                        <a:rPr lang="pt-BR" sz="2000" dirty="0" smtClean="0">
                          <a:effectLst/>
                        </a:rPr>
                        <a:t> [online]. [cit. </a:t>
                      </a:r>
                      <a:r>
                        <a:rPr lang="cs-CZ" sz="2000" dirty="0" smtClean="0">
                          <a:effectLst/>
                        </a:rPr>
                        <a:t>9</a:t>
                      </a:r>
                      <a:r>
                        <a:rPr lang="pt-BR" sz="2000" dirty="0" smtClean="0">
                          <a:effectLst/>
                        </a:rPr>
                        <a:t>.</a:t>
                      </a:r>
                      <a:r>
                        <a:rPr lang="cs-CZ" sz="2000" dirty="0" smtClean="0">
                          <a:effectLst/>
                        </a:rPr>
                        <a:t>3</a:t>
                      </a:r>
                      <a:r>
                        <a:rPr lang="pt-BR" sz="2000" dirty="0" smtClean="0">
                          <a:effectLst/>
                        </a:rPr>
                        <a:t>.2013</a:t>
                      </a:r>
                      <a:r>
                        <a:rPr lang="pt-BR" sz="2000" dirty="0" smtClean="0">
                          <a:effectLst/>
                        </a:rPr>
                        <a:t>]. Dostupný na WWW: </a:t>
                      </a:r>
                      <a:r>
                        <a:rPr lang="pt-BR" sz="2000" dirty="0" smtClean="0">
                          <a:effectLst/>
                          <a:hlinkClick r:id="rId3"/>
                        </a:rPr>
                        <a:t>http://cs.wikipedia.org/wiki/Josef_Balab%C3%A1n</a:t>
                      </a:r>
                      <a:r>
                        <a:rPr lang="pt-BR" sz="2000" dirty="0" smtClean="0">
                          <a:effectLst/>
                        </a:rPr>
                        <a:t> </a:t>
                      </a:r>
                      <a:endParaRPr lang="en-US" sz="2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786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Obrázek 3: </a:t>
                      </a:r>
                      <a:r>
                        <a:rPr lang="pt-BR" sz="2000" dirty="0" smtClean="0">
                          <a:effectLst/>
                        </a:rPr>
                        <a:t>AUTOR NEZNÁMÝ. </a:t>
                      </a:r>
                      <a:r>
                        <a:rPr lang="pt-BR" sz="2000" i="1" dirty="0" smtClean="0">
                          <a:effectLst/>
                        </a:rPr>
                        <a:t>www.wikipedie.cz</a:t>
                      </a:r>
                      <a:r>
                        <a:rPr lang="pt-BR" sz="2000" dirty="0" smtClean="0">
                          <a:effectLst/>
                        </a:rPr>
                        <a:t> [online]. [</a:t>
                      </a:r>
                      <a:r>
                        <a:rPr lang="pt-BR" sz="2000" dirty="0" smtClean="0">
                          <a:effectLst/>
                        </a:rPr>
                        <a:t>cit.</a:t>
                      </a:r>
                      <a:r>
                        <a:rPr lang="cs-CZ" sz="2000" dirty="0" smtClean="0">
                          <a:effectLst/>
                        </a:rPr>
                        <a:t>9.3.2013</a:t>
                      </a:r>
                      <a:r>
                        <a:rPr lang="pt-BR" sz="2000" dirty="0" smtClean="0">
                          <a:effectLst/>
                        </a:rPr>
                        <a:t>]. </a:t>
                      </a:r>
                      <a:r>
                        <a:rPr lang="pt-BR" sz="2000" dirty="0" smtClean="0">
                          <a:effectLst/>
                        </a:rPr>
                        <a:t>Dostupný na WWW: </a:t>
                      </a:r>
                      <a:r>
                        <a:rPr lang="pt-BR" sz="2000" dirty="0" smtClean="0">
                          <a:effectLst/>
                          <a:hlinkClick r:id="rId4"/>
                        </a:rPr>
                        <a:t>http://cs.wikipedia.org/wiki/P%C5%99emysl_%C5%A0%C3%A1mal</a:t>
                      </a:r>
                      <a:endParaRPr lang="en-US" sz="2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786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Obrázek</a:t>
                      </a:r>
                      <a:r>
                        <a:rPr lang="cs-CZ" sz="2000" baseline="0" dirty="0" smtClean="0"/>
                        <a:t> 4: </a:t>
                      </a:r>
                      <a:r>
                        <a:rPr lang="pt-BR" sz="2000" dirty="0" smtClean="0">
                          <a:effectLst/>
                        </a:rPr>
                        <a:t>AUTOR NEZNÁMÝ. </a:t>
                      </a:r>
                      <a:r>
                        <a:rPr lang="pt-BR" sz="2000" i="1" dirty="0" smtClean="0">
                          <a:effectLst/>
                        </a:rPr>
                        <a:t>www.wikipedie.cz</a:t>
                      </a:r>
                      <a:r>
                        <a:rPr lang="pt-BR" sz="2000" dirty="0" smtClean="0">
                          <a:effectLst/>
                        </a:rPr>
                        <a:t> [online]. [cit. </a:t>
                      </a:r>
                      <a:r>
                        <a:rPr lang="cs-CZ" sz="2000" dirty="0" smtClean="0">
                          <a:effectLst/>
                        </a:rPr>
                        <a:t>9</a:t>
                      </a:r>
                      <a:r>
                        <a:rPr lang="pt-BR" sz="2000" dirty="0" smtClean="0">
                          <a:effectLst/>
                        </a:rPr>
                        <a:t>.</a:t>
                      </a:r>
                      <a:r>
                        <a:rPr lang="cs-CZ" sz="2000" smtClean="0">
                          <a:effectLst/>
                        </a:rPr>
                        <a:t>3</a:t>
                      </a:r>
                      <a:r>
                        <a:rPr lang="pt-BR" sz="2000" smtClean="0">
                          <a:effectLst/>
                        </a:rPr>
                        <a:t>.2013</a:t>
                      </a:r>
                      <a:r>
                        <a:rPr lang="pt-BR" sz="2000" dirty="0" smtClean="0">
                          <a:effectLst/>
                        </a:rPr>
                        <a:t>]. Dostupný na WWW: </a:t>
                      </a:r>
                      <a:r>
                        <a:rPr lang="pt-BR" sz="2000" dirty="0" smtClean="0">
                          <a:effectLst/>
                          <a:hlinkClick r:id="rId5"/>
                        </a:rPr>
                        <a:t>http://cs.wikipedia.org/wiki/Alois_Eli%C3%A1%C5%A1</a:t>
                      </a:r>
                      <a:endParaRPr lang="en-US" sz="2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77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KVAČEK, Robert. </a:t>
                      </a:r>
                      <a:r>
                        <a:rPr lang="cs-CZ" sz="2000" i="1" dirty="0" smtClean="0"/>
                        <a:t>České dějiny II</a:t>
                      </a:r>
                      <a:r>
                        <a:rPr lang="cs-CZ" sz="2000" dirty="0" smtClean="0"/>
                        <a:t>. Praha: SPL-Práce, 2002, ISBN 80-86287-48-3 SPL-PRÁCE, str.152-154.</a:t>
                      </a:r>
                      <a:endParaRPr lang="en-US" sz="2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640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 s úlohami - autor</a:t>
                      </a:r>
                      <a:endParaRPr lang="en-US" sz="2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0543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804</Words>
  <Application>Microsoft Office PowerPoint</Application>
  <PresentationFormat>Předvádění na obrazovce (4:3)</PresentationFormat>
  <Paragraphs>132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ANOTACE</vt:lpstr>
      <vt:lpstr>Češi a Slováci za 2.světové války</vt:lpstr>
      <vt:lpstr>Pracovní list  z učebnice  Československé dějiny II., str. 152 - 154</vt:lpstr>
      <vt:lpstr>Jak reagovali občané Protektorátu na nastalou situaci?</vt:lpstr>
      <vt:lpstr>Jak reagovali občané Protektorátu na nastalou situaci?</vt:lpstr>
      <vt:lpstr>Jaké byly formy aktivního odporu proti okupační moci:</vt:lpstr>
      <vt:lpstr>Jaké byly formy aktivního odporu proti okupační moci:</vt:lpstr>
      <vt:lpstr>Které odbojové organizace a skupiny působily od počátku Protektorátu?</vt:lpstr>
      <vt:lpstr>Které odbojové organizace a skupiny působily od počátku Protektorátu?</vt:lpstr>
      <vt:lpstr>Kdo to byl?</vt:lpstr>
      <vt:lpstr>Kdo to byl?</vt:lpstr>
      <vt:lpstr>Gen. Bílý              pplk. Balabán      Přemysl Šámal        gen.    Eliáš</vt:lpstr>
      <vt:lpstr>Zdroje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Češi a Slováci za 2.světové války</dc:title>
  <dc:creator>Jana Neradová</dc:creator>
  <cp:lastModifiedBy>jenda</cp:lastModifiedBy>
  <cp:revision>36</cp:revision>
  <dcterms:created xsi:type="dcterms:W3CDTF">2013-07-28T13:02:48Z</dcterms:created>
  <dcterms:modified xsi:type="dcterms:W3CDTF">2013-12-29T17:21:47Z</dcterms:modified>
</cp:coreProperties>
</file>