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71" r:id="rId3"/>
    <p:sldId id="257" r:id="rId4"/>
    <p:sldId id="301" r:id="rId5"/>
    <p:sldId id="305" r:id="rId6"/>
    <p:sldId id="309" r:id="rId7"/>
    <p:sldId id="310" r:id="rId8"/>
    <p:sldId id="317" r:id="rId9"/>
    <p:sldId id="30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0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ED375F-FDFE-4141-B1B4-13B04D382072}" type="datetimeFigureOut">
              <a:rPr lang="cs-CZ" smtClean="0"/>
              <a:t>4.12.2013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5CD996-7439-422A-959B-ADCBFF2E3B6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2346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9165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227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423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0951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1254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44033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0051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426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12855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39987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651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394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bclinuxu.cz/clanky/navody/tvorba-databazi-v-mysql-i" TargetMode="Externa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nibiru.zarea.net/sqladmin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kpsatweb.cz/" TargetMode="External"/><Relationship Id="rId2" Type="http://schemas.openxmlformats.org/officeDocument/2006/relationships/hyperlink" Target="http://jafi3.php5.cz/" TargetMode="External"/><Relationship Id="rId1" Type="http://schemas.openxmlformats.org/officeDocument/2006/relationships/slideLayout" Target="../slideLayouts/slideLayout17.xml"/><Relationship Id="rId5" Type="http://schemas.openxmlformats.org/officeDocument/2006/relationships/hyperlink" Target="http://php5.cz/" TargetMode="External"/><Relationship Id="rId4" Type="http://schemas.openxmlformats.org/officeDocument/2006/relationships/hyperlink" Target="http://knihy.cpress.cz/informatika-a-vypocetni-technika-pro-stredni-skol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VY_32_INOVACE_036.ICT.34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Tvorba webových </a:t>
            </a:r>
            <a:r>
              <a:rPr lang="cs-CZ" smtClean="0"/>
              <a:t>stránek – databáze úvod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/>
              <a:t>: </a:t>
            </a:r>
            <a:r>
              <a:rPr lang="cs-CZ" sz="2800" smtClean="0"/>
              <a:t>036.ICT.34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r>
              <a:rPr lang="cs-CZ" sz="2800" b="1" u="sng" dirty="0" smtClean="0"/>
              <a:t>Název materiálu</a:t>
            </a:r>
            <a:r>
              <a:rPr lang="cs-CZ" sz="2800" dirty="0" smtClean="0"/>
              <a:t>:  </a:t>
            </a:r>
            <a:r>
              <a:rPr lang="cs-CZ" sz="2200" dirty="0" smtClean="0"/>
              <a:t>Tvorba webových stránek </a:t>
            </a:r>
            <a:r>
              <a:rPr lang="cs-CZ" sz="2200" smtClean="0"/>
              <a:t>– databáze úvod</a:t>
            </a:r>
            <a:endParaRPr lang="cs-CZ" sz="2200" dirty="0" smtClean="0"/>
          </a:p>
          <a:p>
            <a:r>
              <a:rPr lang="cs-CZ" sz="2800" b="1" u="sng" dirty="0" smtClean="0"/>
              <a:t>Autor</a:t>
            </a:r>
            <a:r>
              <a:rPr lang="cs-CZ" sz="2800" dirty="0" smtClean="0"/>
              <a:t>: Jaroslav Fišer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</a:t>
            </a:r>
            <a:r>
              <a:rPr lang="cs-CZ" sz="2800" dirty="0" smtClean="0"/>
              <a:t>PowerPoint</a:t>
            </a:r>
            <a:r>
              <a:rPr lang="cs-CZ" sz="2800" dirty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978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smtClean="0"/>
              <a:t>: 4. 12. 2013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</a:t>
            </a:r>
            <a:r>
              <a:rPr lang="cs-CZ" sz="2800" smtClean="0"/>
              <a:t> databáze, MySQL, phpMyAdmin, HTML</a:t>
            </a:r>
            <a:r>
              <a:rPr lang="cs-CZ" sz="2800"/>
              <a:t>, </a:t>
            </a:r>
            <a:r>
              <a:rPr lang="cs-CZ" sz="2800" smtClean="0"/>
              <a:t>www</a:t>
            </a:r>
            <a:r>
              <a:rPr lang="cs-CZ" sz="2800" dirty="0" smtClean="0"/>
              <a:t>, web</a:t>
            </a:r>
            <a:r>
              <a:rPr lang="cs-CZ" sz="2800" smtClean="0"/>
              <a:t>, internet</a:t>
            </a:r>
          </a:p>
          <a:p>
            <a:pPr algn="just"/>
            <a:r>
              <a:rPr lang="cs-CZ" sz="2800" b="1" u="sng" smtClean="0"/>
              <a:t>Anotace</a:t>
            </a:r>
            <a:r>
              <a:rPr lang="cs-CZ" sz="2800" smtClean="0"/>
              <a:t>: Úvod do databáze MYSQL, úvod do phpMyAdmin.</a:t>
            </a:r>
            <a:endParaRPr lang="cs-CZ" dirty="0" smtClean="0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databáze úvod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124744"/>
            <a:ext cx="8229600" cy="5112568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smtClean="0"/>
              <a:t>Základní </a:t>
            </a:r>
            <a:r>
              <a:rPr lang="cs-CZ" sz="2800" b="1"/>
              <a:t>pojmy</a:t>
            </a:r>
          </a:p>
          <a:p>
            <a:pPr lvl="1"/>
            <a:r>
              <a:rPr lang="cs-CZ" sz="2400" b="1"/>
              <a:t>Databázový systém</a:t>
            </a:r>
          </a:p>
          <a:p>
            <a:pPr lvl="1"/>
            <a:r>
              <a:rPr lang="cs-CZ" sz="2400" b="1" smtClean="0"/>
              <a:t>Jazyk </a:t>
            </a:r>
            <a:r>
              <a:rPr lang="cs-CZ" sz="2400" b="1"/>
              <a:t>SQL</a:t>
            </a:r>
          </a:p>
          <a:p>
            <a:pPr lvl="1"/>
            <a:r>
              <a:rPr lang="cs-CZ" sz="2400" b="1" smtClean="0"/>
              <a:t>Databáze</a:t>
            </a:r>
            <a:endParaRPr lang="cs-CZ" sz="2400" b="1"/>
          </a:p>
          <a:p>
            <a:pPr lvl="1"/>
            <a:r>
              <a:rPr lang="cs-CZ" sz="2400" b="1" smtClean="0"/>
              <a:t>Tabulky </a:t>
            </a:r>
            <a:r>
              <a:rPr lang="cs-CZ" sz="2400" b="1"/>
              <a:t>(objekty)</a:t>
            </a:r>
          </a:p>
          <a:p>
            <a:pPr lvl="1"/>
            <a:r>
              <a:rPr lang="cs-CZ" sz="2400" b="1" smtClean="0"/>
              <a:t>Sloupce </a:t>
            </a:r>
            <a:r>
              <a:rPr lang="cs-CZ" sz="2400" b="1"/>
              <a:t>(pole)</a:t>
            </a:r>
          </a:p>
          <a:p>
            <a:pPr lvl="1"/>
            <a:r>
              <a:rPr lang="cs-CZ" sz="2400" b="1" smtClean="0"/>
              <a:t>Záznamy </a:t>
            </a:r>
            <a:r>
              <a:rPr lang="cs-CZ" sz="2400" b="1"/>
              <a:t>(řádky)</a:t>
            </a:r>
          </a:p>
          <a:p>
            <a:pPr lvl="1"/>
            <a:r>
              <a:rPr lang="cs-CZ" sz="2300" b="1" smtClean="0"/>
              <a:t>Primární klíč</a:t>
            </a:r>
          </a:p>
          <a:p>
            <a:pPr lvl="1"/>
            <a:r>
              <a:rPr lang="cs-CZ" sz="2400" b="1"/>
              <a:t>Relační </a:t>
            </a:r>
            <a:r>
              <a:rPr lang="cs-CZ" sz="2400" b="1" smtClean="0"/>
              <a:t>databáze</a:t>
            </a:r>
          </a:p>
          <a:p>
            <a:pPr lvl="1"/>
            <a:r>
              <a:rPr lang="cs-CZ" sz="2400" b="1"/>
              <a:t>Normalizace databáze</a:t>
            </a:r>
            <a:endParaRPr lang="cs-CZ" sz="2300" b="1"/>
          </a:p>
          <a:p>
            <a:pPr marL="0" indent="0">
              <a:buNone/>
            </a:pPr>
            <a:r>
              <a:rPr lang="cs-CZ" sz="2800" b="1" u="sng">
                <a:hlinkClick r:id="rId2"/>
              </a:rPr>
              <a:t>http://www.abclinuxu.cz/clanky/navody/tvorba-databazi-v-mysql-i</a:t>
            </a: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val="4022834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databáze úvod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86354"/>
            <a:ext cx="8229600" cy="4922966"/>
          </a:xfrm>
        </p:spPr>
        <p:txBody>
          <a:bodyPr>
            <a:normAutofit/>
          </a:bodyPr>
          <a:lstStyle/>
          <a:p>
            <a:r>
              <a:rPr lang="cs-CZ" sz="1400" smtClean="0"/>
              <a:t>PHP5 účet, přihlášení k serveru PHP5, nastavení databáze, zobrazení informací pro přístup k databázi.</a:t>
            </a:r>
            <a:endParaRPr lang="cs-CZ" sz="140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3175992" cy="365125"/>
          </a:xfrm>
        </p:spPr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3329" y="1124744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400" i="1"/>
          </a:p>
          <a:p>
            <a:endParaRPr lang="cs-CZ" sz="1400" i="1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694" y="1701288"/>
            <a:ext cx="4158635" cy="43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844824"/>
            <a:ext cx="4186010" cy="43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8151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databáze úvod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86354"/>
            <a:ext cx="8229600" cy="4922966"/>
          </a:xfrm>
        </p:spPr>
        <p:txBody>
          <a:bodyPr>
            <a:normAutofit/>
          </a:bodyPr>
          <a:lstStyle/>
          <a:p>
            <a:r>
              <a:rPr lang="cs-CZ" sz="1400" smtClean="0"/>
              <a:t>Spuštění databázového serveru, phpMyAdmin – administrační nástroj pro správu MySQL </a:t>
            </a:r>
            <a:endParaRPr lang="cs-CZ" sz="140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3320008" cy="365125"/>
          </a:xfrm>
        </p:spPr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3329" y="1124744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400" i="1"/>
          </a:p>
          <a:p>
            <a:endParaRPr lang="cs-CZ" sz="1400" i="1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5941"/>
            <a:ext cx="3249613" cy="359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9071" y="1916832"/>
            <a:ext cx="4019313" cy="43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87835" y="4569529"/>
            <a:ext cx="2890087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>
                <a:hlinkClick r:id="rId4"/>
              </a:rPr>
              <a:t>http://nibiru.zarea.net/sqladmin</a:t>
            </a:r>
            <a:endParaRPr lang="cs-CZ" sz="1600"/>
          </a:p>
        </p:txBody>
      </p:sp>
    </p:spTree>
    <p:extLst>
      <p:ext uri="{BB962C8B-B14F-4D97-AF65-F5344CB8AC3E}">
        <p14:creationId xmlns:p14="http://schemas.microsoft.com/office/powerpoint/2010/main" val="3652204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databáze úvod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84576"/>
          </a:xfrm>
        </p:spPr>
        <p:txBody>
          <a:bodyPr>
            <a:normAutofit/>
          </a:bodyPr>
          <a:lstStyle/>
          <a:p>
            <a:r>
              <a:rPr lang="cs-CZ" sz="1400" smtClean="0"/>
              <a:t>phpMyAdmin – administrační nástroj pro správu MySQL</a:t>
            </a:r>
            <a:endParaRPr lang="cs-CZ" sz="140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3392016" cy="365125"/>
          </a:xfrm>
        </p:spPr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3329" y="1124744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400" i="1"/>
          </a:p>
          <a:p>
            <a:endParaRPr lang="cs-CZ" sz="1400" i="1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4019313" cy="43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4128" y="2348880"/>
            <a:ext cx="2880320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400" smtClean="0"/>
              <a:t>Levý panel slouží pro navigaci po databázích, tabulkách.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400" smtClean="0"/>
              <a:t>Pravý panel je hlavní pracovní oblast, kde se spravují data a objevují výsledky.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400" smtClean="0"/>
              <a:t>Kliknutím na názvu databáze v levém panelu se otevře pravý panel v zobrazení databáze, kliknutím na název tabulky  v levém panelu se otevře pravý panel v zobrazení tabulky.</a:t>
            </a:r>
          </a:p>
          <a:p>
            <a:endParaRPr lang="cs-CZ" sz="120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710562"/>
            <a:ext cx="4104456" cy="36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2539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databáze úvod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680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smtClean="0"/>
              <a:t>Úkol č. 1 </a:t>
            </a:r>
            <a:r>
              <a:rPr lang="cs-CZ" sz="2800" smtClean="0"/>
              <a:t>Vytvořte </a:t>
            </a:r>
            <a:r>
              <a:rPr lang="cs-CZ" sz="2800"/>
              <a:t>tabulku </a:t>
            </a:r>
            <a:r>
              <a:rPr lang="cs-CZ" sz="2800" b="1"/>
              <a:t>test1</a:t>
            </a:r>
          </a:p>
          <a:p>
            <a:pPr marL="270000"/>
            <a:r>
              <a:rPr lang="cs-CZ" sz="1400" b="1" smtClean="0"/>
              <a:t>id</a:t>
            </a:r>
            <a:r>
              <a:rPr lang="cs-CZ" sz="1400" smtClean="0"/>
              <a:t> </a:t>
            </a:r>
            <a:r>
              <a:rPr lang="cs-CZ" sz="1400"/>
              <a:t>(primární klíč, auto_increment),</a:t>
            </a:r>
          </a:p>
          <a:p>
            <a:pPr marL="270000"/>
            <a:r>
              <a:rPr lang="cs-CZ" sz="1400" b="1"/>
              <a:t>jmeno</a:t>
            </a:r>
            <a:r>
              <a:rPr lang="cs-CZ" sz="1400"/>
              <a:t> (varchar, 15),</a:t>
            </a:r>
          </a:p>
          <a:p>
            <a:pPr marL="270000"/>
            <a:r>
              <a:rPr lang="cs-CZ" sz="1400" b="1"/>
              <a:t>prijmen</a:t>
            </a:r>
            <a:r>
              <a:rPr lang="cs-CZ" sz="1400"/>
              <a:t>i (varchar, 15).</a:t>
            </a:r>
          </a:p>
          <a:p>
            <a:pPr marL="171450" indent="-171450"/>
            <a:r>
              <a:rPr lang="cs-CZ" sz="1400"/>
              <a:t>Do tabulky vložte tři záznamy.</a:t>
            </a:r>
          </a:p>
          <a:p>
            <a:pPr marL="171450" indent="-171450"/>
            <a:r>
              <a:rPr lang="cs-CZ" sz="1400"/>
              <a:t>Prozkoumejte možnosti levého a pravého panelu.</a:t>
            </a:r>
          </a:p>
          <a:p>
            <a:pPr marL="0" indent="0">
              <a:buNone/>
            </a:pPr>
            <a:r>
              <a:rPr lang="cs-CZ" sz="2800" b="1" smtClean="0"/>
              <a:t>Úkol </a:t>
            </a:r>
            <a:r>
              <a:rPr lang="cs-CZ" sz="2800" b="1"/>
              <a:t>č. </a:t>
            </a:r>
            <a:r>
              <a:rPr lang="cs-CZ" sz="2800" b="1" smtClean="0"/>
              <a:t>2 </a:t>
            </a:r>
            <a:r>
              <a:rPr lang="cs-CZ" sz="2800"/>
              <a:t>Vytvořte tabulku </a:t>
            </a:r>
            <a:r>
              <a:rPr lang="cs-CZ" sz="2800" b="1" smtClean="0"/>
              <a:t>test2</a:t>
            </a:r>
            <a:endParaRPr lang="cs-CZ" sz="2800" b="1"/>
          </a:p>
          <a:p>
            <a:r>
              <a:rPr lang="cs-CZ" sz="1400" b="1" smtClean="0"/>
              <a:t> </a:t>
            </a:r>
            <a:r>
              <a:rPr lang="cs-CZ" sz="1400"/>
              <a:t>struktura a obsah dle vlastního uvážení.</a:t>
            </a:r>
          </a:p>
          <a:p>
            <a:pPr marL="171450" lvl="0" indent="-171450"/>
            <a:r>
              <a:rPr lang="cs-CZ" sz="1400">
                <a:solidFill>
                  <a:prstClr val="black"/>
                </a:solidFill>
              </a:rPr>
              <a:t>Do tabulky vložte tři záznamy.</a:t>
            </a:r>
          </a:p>
          <a:p>
            <a:pPr marL="171450" lvl="0" indent="-171450"/>
            <a:r>
              <a:rPr lang="cs-CZ" sz="1400">
                <a:solidFill>
                  <a:prstClr val="black"/>
                </a:solidFill>
              </a:rPr>
              <a:t>Prozkoumejte možnosti levého a pravého panelu.</a:t>
            </a:r>
          </a:p>
          <a:p>
            <a:pPr marL="0" indent="0">
              <a:buNone/>
            </a:pPr>
            <a:r>
              <a:rPr lang="cs-CZ" sz="2800" b="1" smtClean="0">
                <a:solidFill>
                  <a:prstClr val="black"/>
                </a:solidFill>
              </a:rPr>
              <a:t>Úkol </a:t>
            </a:r>
            <a:r>
              <a:rPr lang="cs-CZ" sz="2800" b="1">
                <a:solidFill>
                  <a:prstClr val="black"/>
                </a:solidFill>
              </a:rPr>
              <a:t>č. </a:t>
            </a:r>
            <a:r>
              <a:rPr lang="cs-CZ" sz="2800" b="1" smtClean="0">
                <a:solidFill>
                  <a:prstClr val="black"/>
                </a:solidFill>
              </a:rPr>
              <a:t>3 </a:t>
            </a:r>
            <a:r>
              <a:rPr lang="cs-CZ" sz="2800"/>
              <a:t>Odstraňte tabulky </a:t>
            </a:r>
            <a:r>
              <a:rPr lang="cs-CZ" sz="2800" b="1"/>
              <a:t>test1</a:t>
            </a:r>
            <a:r>
              <a:rPr lang="cs-CZ" sz="2800"/>
              <a:t> a </a:t>
            </a:r>
            <a:r>
              <a:rPr lang="cs-CZ" sz="2800" b="1"/>
              <a:t>test2</a:t>
            </a:r>
            <a:r>
              <a:rPr lang="cs-CZ" sz="2800"/>
              <a:t>.</a:t>
            </a:r>
          </a:p>
          <a:p>
            <a:endParaRPr lang="cs-CZ" sz="1400" smtClean="0"/>
          </a:p>
          <a:p>
            <a:pPr marL="0" indent="0">
              <a:buNone/>
            </a:pPr>
            <a:r>
              <a:rPr lang="cs-CZ" sz="1400" smtClean="0"/>
              <a:t>Doporučení:</a:t>
            </a:r>
          </a:p>
          <a:p>
            <a:pPr marL="0" indent="0">
              <a:buNone/>
            </a:pPr>
            <a:r>
              <a:rPr lang="cs-CZ" sz="1400" smtClean="0"/>
              <a:t>Ke splnění všech úkolů použijte phpMyAdmin.</a:t>
            </a:r>
            <a:endParaRPr lang="cs-CZ" sz="140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3392016" cy="365125"/>
          </a:xfrm>
        </p:spPr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3329" y="1124744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400" i="1"/>
          </a:p>
          <a:p>
            <a:endParaRPr lang="cs-CZ" sz="1400" i="1"/>
          </a:p>
        </p:txBody>
      </p:sp>
    </p:spTree>
    <p:extLst>
      <p:ext uri="{BB962C8B-B14F-4D97-AF65-F5344CB8AC3E}">
        <p14:creationId xmlns:p14="http://schemas.microsoft.com/office/powerpoint/2010/main" val="1432138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databáze úvod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VY_32_INOVACE_036.ICT.34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71134" y="1340768"/>
            <a:ext cx="7632848" cy="46012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Doporučené odkazy:</a:t>
            </a: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  <a:hlinkClick r:id="rId2"/>
              </a:rPr>
              <a:t>http://jafi3.php5.cz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endParaRPr lang="cs-CZ" sz="32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pl-PL" sz="1100" dirty="0" smtClean="0"/>
              <a:t>http://jafi3.php5.cz je výukový web autora DUMu</a:t>
            </a:r>
          </a:p>
          <a:p>
            <a:pPr algn="ctr">
              <a:spcBef>
                <a:spcPts val="600"/>
              </a:spcBef>
            </a:pPr>
            <a:endParaRPr lang="pl-PL" sz="1100" dirty="0" smtClean="0"/>
          </a:p>
          <a:p>
            <a:pPr algn="ctr">
              <a:spcBef>
                <a:spcPts val="600"/>
              </a:spcBef>
            </a:pPr>
            <a:r>
              <a:rPr lang="cs-CZ" sz="2400" dirty="0" smtClean="0">
                <a:hlinkClick r:id="rId3"/>
              </a:rPr>
              <a:t>http</a:t>
            </a:r>
            <a:r>
              <a:rPr lang="cs-CZ" sz="2400" smtClean="0">
                <a:hlinkClick r:id="rId3"/>
              </a:rPr>
              <a:t>://www.jakpsatweb.cz</a:t>
            </a:r>
            <a:endParaRPr lang="cs-CZ" sz="2400" smtClean="0"/>
          </a:p>
          <a:p>
            <a:pPr algn="ctr">
              <a:spcBef>
                <a:spcPts val="600"/>
              </a:spcBef>
            </a:pPr>
            <a:endParaRPr lang="cs-CZ" sz="10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Doporučená literatura:</a:t>
            </a:r>
          </a:p>
          <a:p>
            <a:pPr algn="ctr">
              <a:spcBef>
                <a:spcPts val="600"/>
              </a:spcBef>
            </a:pPr>
            <a:r>
              <a:rPr lang="cs-CZ" sz="1600" dirty="0" smtClean="0">
                <a:solidFill>
                  <a:prstClr val="black"/>
                </a:solidFill>
                <a:hlinkClick r:id="rId4"/>
              </a:rPr>
              <a:t>P. Roubal, Informatika a výpočetní technika pro střední školy - Praktická učebnice</a:t>
            </a:r>
            <a:endParaRPr lang="cs-CZ" sz="16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endParaRPr lang="cs-CZ" sz="10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Použité </a:t>
            </a:r>
            <a:r>
              <a:rPr lang="cs-CZ" sz="3200" smtClean="0">
                <a:solidFill>
                  <a:prstClr val="black"/>
                </a:solidFill>
              </a:rPr>
              <a:t>zdroje:</a:t>
            </a:r>
          </a:p>
          <a:p>
            <a:pPr algn="ctr">
              <a:spcBef>
                <a:spcPts val="600"/>
              </a:spcBef>
            </a:pPr>
            <a:r>
              <a:rPr lang="cs-CZ" sz="1400"/>
              <a:t>Obsah je dílem </a:t>
            </a:r>
            <a:r>
              <a:rPr lang="cs-CZ" sz="1400" smtClean="0"/>
              <a:t>autora.</a:t>
            </a:r>
          </a:p>
          <a:p>
            <a:pPr algn="ctr">
              <a:spcBef>
                <a:spcPts val="600"/>
              </a:spcBef>
            </a:pPr>
            <a:r>
              <a:rPr lang="cs-CZ" sz="1400" smtClean="0">
                <a:solidFill>
                  <a:prstClr val="black"/>
                </a:solidFill>
              </a:rPr>
              <a:t>Snímky </a:t>
            </a:r>
            <a:r>
              <a:rPr lang="cs-CZ" sz="1400">
                <a:solidFill>
                  <a:prstClr val="black"/>
                </a:solidFill>
              </a:rPr>
              <a:t>obrazovek vznikly z www stránek </a:t>
            </a:r>
            <a:r>
              <a:rPr lang="cs-CZ" sz="140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400" smtClean="0">
                <a:solidFill>
                  <a:prstClr val="black"/>
                </a:solidFill>
                <a:hlinkClick r:id="rId5"/>
              </a:rPr>
              <a:t>php5.cz</a:t>
            </a:r>
            <a:endParaRPr lang="cs-CZ" sz="14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22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1836</TotalTime>
  <Words>383</Words>
  <Application>Microsoft Office PowerPoint</Application>
  <PresentationFormat>Předvádění na obrazovce (4:3)</PresentationFormat>
  <Paragraphs>84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Motiv systému Office</vt:lpstr>
      <vt:lpstr>Prezentace aplikace PowerPoint</vt:lpstr>
      <vt:lpstr>Prezentace aplikace PowerPoint</vt:lpstr>
      <vt:lpstr>Tvorba webových stránek – databáze úvod</vt:lpstr>
      <vt:lpstr>Tvorba webových stránek – databáze úvod</vt:lpstr>
      <vt:lpstr>Tvorba webových stránek – databáze úvod</vt:lpstr>
      <vt:lpstr>Tvorba webových stránek – databáze úvod</vt:lpstr>
      <vt:lpstr>Tvorba webových stránek – databáze úvod</vt:lpstr>
      <vt:lpstr>Tvorba webových stránek – databáze úvod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036.ICT.34</dc:title>
  <dc:subject>Tworba webových stránek</dc:subject>
  <dc:creator>Fišer Jaroslav</dc:creator>
  <cp:keywords>CZ.1.07/1.5.00/34.0744</cp:keywords>
  <cp:lastModifiedBy>Fiser</cp:lastModifiedBy>
  <cp:revision>261</cp:revision>
  <dcterms:created xsi:type="dcterms:W3CDTF">2012-10-03T08:25:35Z</dcterms:created>
  <dcterms:modified xsi:type="dcterms:W3CDTF">2013-12-04T17:49:36Z</dcterms:modified>
</cp:coreProperties>
</file>