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3" r:id="rId2"/>
    <p:sldId id="256" r:id="rId3"/>
    <p:sldId id="318" r:id="rId4"/>
    <p:sldId id="320" r:id="rId5"/>
    <p:sldId id="330" r:id="rId6"/>
    <p:sldId id="326" r:id="rId7"/>
    <p:sldId id="331" r:id="rId8"/>
    <p:sldId id="332" r:id="rId9"/>
    <p:sldId id="333" r:id="rId10"/>
    <p:sldId id="334" r:id="rId11"/>
    <p:sldId id="257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85A"/>
    <a:srgbClr val="008A3E"/>
    <a:srgbClr val="E8E8E8"/>
    <a:srgbClr val="60FF21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09" autoAdjust="0"/>
    <p:restoredTop sz="94718" autoAdjust="0"/>
  </p:normalViewPr>
  <p:slideViewPr>
    <p:cSldViewPr>
      <p:cViewPr>
        <p:scale>
          <a:sx n="110" d="100"/>
          <a:sy n="110" d="100"/>
        </p:scale>
        <p:origin x="12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623C01A-017D-4952-9416-D5F18210D59B}" type="datetimeFigureOut">
              <a:rPr lang="cs-CZ"/>
              <a:pPr>
                <a:defRPr/>
              </a:pPr>
              <a:t>2.1.2014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E1C403A-A3AB-4A34-85B1-9607859DDC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4E92E41-76DA-41F7-AD8C-31788379C7A7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103FB5D-DE82-41A6-AB25-3E54B1E10C0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468F500-9841-4B2F-983C-9499976ECEA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3598ED-1A8C-4954-A4F4-F744F456B44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97F522-C585-43C4-8647-4C1A2BA56046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4BB7A41-6B86-41D8-A698-F71E7A2F4A66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AF0AA1C-0B80-4F1B-97A0-556C0AA0447B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F91D418-4479-4FBE-B19F-2283E99B002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D696805-9B0F-4A6B-8C75-A3CF11DD078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F880EA2-D806-4694-A673-AD5A991E638F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876D35-00BA-40F3-8C15-F5A4B56E6AF5}" type="datetimeFigureOut">
              <a:rPr lang="cs-CZ"/>
              <a:pPr>
                <a:defRPr/>
              </a:pPr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ED20F-0052-4093-A479-8CA8B09AEC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05B998-4F89-49F9-8A5D-8C4D7AD001F8}" type="datetimeFigureOut">
              <a:rPr lang="cs-CZ"/>
              <a:pPr>
                <a:defRPr/>
              </a:pPr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508E39-F623-47E3-9373-1ED6189130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 userDrawn="1"/>
        </p:nvSpPr>
        <p:spPr>
          <a:xfrm rot="591101">
            <a:off x="8173057" y="5470397"/>
            <a:ext cx="864096" cy="1323439"/>
          </a:xfrm>
          <a:prstGeom prst="rect">
            <a:avLst/>
          </a:prstGeom>
          <a:noFill/>
          <a:effectLst>
            <a:outerShdw blurRad="114300" dist="25400" algn="tl" rotWithShape="0">
              <a:prstClr val="black">
                <a:alpha val="86000"/>
              </a:prstClr>
            </a:outerShdw>
          </a:effectLst>
          <a:scene3d>
            <a:camera prst="orthographicFront">
              <a:rot lat="0" lon="21599973" rev="0"/>
            </a:camera>
            <a:lightRig rig="threePt" dir="t"/>
          </a:scene3d>
          <a:sp3d extrusionH="101600">
            <a:extrusionClr>
              <a:schemeClr val="tx1"/>
            </a:extrusionClr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cs-CZ" sz="8000" dirty="0"/>
              <a:t>§</a:t>
            </a:r>
          </a:p>
        </p:txBody>
      </p:sp>
      <p:sp>
        <p:nvSpPr>
          <p:cNvPr id="3" name="TextovéPole 2"/>
          <p:cNvSpPr txBox="1"/>
          <p:nvPr userDrawn="1"/>
        </p:nvSpPr>
        <p:spPr>
          <a:xfrm rot="21160956">
            <a:off x="8611085" y="5005909"/>
            <a:ext cx="1065830" cy="769441"/>
          </a:xfrm>
          <a:prstGeom prst="rect">
            <a:avLst/>
          </a:prstGeom>
          <a:noFill/>
          <a:effectLst>
            <a:outerShdw blurRad="114300" dist="25400" dir="2160000" algn="tl" rotWithShape="0">
              <a:prstClr val="black">
                <a:alpha val="86000"/>
              </a:prstClr>
            </a:outerShdw>
          </a:effectLst>
          <a:scene3d>
            <a:camera prst="orthographicFront">
              <a:rot lat="0" lon="21599973" rev="0"/>
            </a:camera>
            <a:lightRig rig="threePt" dir="t"/>
          </a:scene3d>
          <a:sp3d extrusionH="101600">
            <a:extrusionClr>
              <a:schemeClr val="tx1"/>
            </a:extrusionClr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cs-CZ" sz="4400" dirty="0"/>
              <a:t>$</a:t>
            </a:r>
          </a:p>
        </p:txBody>
      </p:sp>
      <p:sp>
        <p:nvSpPr>
          <p:cNvPr id="4" name="TextovéPole 3"/>
          <p:cNvSpPr txBox="1"/>
          <p:nvPr userDrawn="1"/>
        </p:nvSpPr>
        <p:spPr>
          <a:xfrm rot="11951100">
            <a:off x="7891373" y="6384896"/>
            <a:ext cx="369181" cy="523220"/>
          </a:xfrm>
          <a:prstGeom prst="rect">
            <a:avLst/>
          </a:prstGeom>
          <a:noFill/>
          <a:effectLst>
            <a:outerShdw blurRad="114300" dist="25400" algn="tl" rotWithShape="0">
              <a:prstClr val="black">
                <a:alpha val="86000"/>
              </a:prstClr>
            </a:outerShdw>
          </a:effectLst>
          <a:scene3d>
            <a:camera prst="orthographicFront">
              <a:rot lat="0" lon="21599973" rev="0"/>
            </a:camera>
            <a:lightRig rig="threePt" dir="t"/>
          </a:scene3d>
          <a:sp3d extrusionH="101600">
            <a:extrusionClr>
              <a:schemeClr val="tx1"/>
            </a:extrusionClr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/>
              <a:t>€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 userDrawn="1"/>
        </p:nvSpPr>
        <p:spPr>
          <a:xfrm rot="20805420">
            <a:off x="8817563" y="5982975"/>
            <a:ext cx="369181" cy="646130"/>
          </a:xfrm>
          <a:prstGeom prst="rect">
            <a:avLst/>
          </a:prstGeom>
          <a:noFill/>
          <a:effectLst>
            <a:outerShdw blurRad="114300" dist="25400" algn="tl" rotWithShape="0">
              <a:prstClr val="black">
                <a:alpha val="86000"/>
              </a:prstClr>
            </a:outerShdw>
          </a:effectLst>
          <a:scene3d>
            <a:camera prst="orthographicFront">
              <a:rot lat="0" lon="21599973" rev="0"/>
            </a:camera>
            <a:lightRig rig="threePt" dir="t"/>
          </a:scene3d>
          <a:sp3d extrusionH="101600">
            <a:extrusionClr>
              <a:schemeClr val="tx1"/>
            </a:extrusionClr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9</a:t>
            </a:r>
          </a:p>
        </p:txBody>
      </p:sp>
      <p:sp>
        <p:nvSpPr>
          <p:cNvPr id="6" name="TextovéPole 5"/>
          <p:cNvSpPr txBox="1"/>
          <p:nvPr userDrawn="1"/>
        </p:nvSpPr>
        <p:spPr>
          <a:xfrm>
            <a:off x="8774819" y="4581128"/>
            <a:ext cx="369181" cy="646130"/>
          </a:xfrm>
          <a:prstGeom prst="rect">
            <a:avLst/>
          </a:prstGeom>
          <a:noFill/>
          <a:effectLst>
            <a:outerShdw blurRad="114300" dist="25400" algn="tl" rotWithShape="0">
              <a:prstClr val="black">
                <a:alpha val="86000"/>
              </a:prstClr>
            </a:outerShdw>
          </a:effectLst>
          <a:scene3d>
            <a:camera prst="orthographicFront">
              <a:rot lat="0" lon="21599973" rev="0"/>
            </a:camera>
            <a:lightRig rig="threePt" dir="t"/>
          </a:scene3d>
          <a:sp3d extrusionH="101600">
            <a:extrusionClr>
              <a:schemeClr val="tx1"/>
            </a:extrusionClr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780590-9BA2-4011-BE20-7A9B08A9B4FC}" type="datetimeFigureOut">
              <a:rPr lang="cs-CZ"/>
              <a:pPr>
                <a:defRPr/>
              </a:pPr>
              <a:t>2.1.2014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B557FE-E65B-497B-B233-28716233FE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461110-D6E4-42FE-B568-7819A652F200}" type="datetimeFigureOut">
              <a:rPr lang="cs-CZ"/>
              <a:pPr>
                <a:defRPr/>
              </a:pPr>
              <a:t>2.1.2014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5EEB81-F1FC-4479-8808-FE68F42A92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01CC0-47A1-49E3-8334-DAD453D9E221}" type="datetimeFigureOut">
              <a:rPr lang="cs-CZ"/>
              <a:pPr>
                <a:defRPr/>
              </a:pPr>
              <a:t>2.1.2014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2CD2E6-B657-471A-8D13-4AA493827E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0428D9-CD5D-4E23-8D78-C1757B188817}" type="datetimeFigureOut">
              <a:rPr lang="cs-CZ"/>
              <a:pPr>
                <a:defRPr/>
              </a:pPr>
              <a:t>2.1.2014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786639-6014-43A9-A66D-C8CFCAB37B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7D011F-45A1-4786-82F6-34FD040095A2}" type="datetimeFigureOut">
              <a:rPr lang="cs-CZ"/>
              <a:pPr>
                <a:defRPr/>
              </a:pPr>
              <a:t>2.1.2014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54C6B-F8BF-4CFE-B37C-C4C60CC3E9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4965D9-C683-4810-A01C-FEEF73916504}" type="datetimeFigureOut">
              <a:rPr lang="cs-CZ"/>
              <a:pPr>
                <a:defRPr/>
              </a:pPr>
              <a:t>2.1.2014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714308-001F-46FE-918E-62FEF635DA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9E18F1-CA1B-44EE-8106-96BC6CDBEB55}" type="datetimeFigureOut">
              <a:rPr lang="cs-CZ"/>
              <a:pPr>
                <a:defRPr/>
              </a:pPr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5BC13-36C0-4E10-8835-A5EE006CA2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848718-9DB7-4414-B05C-F97656DE2D00}" type="datetimeFigureOut">
              <a:rPr lang="cs-CZ"/>
              <a:pPr>
                <a:defRPr/>
              </a:pPr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36FCB0-76FA-4263-BDA4-11B07BF452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4353" r:id="rId1"/>
    <p:sldLayoutId id="2147484354" r:id="rId2"/>
    <p:sldLayoutId id="2147484355" r:id="rId3"/>
    <p:sldLayoutId id="2147484356" r:id="rId4"/>
    <p:sldLayoutId id="2147484357" r:id="rId5"/>
    <p:sldLayoutId id="2147484358" r:id="rId6"/>
    <p:sldLayoutId id="2147484359" r:id="rId7"/>
    <p:sldLayoutId id="2147484360" r:id="rId8"/>
    <p:sldLayoutId id="2147484361" r:id="rId9"/>
    <p:sldLayoutId id="2147484362" r:id="rId10"/>
    <p:sldLayoutId id="214748436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8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7" name="Rectangle 3"/>
          <p:cNvSpPr>
            <a:spLocks noGrp="1" noChangeArrowheads="1"/>
          </p:cNvSpPr>
          <p:nvPr/>
        </p:nvSpPr>
        <p:spPr bwMode="auto">
          <a:xfrm>
            <a:off x="1371600" y="2254250"/>
            <a:ext cx="6400800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Tx/>
              <a:buNone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 eaLnBrk="1" hangingPunct="1">
              <a:lnSpc>
                <a:spcPct val="80000"/>
              </a:lnSpc>
              <a:defRPr/>
            </a:pPr>
            <a:r>
              <a:rPr lang="cs-CZ" sz="1200" dirty="0" smtClean="0"/>
              <a:t>ŠKOLA:		Gymnázium, Tanvald, Školní 305, příspěvková organizace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1200" dirty="0" smtClean="0"/>
              <a:t>ČÍSLO PROJEKTU:	CZ.1.07/1.5.00/34.0434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1200" dirty="0" smtClean="0"/>
              <a:t>NÁZEV PROJEKTU:	Šablony – Gymnázium Tanvald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1200" dirty="0" smtClean="0"/>
              <a:t>ČÍSLO ŠABLONY:	VI/2 Finanční gramotnost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1200" dirty="0" smtClean="0"/>
              <a:t>AUTOR:		</a:t>
            </a:r>
            <a:r>
              <a:rPr lang="cs-CZ" sz="1200" dirty="0" err="1" smtClean="0"/>
              <a:t>Müllerová</a:t>
            </a:r>
            <a:endParaRPr lang="cs-CZ" sz="1200" dirty="0" smtClean="0"/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1200" dirty="0" smtClean="0"/>
              <a:t>TEMATICKÁ OBLAST:	Matematika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1200" dirty="0" smtClean="0"/>
              <a:t>NÁZEV </a:t>
            </a:r>
            <a:r>
              <a:rPr lang="cs-CZ" sz="1200" dirty="0" err="1" smtClean="0"/>
              <a:t>DUMu</a:t>
            </a:r>
            <a:r>
              <a:rPr lang="cs-CZ" sz="1200" dirty="0" smtClean="0"/>
              <a:t>:	Rodinný rozpočet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1200" dirty="0" smtClean="0"/>
              <a:t>POŘADOVÉ ČÍSLO </a:t>
            </a:r>
            <a:r>
              <a:rPr lang="cs-CZ" sz="1200" dirty="0" err="1" smtClean="0"/>
              <a:t>DUMu</a:t>
            </a:r>
            <a:r>
              <a:rPr lang="cs-CZ" sz="1200" dirty="0" smtClean="0"/>
              <a:t>:	20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1200" dirty="0" smtClean="0"/>
              <a:t>KÓD </a:t>
            </a:r>
            <a:r>
              <a:rPr lang="cs-CZ" sz="1200" dirty="0" err="1" smtClean="0"/>
              <a:t>DUMu</a:t>
            </a:r>
            <a:r>
              <a:rPr lang="cs-CZ" sz="1200" dirty="0" smtClean="0"/>
              <a:t>:		DM_FIN_MAT_20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1200" dirty="0" smtClean="0"/>
              <a:t>DATUM TVORBY:	10.9.2013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1200" dirty="0" smtClean="0"/>
              <a:t>ANOTACE (ROČNÍK):	Prezentace je určena pro 4.ročník gymnázií(oktáva). Jedná se o 		prezentaci, která přibližuje rodinný rozpočet a rodinné situace. Tato 		prezentace je zároveň poučením pro mladé lidi vstupující do života. Z 		mého pohledu je zejména druhý příklad </a:t>
            </a:r>
            <a:r>
              <a:rPr lang="cs-CZ" sz="1200" smtClean="0"/>
              <a:t>velmi aktuální </a:t>
            </a:r>
            <a:r>
              <a:rPr lang="cs-CZ" sz="1200" dirty="0" smtClean="0"/>
              <a:t>pro dnešní 		dobu. </a:t>
            </a:r>
          </a:p>
          <a:p>
            <a:pPr algn="l" eaLnBrk="1" hangingPunct="1">
              <a:lnSpc>
                <a:spcPct val="80000"/>
              </a:lnSpc>
              <a:defRPr/>
            </a:pPr>
            <a:endParaRPr lang="cs-CZ" sz="1200" dirty="0" smtClean="0"/>
          </a:p>
          <a:p>
            <a:pPr algn="l" eaLnBrk="1" hangingPunct="1">
              <a:lnSpc>
                <a:spcPct val="80000"/>
              </a:lnSpc>
              <a:defRPr/>
            </a:pPr>
            <a:endParaRPr lang="cs-CZ" sz="1200" dirty="0" smtClean="0"/>
          </a:p>
        </p:txBody>
      </p:sp>
      <p:pic>
        <p:nvPicPr>
          <p:cNvPr id="12292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76425" y="669925"/>
            <a:ext cx="5256213" cy="13255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ovéPole 3"/>
          <p:cNvSpPr txBox="1">
            <a:spLocks noChangeArrowheads="1"/>
          </p:cNvSpPr>
          <p:nvPr/>
        </p:nvSpPr>
        <p:spPr bwMode="auto">
          <a:xfrm>
            <a:off x="755650" y="2349500"/>
            <a:ext cx="77152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5400"/>
              <a:t>Rodinný rozpočet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4437063"/>
            <a:ext cx="8459788" cy="71437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339" name="TextovéPole 23"/>
          <p:cNvSpPr txBox="1">
            <a:spLocks noChangeArrowheads="1"/>
          </p:cNvSpPr>
          <p:nvPr/>
        </p:nvSpPr>
        <p:spPr bwMode="auto">
          <a:xfrm>
            <a:off x="395288" y="476250"/>
            <a:ext cx="8351837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800"/>
              <a:t>Úkolem každé domácnosti by mělo být vytvoření rodinného rozpočtu, tedy znát hodnoty příjmů, ale i výdajů, hospodařit vyrovnaně nebo přebytkově a určitě vytvářet rezervy kvůli mimořádným situacím (nemoc, nehoda, ztráta zaměstnání, odcizení movité věci atd.) Jako optimální výše rezervy se uvádí dvojnásobek příjmu. V případě větších rezerv se už člověk může pustit i do zhodnocování peněz, například spoření atd.</a:t>
            </a:r>
          </a:p>
        </p:txBody>
      </p:sp>
      <p:sp>
        <p:nvSpPr>
          <p:cNvPr id="1434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4341" name="Rectangle 7"/>
          <p:cNvSpPr>
            <a:spLocks noChangeArrowheads="1"/>
          </p:cNvSpPr>
          <p:nvPr/>
        </p:nvSpPr>
        <p:spPr bwMode="auto">
          <a:xfrm>
            <a:off x="0" y="1936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1052513"/>
            <a:ext cx="8459788" cy="71437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5363" name="TextovéPole 23"/>
          <p:cNvSpPr txBox="1">
            <a:spLocks noChangeArrowheads="1"/>
          </p:cNvSpPr>
          <p:nvPr/>
        </p:nvSpPr>
        <p:spPr bwMode="auto">
          <a:xfrm>
            <a:off x="250825" y="188913"/>
            <a:ext cx="80645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800"/>
              <a:t>K sestavení rodinného rozpočtu stačí 5 základních bodů:</a:t>
            </a:r>
          </a:p>
        </p:txBody>
      </p:sp>
      <p:sp>
        <p:nvSpPr>
          <p:cNvPr id="1536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6" name="TextovéPole 23"/>
          <p:cNvSpPr txBox="1">
            <a:spLocks noChangeArrowheads="1"/>
          </p:cNvSpPr>
          <p:nvPr/>
        </p:nvSpPr>
        <p:spPr bwMode="auto">
          <a:xfrm>
            <a:off x="395288" y="1196975"/>
            <a:ext cx="80645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800"/>
              <a:t>1) soupis všech čistých příjmů za měsíc</a:t>
            </a:r>
          </a:p>
        </p:txBody>
      </p:sp>
      <p:sp>
        <p:nvSpPr>
          <p:cNvPr id="7" name="TextovéPole 23"/>
          <p:cNvSpPr txBox="1">
            <a:spLocks noChangeArrowheads="1"/>
          </p:cNvSpPr>
          <p:nvPr/>
        </p:nvSpPr>
        <p:spPr bwMode="auto">
          <a:xfrm>
            <a:off x="395288" y="1773238"/>
            <a:ext cx="80645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800"/>
              <a:t>2) soupis všech výdajů za měsíc</a:t>
            </a:r>
          </a:p>
        </p:txBody>
      </p:sp>
      <p:sp>
        <p:nvSpPr>
          <p:cNvPr id="8" name="TextovéPole 23"/>
          <p:cNvSpPr txBox="1">
            <a:spLocks noChangeArrowheads="1"/>
          </p:cNvSpPr>
          <p:nvPr/>
        </p:nvSpPr>
        <p:spPr bwMode="auto">
          <a:xfrm>
            <a:off x="395288" y="2349500"/>
            <a:ext cx="80645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800" dirty="0"/>
              <a:t>3) určit, zda příjmy pokrývají </a:t>
            </a:r>
            <a:r>
              <a:rPr lang="cs-CZ" sz="2800" dirty="0" smtClean="0"/>
              <a:t>výdaje, </a:t>
            </a:r>
            <a:r>
              <a:rPr lang="cs-CZ" sz="2800" dirty="0"/>
              <a:t>a jsou-li 	příjmy nižší nebo stejné, následuje krok 4</a:t>
            </a:r>
          </a:p>
        </p:txBody>
      </p:sp>
      <p:sp>
        <p:nvSpPr>
          <p:cNvPr id="9" name="TextovéPole 23"/>
          <p:cNvSpPr txBox="1">
            <a:spLocks noChangeArrowheads="1"/>
          </p:cNvSpPr>
          <p:nvPr/>
        </p:nvSpPr>
        <p:spPr bwMode="auto">
          <a:xfrm>
            <a:off x="395288" y="3357563"/>
            <a:ext cx="8064500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800"/>
              <a:t>4) přehodnocení a přizpůsobení výdajů</a:t>
            </a:r>
          </a:p>
          <a:p>
            <a:pPr>
              <a:tabLst>
                <a:tab pos="363538" algn="l"/>
              </a:tabLst>
            </a:pPr>
            <a:r>
              <a:rPr lang="cs-CZ" sz="2800"/>
              <a:t>	výdaje nutné (voda, plyn, topení, elektřina)</a:t>
            </a:r>
          </a:p>
          <a:p>
            <a:pPr>
              <a:tabLst>
                <a:tab pos="363538" algn="l"/>
              </a:tabLst>
            </a:pPr>
            <a:r>
              <a:rPr lang="cs-CZ" sz="2800"/>
              <a:t>	výdaje zbytné (zábava, sport, luxusní oblečení)</a:t>
            </a:r>
          </a:p>
          <a:p>
            <a:pPr>
              <a:tabLst>
                <a:tab pos="363538" algn="l"/>
              </a:tabLst>
            </a:pPr>
            <a:r>
              <a:rPr lang="cs-CZ" sz="2800"/>
              <a:t>	jde-li o mnoho nižší příjmy, může dojít až na 	výměnu bytu, změnu zaměstnání atd.</a:t>
            </a:r>
          </a:p>
        </p:txBody>
      </p:sp>
      <p:sp>
        <p:nvSpPr>
          <p:cNvPr id="10" name="TextovéPole 23"/>
          <p:cNvSpPr txBox="1">
            <a:spLocks noChangeArrowheads="1"/>
          </p:cNvSpPr>
          <p:nvPr/>
        </p:nvSpPr>
        <p:spPr bwMode="auto">
          <a:xfrm>
            <a:off x="395288" y="5661025"/>
            <a:ext cx="80645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800"/>
              <a:t>5) aktualizace rozpočtu alespoň 2x do roka.</a:t>
            </a:r>
          </a:p>
          <a:p>
            <a:pPr>
              <a:tabLst>
                <a:tab pos="363538" algn="l"/>
              </a:tabLst>
            </a:pPr>
            <a:r>
              <a:rPr lang="cs-CZ" sz="2800"/>
              <a:t>	(ztráta zaměstnání, snížení platu atd.)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692150"/>
            <a:ext cx="8459788" cy="71438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6387" name="TextovéPole 23"/>
          <p:cNvSpPr txBox="1">
            <a:spLocks noChangeArrowheads="1"/>
          </p:cNvSpPr>
          <p:nvPr/>
        </p:nvSpPr>
        <p:spPr bwMode="auto">
          <a:xfrm>
            <a:off x="395288" y="836613"/>
            <a:ext cx="84248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400"/>
              <a:t>Pan K měl úraz. Se zlomenou nohou strávil týden v nemocnici a zbytek měsíce doma. Místo obvyklých 16 000 Kč mu na účet přišlo jen 9 000 Kč.</a:t>
            </a:r>
          </a:p>
        </p:txBody>
      </p:sp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6389" name="TextovéPole 23"/>
          <p:cNvSpPr txBox="1">
            <a:spLocks noChangeArrowheads="1"/>
          </p:cNvSpPr>
          <p:nvPr/>
        </p:nvSpPr>
        <p:spPr bwMode="auto">
          <a:xfrm>
            <a:off x="323850" y="188913"/>
            <a:ext cx="84248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800"/>
              <a:t>Příklad 1</a:t>
            </a:r>
          </a:p>
        </p:txBody>
      </p:sp>
      <p:sp>
        <p:nvSpPr>
          <p:cNvPr id="7" name="TextovéPole 23"/>
          <p:cNvSpPr txBox="1">
            <a:spLocks noChangeArrowheads="1"/>
          </p:cNvSpPr>
          <p:nvPr/>
        </p:nvSpPr>
        <p:spPr bwMode="auto">
          <a:xfrm>
            <a:off x="1763713" y="2133600"/>
            <a:ext cx="5903912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  <a:tab pos="8162925" algn="r"/>
              </a:tabLst>
            </a:pPr>
            <a:r>
              <a:rPr lang="cs-CZ" sz="2000"/>
              <a:t>měsíční rozpočet pana K:</a:t>
            </a:r>
          </a:p>
          <a:p>
            <a:pPr>
              <a:tabLst>
                <a:tab pos="363538" algn="l"/>
                <a:tab pos="8162925" algn="r"/>
              </a:tabLst>
            </a:pPr>
            <a:r>
              <a:rPr lang="cs-CZ" sz="2000"/>
              <a:t>	</a:t>
            </a:r>
          </a:p>
          <a:p>
            <a:pPr>
              <a:tabLst>
                <a:tab pos="363538" algn="l"/>
                <a:tab pos="8162925" algn="r"/>
              </a:tabLst>
            </a:pPr>
            <a:r>
              <a:rPr lang="cs-CZ" sz="2000"/>
              <a:t>nájem a služby	8 000 Kč</a:t>
            </a:r>
          </a:p>
          <a:p>
            <a:pPr>
              <a:tabLst>
                <a:tab pos="363538" algn="l"/>
                <a:tab pos="8162925" algn="r"/>
              </a:tabLst>
            </a:pPr>
            <a:r>
              <a:rPr lang="cs-CZ" sz="2000"/>
              <a:t>záloha za plyn	500 Kč</a:t>
            </a:r>
          </a:p>
          <a:p>
            <a:pPr>
              <a:tabLst>
                <a:tab pos="363538" algn="l"/>
                <a:tab pos="8162925" algn="r"/>
              </a:tabLst>
            </a:pPr>
            <a:r>
              <a:rPr lang="cs-CZ" sz="2000"/>
              <a:t>záloha za energii	500 Kč</a:t>
            </a:r>
          </a:p>
          <a:p>
            <a:pPr>
              <a:tabLst>
                <a:tab pos="363538" algn="l"/>
                <a:tab pos="8162925" algn="r"/>
              </a:tabLst>
            </a:pPr>
            <a:r>
              <a:rPr lang="cs-CZ" sz="2000"/>
              <a:t>potraviny	3 000 Kč</a:t>
            </a:r>
          </a:p>
          <a:p>
            <a:pPr>
              <a:tabLst>
                <a:tab pos="363538" algn="l"/>
                <a:tab pos="8162925" algn="r"/>
              </a:tabLst>
            </a:pPr>
            <a:r>
              <a:rPr lang="cs-CZ" sz="2000"/>
              <a:t>splátka spotřebitelského úvěru	700 Kč</a:t>
            </a:r>
          </a:p>
          <a:p>
            <a:pPr>
              <a:tabLst>
                <a:tab pos="363538" algn="l"/>
                <a:tab pos="8162925" algn="r"/>
              </a:tabLst>
            </a:pPr>
            <a:r>
              <a:rPr lang="cs-CZ" sz="2000"/>
              <a:t>splátka kontokorentu	800 Kč</a:t>
            </a:r>
          </a:p>
          <a:p>
            <a:pPr>
              <a:tabLst>
                <a:tab pos="363538" algn="l"/>
                <a:tab pos="8162925" algn="r"/>
              </a:tabLst>
            </a:pPr>
            <a:r>
              <a:rPr lang="cs-CZ" sz="2000"/>
              <a:t>telefon	400 Kč</a:t>
            </a:r>
          </a:p>
          <a:p>
            <a:pPr>
              <a:tabLst>
                <a:tab pos="363538" algn="l"/>
                <a:tab pos="8162925" algn="r"/>
              </a:tabLst>
            </a:pPr>
            <a:r>
              <a:rPr lang="cs-CZ" sz="2000"/>
              <a:t>ostatní výdaje (oblečení, zábava,…)	2 000 Kč</a:t>
            </a:r>
          </a:p>
        </p:txBody>
      </p:sp>
      <p:sp>
        <p:nvSpPr>
          <p:cNvPr id="8" name="TextovéPole 23"/>
          <p:cNvSpPr txBox="1">
            <a:spLocks noChangeArrowheads="1"/>
          </p:cNvSpPr>
          <p:nvPr/>
        </p:nvSpPr>
        <p:spPr bwMode="auto">
          <a:xfrm>
            <a:off x="179388" y="5473700"/>
            <a:ext cx="84248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Tx/>
              <a:buAutoNum type="alphaLcParenR"/>
              <a:tabLst>
                <a:tab pos="363538" algn="l"/>
              </a:tabLst>
            </a:pPr>
            <a:r>
              <a:rPr lang="cs-CZ" sz="2400"/>
              <a:t>Určete, jaký je rozpočet Pana K?</a:t>
            </a:r>
          </a:p>
          <a:p>
            <a:pPr marL="457200" indent="-457200">
              <a:buFontTx/>
              <a:buAutoNum type="alphaLcParenR"/>
              <a:tabLst>
                <a:tab pos="363538" algn="l"/>
              </a:tabLst>
            </a:pPr>
            <a:r>
              <a:rPr lang="cs-CZ" sz="2400"/>
              <a:t>Jaké částky je třeba v řádném termínu zaplatit?</a:t>
            </a:r>
          </a:p>
          <a:p>
            <a:pPr marL="457200" indent="-457200">
              <a:buFontTx/>
              <a:buAutoNum type="alphaLcParenR"/>
              <a:tabLst>
                <a:tab pos="363538" algn="l"/>
              </a:tabLst>
            </a:pPr>
            <a:r>
              <a:rPr lang="cs-CZ" sz="2400"/>
              <a:t>Co má Pan K dělat se svým rozpočtem dál?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692150"/>
            <a:ext cx="8459788" cy="71438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7411" name="TextovéPole 23"/>
          <p:cNvSpPr txBox="1">
            <a:spLocks noChangeArrowheads="1"/>
          </p:cNvSpPr>
          <p:nvPr/>
        </p:nvSpPr>
        <p:spPr bwMode="auto">
          <a:xfrm>
            <a:off x="323850" y="836613"/>
            <a:ext cx="8496300" cy="489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400"/>
              <a:t>Pan J začal po vysoké škole pracovat ve vývojovém oddělení a jeho čistý měsíční příjem byl 30 000 Kč. Bydlel s rodiči a kromě svých potřeb neměl žádné výdaje. Na leasing si pořídil auto za 300 000 Kč a kamarád, který pracoval v bance ho přesvědčil o založení kontokorentu 30 000 Kč a kreditní karty s limitem také 30 000 Kč, kterou Pan J ihned začal využívat. Když po pár letech Pan J potkal dívku svých snů a chtěl požádat o hypotéku na vlastní bydlení, byla mu zamítnuta z důvodů nedostatečných peněz a záznamu v databázi dlužníků. Pan J se tedy s dívkou přestěhoval do luxusního bytu, ale na jeho vybavení peníze neměl a tak si půjčil spotřebitelský úvěr ve výši 30 000 Kč. V této situaci bylo Panu J oznámeno, že dostává výpověď.</a:t>
            </a:r>
          </a:p>
        </p:txBody>
      </p:sp>
      <p:sp>
        <p:nvSpPr>
          <p:cNvPr id="1741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7413" name="TextovéPole 23"/>
          <p:cNvSpPr txBox="1">
            <a:spLocks noChangeArrowheads="1"/>
          </p:cNvSpPr>
          <p:nvPr/>
        </p:nvSpPr>
        <p:spPr bwMode="auto">
          <a:xfrm>
            <a:off x="323850" y="188913"/>
            <a:ext cx="84248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800"/>
              <a:t>Příklad 2</a:t>
            </a:r>
          </a:p>
        </p:txBody>
      </p:sp>
      <p:sp>
        <p:nvSpPr>
          <p:cNvPr id="8" name="TextovéPole 23"/>
          <p:cNvSpPr txBox="1">
            <a:spLocks noChangeArrowheads="1"/>
          </p:cNvSpPr>
          <p:nvPr/>
        </p:nvSpPr>
        <p:spPr bwMode="auto">
          <a:xfrm>
            <a:off x="323850" y="5657850"/>
            <a:ext cx="84248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Tx/>
              <a:buAutoNum type="alphaLcParenR"/>
              <a:tabLst>
                <a:tab pos="363538" algn="l"/>
              </a:tabLst>
            </a:pPr>
            <a:r>
              <a:rPr lang="cs-CZ" sz="2400"/>
              <a:t>Jakých základních chyb se Pan J dopustil?</a:t>
            </a:r>
          </a:p>
          <a:p>
            <a:pPr marL="457200" indent="-457200">
              <a:buFontTx/>
              <a:buAutoNum type="alphaLcParenR"/>
              <a:tabLst>
                <a:tab pos="363538" algn="l"/>
              </a:tabLst>
            </a:pPr>
            <a:r>
              <a:rPr lang="cs-CZ" sz="2400"/>
              <a:t>Poraďte Panu J, co má nyní dělat.</a:t>
            </a:r>
          </a:p>
          <a:p>
            <a:pPr marL="457200" indent="-457200">
              <a:buFontTx/>
              <a:buAutoNum type="alphaLcParenR"/>
              <a:tabLst>
                <a:tab pos="363538" algn="l"/>
              </a:tabLst>
            </a:pPr>
            <a:r>
              <a:rPr lang="cs-CZ" sz="2400"/>
              <a:t>Je v příkladu něco, co by mohlo celý příklad změnit?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692150"/>
            <a:ext cx="8459788" cy="71438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8435" name="TextovéPole 23"/>
          <p:cNvSpPr txBox="1">
            <a:spLocks noChangeArrowheads="1"/>
          </p:cNvSpPr>
          <p:nvPr/>
        </p:nvSpPr>
        <p:spPr bwMode="auto">
          <a:xfrm>
            <a:off x="395288" y="836613"/>
            <a:ext cx="8424862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400"/>
              <a:t>Jde o opakování všeho, co jsme se již naučili.</a:t>
            </a:r>
          </a:p>
          <a:p>
            <a:pPr>
              <a:tabLst>
                <a:tab pos="363538" algn="l"/>
              </a:tabLst>
            </a:pPr>
            <a:r>
              <a:rPr lang="cs-CZ" sz="2400"/>
              <a:t>Vypočítejte, kolik Kč zaplatil pan J na splátkách leasingu, kontokorentu, kreditní karty a spotřebitelského úvěru měsíčně.</a:t>
            </a:r>
          </a:p>
        </p:txBody>
      </p:sp>
      <p:sp>
        <p:nvSpPr>
          <p:cNvPr id="18436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8437" name="TextovéPole 23"/>
          <p:cNvSpPr txBox="1">
            <a:spLocks noChangeArrowheads="1"/>
          </p:cNvSpPr>
          <p:nvPr/>
        </p:nvSpPr>
        <p:spPr bwMode="auto">
          <a:xfrm>
            <a:off x="323850" y="188913"/>
            <a:ext cx="84248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800"/>
              <a:t>Příklad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692150"/>
            <a:ext cx="8459788" cy="71438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9459" name="TextovéPole 23"/>
          <p:cNvSpPr txBox="1">
            <a:spLocks noChangeArrowheads="1"/>
          </p:cNvSpPr>
          <p:nvPr/>
        </p:nvSpPr>
        <p:spPr bwMode="auto">
          <a:xfrm>
            <a:off x="395288" y="836613"/>
            <a:ext cx="84248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400"/>
              <a:t>1) leasing auto</a:t>
            </a:r>
          </a:p>
        </p:txBody>
      </p:sp>
      <p:sp>
        <p:nvSpPr>
          <p:cNvPr id="1946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9461" name="TextovéPole 23"/>
          <p:cNvSpPr txBox="1">
            <a:spLocks noChangeArrowheads="1"/>
          </p:cNvSpPr>
          <p:nvPr/>
        </p:nvSpPr>
        <p:spPr bwMode="auto">
          <a:xfrm>
            <a:off x="323850" y="188913"/>
            <a:ext cx="84248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800"/>
              <a:t>Řešení</a:t>
            </a:r>
          </a:p>
        </p:txBody>
      </p:sp>
      <p:sp>
        <p:nvSpPr>
          <p:cNvPr id="19462" name="TextovéPole 23"/>
          <p:cNvSpPr txBox="1">
            <a:spLocks noChangeArrowheads="1"/>
          </p:cNvSpPr>
          <p:nvPr/>
        </p:nvSpPr>
        <p:spPr bwMode="auto">
          <a:xfrm>
            <a:off x="971550" y="1268413"/>
            <a:ext cx="817245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400"/>
              <a:t>leasingové společnosti mají úrokové sazby okolo 10 %, vezměme tedy, že i RPSN bude těch 10 % a leasing se poskytuje většinou na 48 měsíců. Pro zjednodušení počítejme nulovou anuitu.</a:t>
            </a: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67175" y="2636838"/>
            <a:ext cx="4225925" cy="140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67175" y="4076700"/>
            <a:ext cx="16097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9466" name="Rectangle 4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cs-CZ"/>
          </a:p>
        </p:txBody>
      </p:sp>
      <p:sp>
        <p:nvSpPr>
          <p:cNvPr id="19467" name="Rectangle 5"/>
          <p:cNvSpPr>
            <a:spLocks noChangeArrowheads="1"/>
          </p:cNvSpPr>
          <p:nvPr/>
        </p:nvSpPr>
        <p:spPr bwMode="auto">
          <a:xfrm>
            <a:off x="0" y="1990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cs-CZ"/>
          </a:p>
        </p:txBody>
      </p:sp>
      <p:sp>
        <p:nvSpPr>
          <p:cNvPr id="12" name="TextovéPole 23"/>
          <p:cNvSpPr txBox="1">
            <a:spLocks noChangeArrowheads="1"/>
          </p:cNvSpPr>
          <p:nvPr/>
        </p:nvSpPr>
        <p:spPr bwMode="auto">
          <a:xfrm>
            <a:off x="395288" y="4724400"/>
            <a:ext cx="84248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400"/>
              <a:t>2) kontokorent</a:t>
            </a:r>
          </a:p>
        </p:txBody>
      </p:sp>
      <p:sp>
        <p:nvSpPr>
          <p:cNvPr id="13" name="TextovéPole 23"/>
          <p:cNvSpPr txBox="1">
            <a:spLocks noChangeArrowheads="1"/>
          </p:cNvSpPr>
          <p:nvPr/>
        </p:nvSpPr>
        <p:spPr bwMode="auto">
          <a:xfrm>
            <a:off x="971550" y="5157788"/>
            <a:ext cx="81724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400"/>
              <a:t>využití plného kontokorentu s úrokovou sazbou 5 %.</a:t>
            </a:r>
          </a:p>
        </p:txBody>
      </p:sp>
      <p:sp>
        <p:nvSpPr>
          <p:cNvPr id="19470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46086" name="Picture 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5589588"/>
            <a:ext cx="3433763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72" name="Rectangle 8"/>
          <p:cNvSpPr>
            <a:spLocks noChangeArrowheads="1"/>
          </p:cNvSpPr>
          <p:nvPr/>
        </p:nvSpPr>
        <p:spPr bwMode="auto">
          <a:xfrm>
            <a:off x="0" y="876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cs-CZ"/>
          </a:p>
        </p:txBody>
      </p:sp>
      <p:sp>
        <p:nvSpPr>
          <p:cNvPr id="17" name="TextovéPole 23"/>
          <p:cNvSpPr txBox="1">
            <a:spLocks noChangeArrowheads="1"/>
          </p:cNvSpPr>
          <p:nvPr/>
        </p:nvSpPr>
        <p:spPr bwMode="auto">
          <a:xfrm>
            <a:off x="1547813" y="3141663"/>
            <a:ext cx="31686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400"/>
              <a:t>měsíční splátka: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6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692150"/>
            <a:ext cx="8459788" cy="71438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0483" name="TextovéPole 23"/>
          <p:cNvSpPr txBox="1">
            <a:spLocks noChangeArrowheads="1"/>
          </p:cNvSpPr>
          <p:nvPr/>
        </p:nvSpPr>
        <p:spPr bwMode="auto">
          <a:xfrm>
            <a:off x="395288" y="836613"/>
            <a:ext cx="84248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400"/>
              <a:t>3) kreditní karta</a:t>
            </a:r>
          </a:p>
        </p:txBody>
      </p:sp>
      <p:sp>
        <p:nvSpPr>
          <p:cNvPr id="2048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0485" name="TextovéPole 23"/>
          <p:cNvSpPr txBox="1">
            <a:spLocks noChangeArrowheads="1"/>
          </p:cNvSpPr>
          <p:nvPr/>
        </p:nvSpPr>
        <p:spPr bwMode="auto">
          <a:xfrm>
            <a:off x="323850" y="188913"/>
            <a:ext cx="84248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800"/>
              <a:t>Řešení</a:t>
            </a:r>
          </a:p>
        </p:txBody>
      </p:sp>
      <p:sp>
        <p:nvSpPr>
          <p:cNvPr id="20486" name="TextovéPole 23"/>
          <p:cNvSpPr txBox="1">
            <a:spLocks noChangeArrowheads="1"/>
          </p:cNvSpPr>
          <p:nvPr/>
        </p:nvSpPr>
        <p:spPr bwMode="auto">
          <a:xfrm>
            <a:off x="971550" y="1268413"/>
            <a:ext cx="81724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400"/>
              <a:t>včasné nesplacení kreditní karty = 15 % penále.</a:t>
            </a:r>
          </a:p>
        </p:txBody>
      </p:sp>
      <p:sp>
        <p:nvSpPr>
          <p:cNvPr id="2048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0488" name="Rectangle 4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cs-CZ"/>
          </a:p>
        </p:txBody>
      </p:sp>
      <p:sp>
        <p:nvSpPr>
          <p:cNvPr id="20489" name="Rectangle 5"/>
          <p:cNvSpPr>
            <a:spLocks noChangeArrowheads="1"/>
          </p:cNvSpPr>
          <p:nvPr/>
        </p:nvSpPr>
        <p:spPr bwMode="auto">
          <a:xfrm>
            <a:off x="0" y="1990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cs-CZ"/>
          </a:p>
        </p:txBody>
      </p:sp>
      <p:sp>
        <p:nvSpPr>
          <p:cNvPr id="12" name="TextovéPole 23"/>
          <p:cNvSpPr txBox="1">
            <a:spLocks noChangeArrowheads="1"/>
          </p:cNvSpPr>
          <p:nvPr/>
        </p:nvSpPr>
        <p:spPr bwMode="auto">
          <a:xfrm>
            <a:off x="395288" y="2492375"/>
            <a:ext cx="84248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400"/>
              <a:t>4) spotřebitelský úvěr</a:t>
            </a:r>
          </a:p>
        </p:txBody>
      </p:sp>
      <p:sp>
        <p:nvSpPr>
          <p:cNvPr id="13" name="TextovéPole 23"/>
          <p:cNvSpPr txBox="1">
            <a:spLocks noChangeArrowheads="1"/>
          </p:cNvSpPr>
          <p:nvPr/>
        </p:nvSpPr>
        <p:spPr bwMode="auto">
          <a:xfrm>
            <a:off x="971550" y="2925763"/>
            <a:ext cx="81724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400"/>
              <a:t>úroky u spotřebitelských úvěrů se pohybují mezi 9 – 13 %, vezmeme-li v potaz spotřebitelský úvěr na 10 let s úrokovou mírou 9 %.</a:t>
            </a:r>
          </a:p>
        </p:txBody>
      </p:sp>
      <p:sp>
        <p:nvSpPr>
          <p:cNvPr id="20492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0493" name="Rectangle 8"/>
          <p:cNvSpPr>
            <a:spLocks noChangeArrowheads="1"/>
          </p:cNvSpPr>
          <p:nvPr/>
        </p:nvSpPr>
        <p:spPr bwMode="auto">
          <a:xfrm>
            <a:off x="0" y="876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cs-CZ"/>
          </a:p>
        </p:txBody>
      </p:sp>
      <p:sp>
        <p:nvSpPr>
          <p:cNvPr id="204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63938" y="1844675"/>
            <a:ext cx="3433762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6" name="Rectangle 3"/>
          <p:cNvSpPr>
            <a:spLocks noChangeArrowheads="1"/>
          </p:cNvSpPr>
          <p:nvPr/>
        </p:nvSpPr>
        <p:spPr bwMode="auto">
          <a:xfrm>
            <a:off x="0" y="876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cs-CZ"/>
          </a:p>
        </p:txBody>
      </p:sp>
      <p:sp>
        <p:nvSpPr>
          <p:cNvPr id="20" name="TextovéPole 23"/>
          <p:cNvSpPr txBox="1">
            <a:spLocks noChangeArrowheads="1"/>
          </p:cNvSpPr>
          <p:nvPr/>
        </p:nvSpPr>
        <p:spPr bwMode="auto">
          <a:xfrm>
            <a:off x="1116013" y="4581525"/>
            <a:ext cx="81724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400"/>
              <a:t>měsíční splátka:</a:t>
            </a:r>
          </a:p>
        </p:txBody>
      </p:sp>
      <p:pic>
        <p:nvPicPr>
          <p:cNvPr id="6349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08400" y="4076700"/>
            <a:ext cx="4105275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2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08400" y="5340350"/>
            <a:ext cx="152400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0501" name="Rectangle 7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cs-CZ"/>
          </a:p>
        </p:txBody>
      </p:sp>
      <p:sp>
        <p:nvSpPr>
          <p:cNvPr id="20502" name="Rectangle 8"/>
          <p:cNvSpPr>
            <a:spLocks noChangeArrowheads="1"/>
          </p:cNvSpPr>
          <p:nvPr/>
        </p:nvSpPr>
        <p:spPr bwMode="auto">
          <a:xfrm>
            <a:off x="0" y="1990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692150"/>
            <a:ext cx="8459788" cy="71438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1507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1508" name="TextovéPole 23"/>
          <p:cNvSpPr txBox="1">
            <a:spLocks noChangeArrowheads="1"/>
          </p:cNvSpPr>
          <p:nvPr/>
        </p:nvSpPr>
        <p:spPr bwMode="auto">
          <a:xfrm>
            <a:off x="323850" y="188913"/>
            <a:ext cx="84248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800"/>
              <a:t>Řešení</a:t>
            </a:r>
          </a:p>
        </p:txBody>
      </p:sp>
      <p:sp>
        <p:nvSpPr>
          <p:cNvPr id="21509" name="TextovéPole 23"/>
          <p:cNvSpPr txBox="1">
            <a:spLocks noChangeArrowheads="1"/>
          </p:cNvSpPr>
          <p:nvPr/>
        </p:nvSpPr>
        <p:spPr bwMode="auto">
          <a:xfrm>
            <a:off x="611188" y="1268413"/>
            <a:ext cx="81724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400"/>
              <a:t>Celkově tedy Pan J na splátkách zaplatil:</a:t>
            </a:r>
          </a:p>
        </p:txBody>
      </p:sp>
      <p:sp>
        <p:nvSpPr>
          <p:cNvPr id="21510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1511" name="Rectangle 4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cs-CZ"/>
          </a:p>
        </p:txBody>
      </p:sp>
      <p:sp>
        <p:nvSpPr>
          <p:cNvPr id="21512" name="Rectangle 5"/>
          <p:cNvSpPr>
            <a:spLocks noChangeArrowheads="1"/>
          </p:cNvSpPr>
          <p:nvPr/>
        </p:nvSpPr>
        <p:spPr bwMode="auto">
          <a:xfrm>
            <a:off x="0" y="1990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cs-CZ"/>
          </a:p>
        </p:txBody>
      </p:sp>
      <p:sp>
        <p:nvSpPr>
          <p:cNvPr id="21513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1514" name="Rectangle 8"/>
          <p:cNvSpPr>
            <a:spLocks noChangeArrowheads="1"/>
          </p:cNvSpPr>
          <p:nvPr/>
        </p:nvSpPr>
        <p:spPr bwMode="auto">
          <a:xfrm>
            <a:off x="0" y="876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cs-CZ"/>
          </a:p>
        </p:txBody>
      </p:sp>
      <p:sp>
        <p:nvSpPr>
          <p:cNvPr id="215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1516" name="Rectangle 3"/>
          <p:cNvSpPr>
            <a:spLocks noChangeArrowheads="1"/>
          </p:cNvSpPr>
          <p:nvPr/>
        </p:nvSpPr>
        <p:spPr bwMode="auto">
          <a:xfrm>
            <a:off x="0" y="876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cs-CZ"/>
          </a:p>
        </p:txBody>
      </p:sp>
      <p:sp>
        <p:nvSpPr>
          <p:cNvPr id="21517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1518" name="Rectangle 7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cs-CZ"/>
          </a:p>
        </p:txBody>
      </p:sp>
      <p:sp>
        <p:nvSpPr>
          <p:cNvPr id="21519" name="Rectangle 8"/>
          <p:cNvSpPr>
            <a:spLocks noChangeArrowheads="1"/>
          </p:cNvSpPr>
          <p:nvPr/>
        </p:nvSpPr>
        <p:spPr bwMode="auto">
          <a:xfrm>
            <a:off x="0" y="1990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cs-CZ"/>
          </a:p>
        </p:txBody>
      </p:sp>
      <p:sp>
        <p:nvSpPr>
          <p:cNvPr id="2152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65537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650" y="1628775"/>
            <a:ext cx="6370638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22" name="Rectangle 3"/>
          <p:cNvSpPr>
            <a:spLocks noChangeArrowheads="1"/>
          </p:cNvSpPr>
          <p:nvPr/>
        </p:nvSpPr>
        <p:spPr bwMode="auto">
          <a:xfrm>
            <a:off x="0" y="876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cs-CZ"/>
          </a:p>
        </p:txBody>
      </p:sp>
      <p:sp>
        <p:nvSpPr>
          <p:cNvPr id="26" name="TextovéPole 23"/>
          <p:cNvSpPr txBox="1">
            <a:spLocks noChangeArrowheads="1"/>
          </p:cNvSpPr>
          <p:nvPr/>
        </p:nvSpPr>
        <p:spPr bwMode="auto">
          <a:xfrm>
            <a:off x="684213" y="2205038"/>
            <a:ext cx="81724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63538" algn="l"/>
              </a:tabLst>
            </a:pPr>
            <a:r>
              <a:rPr lang="cs-CZ" sz="2400"/>
              <a:t>Což představovalo víc jak polovinu jeho čistého příjmu.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5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1"/>
          <p:cNvSpPr>
            <a:spLocks noGrp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Zdroje:</a:t>
            </a:r>
          </a:p>
        </p:txBody>
      </p:sp>
      <p:sp>
        <p:nvSpPr>
          <p:cNvPr id="22531" name="Zástupný symbol pro obsah 3"/>
          <p:cNvSpPr>
            <a:spLocks noGrp="1"/>
          </p:cNvSpPr>
          <p:nvPr>
            <p:ph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  <a:p>
            <a:r>
              <a:rPr lang="cs-CZ" smtClean="0"/>
              <a:t>Vlastní (z absolvovaných školení a vlastních výpočtů)</a:t>
            </a:r>
          </a:p>
          <a:p>
            <a:r>
              <a:rPr lang="cs-CZ" smtClean="0"/>
              <a:t>osobní finanční poradce</a:t>
            </a:r>
          </a:p>
          <a:p>
            <a:endParaRPr lang="cs-CZ" smtClean="0"/>
          </a:p>
          <a:p>
            <a:pPr lvl="1"/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3326</TotalTime>
  <Words>537</Words>
  <Application>Microsoft Office PowerPoint</Application>
  <PresentationFormat>Předvádění na obrazovce (4:3)</PresentationFormat>
  <Paragraphs>76</Paragraphs>
  <Slides>11</Slides>
  <Notes>10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Arial</vt:lpstr>
      <vt:lpstr>Calibri</vt:lpstr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Viki</dc:creator>
  <cp:lastModifiedBy>Dum</cp:lastModifiedBy>
  <cp:revision>345</cp:revision>
  <dcterms:created xsi:type="dcterms:W3CDTF">2012-06-16T16:19:43Z</dcterms:created>
  <dcterms:modified xsi:type="dcterms:W3CDTF">2014-01-02T10:06:47Z</dcterms:modified>
</cp:coreProperties>
</file>