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7" r:id="rId2"/>
    <p:sldId id="268" r:id="rId3"/>
    <p:sldId id="281" r:id="rId4"/>
    <p:sldId id="282" r:id="rId5"/>
    <p:sldId id="283" r:id="rId6"/>
    <p:sldId id="274" r:id="rId7"/>
    <p:sldId id="269" r:id="rId8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00"/>
    <a:srgbClr val="33CC33"/>
    <a:srgbClr val="FF3399"/>
    <a:srgbClr val="CC0000"/>
    <a:srgbClr val="00CC00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629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1967158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Zpětná vazba v zesilovačích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3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Zesilovač, RC člen, vazba, zesílení, zkreslení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ročník, žáci 16 – 17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/>
              <a:t>Zpětná vazba v zesilovačích </a:t>
            </a:r>
            <a:r>
              <a:rPr lang="cs-CZ" altLang="cs-CZ" sz="2400" b="1" dirty="0" smtClean="0"/>
              <a:t>3</a:t>
            </a:r>
            <a:endParaRPr lang="cs-CZ" altLang="cs-CZ" sz="2400" b="1" dirty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VY_32_INOVACE_36_719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414338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15925" y="2443163"/>
            <a:ext cx="8337550" cy="34544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ZPĚTNÁ VAZBA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cs-CZ" altLang="cs-CZ" sz="51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V ZESILOVAČÍCH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30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74484" y="506995"/>
            <a:ext cx="7944416" cy="552261"/>
          </a:xfrm>
        </p:spPr>
        <p:txBody>
          <a:bodyPr/>
          <a:lstStyle/>
          <a:p>
            <a:pPr algn="ctr"/>
            <a:r>
              <a:rPr lang="cs-CZ" sz="2800" dirty="0" smtClean="0"/>
              <a:t> </a:t>
            </a:r>
            <a:r>
              <a:rPr lang="cs-CZ" sz="2800" u="sng" dirty="0"/>
              <a:t>REALIZACE  </a:t>
            </a:r>
            <a:r>
              <a:rPr lang="cs-CZ" sz="2800" i="1" u="sng" dirty="0" smtClean="0"/>
              <a:t>ZPĚTNÉ VAZBY</a:t>
            </a:r>
            <a:endParaRPr lang="cs-CZ" sz="2400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538681" y="4237022"/>
            <a:ext cx="8089271" cy="1883121"/>
          </a:xfrm>
        </p:spPr>
        <p:txBody>
          <a:bodyPr/>
          <a:lstStyle/>
          <a:p>
            <a:pPr algn="just"/>
            <a:r>
              <a:rPr lang="cs-CZ" sz="2400" dirty="0">
                <a:latin typeface="Calibri" panose="020F0502020204030204" pitchFamily="34" charset="0"/>
              </a:rPr>
              <a:t>Jedná se o zápornou ZV napěťovou kmitočtově nezávislou (při zkratu svorek ZV zaniká). 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vstupní a výstupní impedance se zmenšují</a:t>
            </a:r>
          </a:p>
          <a:p>
            <a:pPr marL="800100" lvl="1" indent="-342900" algn="just">
              <a:buFont typeface="Arial" panose="020B0604020202020204" pitchFamily="34" charset="0"/>
              <a:buChar char="•"/>
            </a:pPr>
            <a:r>
              <a:rPr lang="cs-CZ" sz="2400" dirty="0">
                <a:latin typeface="Calibri" panose="020F0502020204030204" pitchFamily="34" charset="0"/>
              </a:rPr>
              <a:t>stabilizuje pracovní bod zesilovače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3658" y="1819746"/>
            <a:ext cx="3298029" cy="23539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Obdélník 6"/>
          <p:cNvSpPr/>
          <p:nvPr/>
        </p:nvSpPr>
        <p:spPr>
          <a:xfrm>
            <a:off x="780131" y="1171091"/>
            <a:ext cx="350968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ZV mezi kolektorem a bází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883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09669" y="3094846"/>
            <a:ext cx="8234128" cy="3278794"/>
          </a:xfrm>
        </p:spPr>
        <p:txBody>
          <a:bodyPr/>
          <a:lstStyle/>
          <a:p>
            <a:pPr algn="just"/>
            <a:r>
              <a:rPr lang="cs-CZ" sz="2000" b="1" dirty="0" smtClean="0">
                <a:solidFill>
                  <a:srgbClr val="00B050"/>
                </a:solidFill>
                <a:latin typeface="Calibri" panose="020F0502020204030204" pitchFamily="34" charset="0"/>
              </a:rPr>
              <a:t>ZV je </a:t>
            </a:r>
            <a:r>
              <a:rPr lang="cs-CZ" sz="2000" b="1" i="1" dirty="0" smtClean="0">
                <a:solidFill>
                  <a:srgbClr val="00B050"/>
                </a:solidFill>
                <a:latin typeface="Calibri" panose="020F0502020204030204" pitchFamily="34" charset="0"/>
              </a:rPr>
              <a:t>záporná </a:t>
            </a:r>
            <a:r>
              <a:rPr lang="cs-CZ" sz="2000" b="1" i="1" dirty="0">
                <a:solidFill>
                  <a:srgbClr val="00B050"/>
                </a:solidFill>
                <a:latin typeface="Calibri" panose="020F0502020204030204" pitchFamily="34" charset="0"/>
              </a:rPr>
              <a:t>proudová</a:t>
            </a:r>
            <a:r>
              <a:rPr lang="cs-CZ" sz="2000" b="1" dirty="0">
                <a:solidFill>
                  <a:srgbClr val="00B050"/>
                </a:solidFill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(zkratem výstupních svorek proudové změny, vytvářející ZV signál nezaniknou), tzn., že </a:t>
            </a:r>
            <a:r>
              <a:rPr lang="cs-CZ" sz="2000" i="1" dirty="0" err="1">
                <a:latin typeface="Calibri" panose="020F0502020204030204" pitchFamily="34" charset="0"/>
              </a:rPr>
              <a:t>Z</a:t>
            </a:r>
            <a:r>
              <a:rPr lang="cs-CZ" sz="2000" i="1" baseline="-25000" dirty="0" err="1">
                <a:latin typeface="Calibri" panose="020F0502020204030204" pitchFamily="34" charset="0"/>
              </a:rPr>
              <a:t>vst</a:t>
            </a:r>
            <a:r>
              <a:rPr lang="cs-CZ" sz="2000" dirty="0">
                <a:latin typeface="Calibri" panose="020F0502020204030204" pitchFamily="34" charset="0"/>
              </a:rPr>
              <a:t> a </a:t>
            </a:r>
            <a:r>
              <a:rPr lang="cs-CZ" sz="2000" i="1" dirty="0" err="1">
                <a:latin typeface="Calibri" panose="020F0502020204030204" pitchFamily="34" charset="0"/>
              </a:rPr>
              <a:t>Z</a:t>
            </a:r>
            <a:r>
              <a:rPr lang="cs-CZ" sz="2000" i="1" baseline="-25000" dirty="0" err="1">
                <a:latin typeface="Calibri" panose="020F0502020204030204" pitchFamily="34" charset="0"/>
              </a:rPr>
              <a:t>výst</a:t>
            </a:r>
            <a:r>
              <a:rPr lang="cs-CZ" sz="2000" dirty="0">
                <a:latin typeface="Calibri" panose="020F0502020204030204" pitchFamily="34" charset="0"/>
              </a:rPr>
              <a:t> se zvětší. </a:t>
            </a:r>
          </a:p>
          <a:p>
            <a:pPr marL="457200" lvl="0" indent="-457200" algn="just">
              <a:buFont typeface="+mj-lt"/>
              <a:buAutoNum type="alphaLcParenR"/>
            </a:pP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je účinná </a:t>
            </a:r>
            <a:r>
              <a:rPr lang="cs-CZ" sz="2000" b="1" dirty="0">
                <a:latin typeface="Calibri" panose="020F0502020204030204" pitchFamily="34" charset="0"/>
              </a:rPr>
              <a:t>jen pro stejnosměrné napětí </a:t>
            </a:r>
            <a:r>
              <a:rPr lang="cs-CZ" sz="2000" dirty="0">
                <a:latin typeface="Calibri" panose="020F0502020204030204" pitchFamily="34" charset="0"/>
              </a:rPr>
              <a:t>na tranzistoru </a:t>
            </a:r>
            <a:r>
              <a:rPr lang="cs-CZ" sz="2000" dirty="0" smtClean="0">
                <a:latin typeface="Calibri" panose="020F0502020204030204" pitchFamily="34" charset="0"/>
              </a:rPr>
              <a:t>- </a:t>
            </a:r>
            <a:r>
              <a:rPr lang="cs-CZ" sz="2000" dirty="0">
                <a:latin typeface="Calibri" panose="020F0502020204030204" pitchFamily="34" charset="0"/>
              </a:rPr>
              <a:t>kondenzátor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 zkratuje cestu pro střídavý </a:t>
            </a:r>
            <a:r>
              <a:rPr lang="cs-CZ" sz="2000" dirty="0" smtClean="0">
                <a:latin typeface="Calibri" panose="020F0502020204030204" pitchFamily="34" charset="0"/>
              </a:rPr>
              <a:t>proud. Používá se </a:t>
            </a:r>
            <a:r>
              <a:rPr lang="cs-CZ" sz="2000" b="1" dirty="0" smtClean="0">
                <a:latin typeface="Calibri" panose="020F0502020204030204" pitchFamily="34" charset="0"/>
              </a:rPr>
              <a:t>pro stabilizaci pracovního bodu</a:t>
            </a:r>
            <a:r>
              <a:rPr lang="cs-CZ" sz="2000" dirty="0" smtClean="0">
                <a:latin typeface="Calibri" panose="020F0502020204030204" pitchFamily="34" charset="0"/>
              </a:rPr>
              <a:t> zesilovače.</a:t>
            </a:r>
          </a:p>
          <a:p>
            <a:pPr marL="457200" lvl="0" indent="-457200" algn="just">
              <a:buFont typeface="+mj-lt"/>
              <a:buAutoNum type="alphaLcParenR"/>
            </a:pPr>
            <a:r>
              <a:rPr lang="cs-CZ" sz="2000" i="1" dirty="0" smtClean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při </a:t>
            </a:r>
            <a:r>
              <a:rPr lang="cs-CZ" sz="2000" b="1" i="1" dirty="0">
                <a:latin typeface="Calibri" panose="020F0502020204030204" pitchFamily="34" charset="0"/>
              </a:rPr>
              <a:t>menší kapacitě C</a:t>
            </a:r>
            <a:r>
              <a:rPr lang="cs-CZ" sz="2000" b="1" i="1" baseline="-25000" dirty="0">
                <a:latin typeface="Calibri" panose="020F0502020204030204" pitchFamily="34" charset="0"/>
              </a:rPr>
              <a:t>E</a:t>
            </a: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dosáhneme kmitočtové závislosti zesílení zesilovače </a:t>
            </a:r>
            <a:r>
              <a:rPr lang="cs-CZ" sz="2000" dirty="0" smtClean="0">
                <a:latin typeface="Calibri" panose="020F0502020204030204" pitchFamily="34" charset="0"/>
              </a:rPr>
              <a:t>-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se bude uplatňovat pouze pro nižší kmitočty, pro které se bude zesílení </a:t>
            </a:r>
            <a:r>
              <a:rPr lang="cs-CZ" sz="2000" i="1" dirty="0">
                <a:latin typeface="Calibri" panose="020F0502020204030204" pitchFamily="34" charset="0"/>
              </a:rPr>
              <a:t>A</a:t>
            </a:r>
            <a:r>
              <a:rPr lang="cs-CZ" sz="2000" i="1" baseline="-25000" dirty="0">
                <a:latin typeface="Calibri" panose="020F0502020204030204" pitchFamily="34" charset="0"/>
              </a:rPr>
              <a:t>U</a:t>
            </a:r>
            <a:r>
              <a:rPr lang="cs-CZ" sz="2000" dirty="0">
                <a:latin typeface="Calibri" panose="020F0502020204030204" pitchFamily="34" charset="0"/>
              </a:rPr>
              <a:t> zmenšovat. Pro </a:t>
            </a:r>
            <a:r>
              <a:rPr lang="cs-CZ" sz="2000" b="1" i="1" dirty="0">
                <a:latin typeface="Calibri" panose="020F0502020204030204" pitchFamily="34" charset="0"/>
              </a:rPr>
              <a:t>vyšší kmitočty </a:t>
            </a:r>
            <a:r>
              <a:rPr lang="cs-CZ" sz="2000" dirty="0">
                <a:latin typeface="Calibri" panose="020F0502020204030204" pitchFamily="34" charset="0"/>
              </a:rPr>
              <a:t>se začne uplatňovat kondenzátor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i="1" baseline="-25000" dirty="0">
                <a:latin typeface="Calibri" panose="020F0502020204030204" pitchFamily="34" charset="0"/>
              </a:rPr>
              <a:t>E</a:t>
            </a:r>
            <a:r>
              <a:rPr lang="cs-CZ" sz="2000" dirty="0">
                <a:latin typeface="Calibri" panose="020F0502020204030204" pitchFamily="34" charset="0"/>
              </a:rPr>
              <a:t>, který je pro ně zkratem a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pro tyto kmitočty nebude účinná - </a:t>
            </a:r>
            <a:r>
              <a:rPr lang="cs-CZ" sz="2000" b="1" i="1" dirty="0">
                <a:latin typeface="Calibri" panose="020F0502020204030204" pitchFamily="34" charset="0"/>
              </a:rPr>
              <a:t>budou tedy zesilovány více než kmitočty nízké</a:t>
            </a:r>
            <a:r>
              <a:rPr lang="cs-CZ" sz="2000" i="1" dirty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33743" y="468174"/>
            <a:ext cx="389299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ZV na emitorovém rezistoru</a:t>
            </a:r>
            <a:endParaRPr lang="cs-CZ" sz="2400" dirty="0">
              <a:latin typeface="Calibri" panose="020F0502020204030204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361" y="943327"/>
            <a:ext cx="3168712" cy="2151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3282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5101" y="3666654"/>
            <a:ext cx="8320135" cy="2706986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dirty="0">
                <a:solidFill>
                  <a:srgbClr val="00B050"/>
                </a:solidFill>
                <a:latin typeface="Calibri" panose="020F0502020204030204" pitchFamily="34" charset="0"/>
              </a:rPr>
              <a:t>Jedná se o </a:t>
            </a:r>
            <a:r>
              <a:rPr lang="cs-CZ" sz="2000" b="1" i="1" dirty="0">
                <a:solidFill>
                  <a:srgbClr val="00B050"/>
                </a:solidFill>
                <a:latin typeface="Calibri" panose="020F0502020204030204" pitchFamily="34" charset="0"/>
              </a:rPr>
              <a:t>zápornou ZV kmitočtově závislou</a:t>
            </a:r>
            <a:r>
              <a:rPr lang="cs-CZ" sz="2000" b="1" dirty="0">
                <a:solidFill>
                  <a:srgbClr val="00B050"/>
                </a:solidFill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Signály nízkých a středních kmitočtů prochází zpětnovazebním rezistorem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dirty="0" smtClean="0">
                <a:latin typeface="Calibri" panose="020F0502020204030204" pitchFamily="34" charset="0"/>
              </a:rPr>
              <a:t>Signály </a:t>
            </a:r>
            <a:r>
              <a:rPr lang="cs-CZ" sz="2000" i="1" dirty="0">
                <a:latin typeface="Calibri" panose="020F0502020204030204" pitchFamily="34" charset="0"/>
              </a:rPr>
              <a:t>vyšších kmitočtů</a:t>
            </a:r>
            <a:r>
              <a:rPr lang="cs-CZ" sz="2000" dirty="0">
                <a:latin typeface="Calibri" panose="020F0502020204030204" pitchFamily="34" charset="0"/>
              </a:rPr>
              <a:t> (vyšší harmonické kmitočty) prochází kondenzátorem </a:t>
            </a:r>
            <a:r>
              <a:rPr lang="cs-CZ" sz="2000" i="1" dirty="0">
                <a:latin typeface="Calibri" panose="020F0502020204030204" pitchFamily="34" charset="0"/>
              </a:rPr>
              <a:t>C</a:t>
            </a:r>
            <a:r>
              <a:rPr lang="cs-CZ" sz="2000" i="1" baseline="-25000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, který pro ně představuje menší odpor než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. Dostávají se tak na emitor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s daleko větším napětím, a záporná </a:t>
            </a:r>
            <a:r>
              <a:rPr lang="cs-CZ" sz="2000" i="1" dirty="0">
                <a:latin typeface="Calibri" panose="020F0502020204030204" pitchFamily="34" charset="0"/>
              </a:rPr>
              <a:t>ZV</a:t>
            </a:r>
            <a:r>
              <a:rPr lang="cs-CZ" sz="2000" dirty="0">
                <a:latin typeface="Calibri" panose="020F0502020204030204" pitchFamily="34" charset="0"/>
              </a:rPr>
              <a:t> je pro ně podstatně účinnější. Signály těchto kmitočtů </a:t>
            </a:r>
            <a:r>
              <a:rPr lang="cs-CZ" sz="2000" i="1" dirty="0">
                <a:latin typeface="Calibri" panose="020F0502020204030204" pitchFamily="34" charset="0"/>
              </a:rPr>
              <a:t>jsou podstatně méně zesilovány</a:t>
            </a:r>
            <a:r>
              <a:rPr lang="cs-CZ" sz="2000" dirty="0">
                <a:latin typeface="Calibri" panose="020F0502020204030204" pitchFamily="34" charset="0"/>
              </a:rPr>
              <a:t> - </a:t>
            </a:r>
            <a:r>
              <a:rPr lang="cs-CZ" sz="2000" b="1" i="1" dirty="0">
                <a:latin typeface="Calibri" panose="020F0502020204030204" pitchFamily="34" charset="0"/>
              </a:rPr>
              <a:t>zabraňuje se tím rozkmitání zesilovače.</a:t>
            </a:r>
            <a:endParaRPr lang="cs-CZ" sz="2000" b="1" dirty="0">
              <a:latin typeface="Calibri" panose="020F0502020204030204" pitchFamily="34" charset="0"/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42385" y="473973"/>
            <a:ext cx="44995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u="sng" dirty="0">
                <a:latin typeface="Calibri" panose="020F0502020204030204" pitchFamily="34" charset="0"/>
              </a:rPr>
              <a:t>ZV přes několik stupňů zesilovače</a:t>
            </a:r>
            <a:endParaRPr lang="cs-CZ" sz="2400" i="1" u="sng" dirty="0">
              <a:latin typeface="Calibri" panose="020F050202020403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9581" y="935638"/>
            <a:ext cx="4044950" cy="287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65613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0420" y="812674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04523" y="1629625"/>
            <a:ext cx="6980222" cy="2399168"/>
          </a:xfrm>
        </p:spPr>
        <p:txBody>
          <a:bodyPr/>
          <a:lstStyle/>
          <a:p>
            <a:r>
              <a:rPr lang="cs-CZ" sz="24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Jaký vliv má zavedení ZV mezi kolektorem a bází tranzistoru a proč se provádí?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</a:rPr>
              <a:t>Jak dosáhneme kmitočtové závislosti ZV realizované  rezistorem </a:t>
            </a:r>
            <a:r>
              <a:rPr lang="cs-CZ" sz="2400" i="1" dirty="0" smtClean="0">
                <a:latin typeface="Calibri" panose="020F0502020204030204" pitchFamily="34" charset="0"/>
              </a:rPr>
              <a:t>R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E</a:t>
            </a:r>
            <a:r>
              <a:rPr lang="cs-CZ" sz="2400" dirty="0" smtClean="0">
                <a:latin typeface="Calibri" panose="020F050202020403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276600" y="1079500"/>
            <a:ext cx="258603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11273" name="TextovéPole 10"/>
          <p:cNvSpPr txBox="1">
            <a:spLocks noChangeArrowheads="1"/>
          </p:cNvSpPr>
          <p:nvPr/>
        </p:nvSpPr>
        <p:spPr bwMode="auto">
          <a:xfrm>
            <a:off x="755650" y="1989137"/>
            <a:ext cx="76327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dirty="0" smtClean="0">
                <a:latin typeface="Calibri" panose="020F0502020204030204" pitchFamily="34" charset="0"/>
              </a:rPr>
              <a:t>Text i obrázky vlastní</a:t>
            </a:r>
            <a:endParaRPr lang="cs-CZ" altLang="cs-CZ" sz="2400" dirty="0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-70588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112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3" grpId="0"/>
    </p:bld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2233</TotalTime>
  <Words>385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 REALIZACE  ZPĚTNÉ VAZBY</vt:lpstr>
      <vt:lpstr>Prezentace aplikace PowerPoint</vt:lpstr>
      <vt:lpstr>Prezentace aplikace PowerPoint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Pepýk</cp:lastModifiedBy>
  <cp:revision>87</cp:revision>
  <dcterms:created xsi:type="dcterms:W3CDTF">2006-12-09T22:12:50Z</dcterms:created>
  <dcterms:modified xsi:type="dcterms:W3CDTF">2013-12-28T23:00:12Z</dcterms:modified>
</cp:coreProperties>
</file>