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4" r:id="rId3"/>
    <p:sldId id="265" r:id="rId4"/>
    <p:sldId id="259" r:id="rId5"/>
    <p:sldId id="261" r:id="rId6"/>
    <p:sldId id="262" r:id="rId7"/>
    <p:sldId id="263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76" autoAdjust="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Evropa a české země 1648 - 1815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VY_32_INOVACE_15_ROKOKO A KLASICISMUS - OPAKOVÁNÍ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13. </a:t>
          </a:r>
          <a:r>
            <a:rPr lang="cs-CZ" b="1" smtClean="0"/>
            <a:t>prosince </a:t>
          </a:r>
          <a:r>
            <a:rPr lang="cs-CZ" b="1" dirty="0" smtClean="0"/>
            <a:t>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F73F2CB-9BA8-4E4D-AB56-BA9208CFC732}" type="presOf" srcId="{3061F91D-8548-4FCB-A021-DD835A272F0F}" destId="{88F378EC-C3F8-47CD-AEFF-49BA634320FB}" srcOrd="0" destOrd="0" presId="urn:microsoft.com/office/officeart/2008/layout/VerticalCurvedList"/>
    <dgm:cxn modelId="{3DFF4C74-AA12-4EDB-B307-AFF675AE4C72}" type="presOf" srcId="{60B5D622-D348-4384-9EFA-863CA4F7B7A3}" destId="{CAE44C5F-81A1-4D30-8D3F-2E663ECAC700}" srcOrd="0" destOrd="0" presId="urn:microsoft.com/office/officeart/2008/layout/VerticalCurvedList"/>
    <dgm:cxn modelId="{CBFD107B-3168-4A42-8813-FBDD9D87F333}" type="presOf" srcId="{BA9EE107-A5FB-41C4-9EF1-1CC153B68B3F}" destId="{9C0CD981-713F-47B3-AE2F-2963F2684A6F}" srcOrd="0" destOrd="0" presId="urn:microsoft.com/office/officeart/2008/layout/VerticalCurvedList"/>
    <dgm:cxn modelId="{2BFF21B7-E9B9-4BF2-B094-C06D037481DA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C3AD691E-05B2-4076-8B05-125F94D6701B}" type="presOf" srcId="{F3C4A836-23AC-4E41-B6D6-51221E7E6743}" destId="{EF104B90-7E69-4918-A202-E6F91FC6E413}" srcOrd="0" destOrd="0" presId="urn:microsoft.com/office/officeart/2008/layout/VerticalCurvedList"/>
    <dgm:cxn modelId="{5C6F089F-9F1F-473F-84E4-7043A783EA4E}" type="presOf" srcId="{A6F0E638-0CDE-4E1F-BB57-10C18463C623}" destId="{7DCEBD2C-792F-484E-9C96-926E03F540ED}" srcOrd="0" destOrd="1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685C66F2-73D5-4E91-B9F5-5FF915B699D7}" type="presOf" srcId="{8D78E2D7-18A7-41DD-9962-57B3FE2BEBDD}" destId="{A1781B13-DE10-4169-ABDE-0384026A6B34}" srcOrd="0" destOrd="0" presId="urn:microsoft.com/office/officeart/2008/layout/VerticalCurvedList"/>
    <dgm:cxn modelId="{A9476411-BF6F-4940-9EA5-AF6942000370}" type="presOf" srcId="{A83A7CFB-B411-4357-9641-4A8443F73655}" destId="{F036299F-AF4D-4DAF-ABF5-87E8CC3FEF1B}" srcOrd="0" destOrd="0" presId="urn:microsoft.com/office/officeart/2008/layout/VerticalCurvedList"/>
    <dgm:cxn modelId="{26C951DC-AB2B-404A-8096-D9FC19084BA0}" type="presParOf" srcId="{9C0CD981-713F-47B3-AE2F-2963F2684A6F}" destId="{96773A7D-3367-4F53-A2D2-EA5770AFFDB3}" srcOrd="0" destOrd="0" presId="urn:microsoft.com/office/officeart/2008/layout/VerticalCurvedList"/>
    <dgm:cxn modelId="{09C3933D-5D19-486B-81F0-729EC735E383}" type="presParOf" srcId="{96773A7D-3367-4F53-A2D2-EA5770AFFDB3}" destId="{F31B7103-6E88-4DB9-9888-CB9E0B3FEEF8}" srcOrd="0" destOrd="0" presId="urn:microsoft.com/office/officeart/2008/layout/VerticalCurvedList"/>
    <dgm:cxn modelId="{F94FB085-6C0D-42AA-8E41-1575B4D299CC}" type="presParOf" srcId="{F31B7103-6E88-4DB9-9888-CB9E0B3FEEF8}" destId="{F7A92DE4-3445-4B9B-AF3D-F2DA6F69C25D}" srcOrd="0" destOrd="0" presId="urn:microsoft.com/office/officeart/2008/layout/VerticalCurvedList"/>
    <dgm:cxn modelId="{6DD25E85-F26C-4401-9219-9A847047B2FD}" type="presParOf" srcId="{F31B7103-6E88-4DB9-9888-CB9E0B3FEEF8}" destId="{EF104B90-7E69-4918-A202-E6F91FC6E413}" srcOrd="1" destOrd="0" presId="urn:microsoft.com/office/officeart/2008/layout/VerticalCurvedList"/>
    <dgm:cxn modelId="{6E1094C2-5096-416C-97C7-42C19FAB489F}" type="presParOf" srcId="{F31B7103-6E88-4DB9-9888-CB9E0B3FEEF8}" destId="{F5A5022A-2B1C-4F3B-B289-BC099E9CE92F}" srcOrd="2" destOrd="0" presId="urn:microsoft.com/office/officeart/2008/layout/VerticalCurvedList"/>
    <dgm:cxn modelId="{35353042-FE4B-4FC1-ACA4-182737455483}" type="presParOf" srcId="{F31B7103-6E88-4DB9-9888-CB9E0B3FEEF8}" destId="{F16BA6F4-95DE-4E28-BF94-6459A70C4A6D}" srcOrd="3" destOrd="0" presId="urn:microsoft.com/office/officeart/2008/layout/VerticalCurvedList"/>
    <dgm:cxn modelId="{2DAE5614-21BC-47AE-B0C9-EF19E3ACD9C8}" type="presParOf" srcId="{96773A7D-3367-4F53-A2D2-EA5770AFFDB3}" destId="{F036299F-AF4D-4DAF-ABF5-87E8CC3FEF1B}" srcOrd="1" destOrd="0" presId="urn:microsoft.com/office/officeart/2008/layout/VerticalCurvedList"/>
    <dgm:cxn modelId="{0F3E67EB-454F-4943-8EDA-1FFA56BFE6E8}" type="presParOf" srcId="{96773A7D-3367-4F53-A2D2-EA5770AFFDB3}" destId="{40B95986-31F6-48A6-A8D8-D04AC3BEDA92}" srcOrd="2" destOrd="0" presId="urn:microsoft.com/office/officeart/2008/layout/VerticalCurvedList"/>
    <dgm:cxn modelId="{95485D45-6A3D-4374-A6FF-DB060B8EA0D5}" type="presParOf" srcId="{40B95986-31F6-48A6-A8D8-D04AC3BEDA92}" destId="{112F553D-60C2-4CC4-948D-0369F51C4DB0}" srcOrd="0" destOrd="0" presId="urn:microsoft.com/office/officeart/2008/layout/VerticalCurvedList"/>
    <dgm:cxn modelId="{D5BC0058-D260-49D0-9E76-94D843259876}" type="presParOf" srcId="{96773A7D-3367-4F53-A2D2-EA5770AFFDB3}" destId="{A1781B13-DE10-4169-ABDE-0384026A6B34}" srcOrd="3" destOrd="0" presId="urn:microsoft.com/office/officeart/2008/layout/VerticalCurvedList"/>
    <dgm:cxn modelId="{77B15424-27F0-4C03-AF79-62D06B55940D}" type="presParOf" srcId="{96773A7D-3367-4F53-A2D2-EA5770AFFDB3}" destId="{65CD74A9-3E7B-49D7-95DD-EB8B72D6CA84}" srcOrd="4" destOrd="0" presId="urn:microsoft.com/office/officeart/2008/layout/VerticalCurvedList"/>
    <dgm:cxn modelId="{952CD2C3-8BEA-4EA3-B72D-1FE8D527631A}" type="presParOf" srcId="{65CD74A9-3E7B-49D7-95DD-EB8B72D6CA84}" destId="{2741B69B-255D-4143-BECE-5BD9035A4FC6}" srcOrd="0" destOrd="0" presId="urn:microsoft.com/office/officeart/2008/layout/VerticalCurvedList"/>
    <dgm:cxn modelId="{A084F836-93F4-4927-96C7-34D2237AE1EA}" type="presParOf" srcId="{96773A7D-3367-4F53-A2D2-EA5770AFFDB3}" destId="{7DCEBD2C-792F-484E-9C96-926E03F540ED}" srcOrd="5" destOrd="0" presId="urn:microsoft.com/office/officeart/2008/layout/VerticalCurvedList"/>
    <dgm:cxn modelId="{B845B4EE-8E88-4442-807B-681964DE25D9}" type="presParOf" srcId="{96773A7D-3367-4F53-A2D2-EA5770AFFDB3}" destId="{8E391AE5-35EA-4A7F-ACFF-6E662A0BD046}" srcOrd="6" destOrd="0" presId="urn:microsoft.com/office/officeart/2008/layout/VerticalCurvedList"/>
    <dgm:cxn modelId="{0DC263AC-2259-428F-8981-1E0F21EC811F}" type="presParOf" srcId="{8E391AE5-35EA-4A7F-ACFF-6E662A0BD046}" destId="{EB133F34-59A3-4639-B813-3EF5396EC28B}" srcOrd="0" destOrd="0" presId="urn:microsoft.com/office/officeart/2008/layout/VerticalCurvedList"/>
    <dgm:cxn modelId="{D54A2DAC-1E02-4214-A02D-12B6141EC620}" type="presParOf" srcId="{96773A7D-3367-4F53-A2D2-EA5770AFFDB3}" destId="{88F378EC-C3F8-47CD-AEFF-49BA634320FB}" srcOrd="7" destOrd="0" presId="urn:microsoft.com/office/officeart/2008/layout/VerticalCurvedList"/>
    <dgm:cxn modelId="{A16BD804-3CC7-4675-A16E-601895D76C5C}" type="presParOf" srcId="{96773A7D-3367-4F53-A2D2-EA5770AFFDB3}" destId="{0C1D6B2A-9239-4220-B9D4-EF24FF044C0E}" srcOrd="8" destOrd="0" presId="urn:microsoft.com/office/officeart/2008/layout/VerticalCurvedList"/>
    <dgm:cxn modelId="{9556C3B8-3F9A-4B32-8A38-1798200C2066}" type="presParOf" srcId="{0C1D6B2A-9239-4220-B9D4-EF24FF044C0E}" destId="{A6FEC19F-0F90-4EC7-BB21-E0ADFEFFA617}" srcOrd="0" destOrd="0" presId="urn:microsoft.com/office/officeart/2008/layout/VerticalCurvedList"/>
    <dgm:cxn modelId="{16C5D889-7376-42A4-937C-F99D6A5FB63A}" type="presParOf" srcId="{96773A7D-3367-4F53-A2D2-EA5770AFFDB3}" destId="{CAE44C5F-81A1-4D30-8D3F-2E663ECAC700}" srcOrd="9" destOrd="0" presId="urn:microsoft.com/office/officeart/2008/layout/VerticalCurvedList"/>
    <dgm:cxn modelId="{D89BA2C3-EC63-4BE5-9EE2-EF8F7F3A923B}" type="presParOf" srcId="{96773A7D-3367-4F53-A2D2-EA5770AFFDB3}" destId="{053E2699-E7D5-4B6C-A824-2ED732C32228}" srcOrd="10" destOrd="0" presId="urn:microsoft.com/office/officeart/2008/layout/VerticalCurvedList"/>
    <dgm:cxn modelId="{80AD5E6D-521E-4087-8E75-46406B71D3D1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13. </a:t>
          </a:r>
          <a:r>
            <a:rPr lang="cs-CZ" sz="2000" b="1" kern="1200" smtClean="0"/>
            <a:t>prosince </a:t>
          </a:r>
          <a:r>
            <a:rPr lang="cs-CZ" sz="2000" b="1" kern="1200" dirty="0" smtClean="0"/>
            <a:t>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Evropa a české země 1648 - 1815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2"/>
          <a:ext cx="5849872" cy="6480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VY_32_INOVACE_15_ROKOKO A KLASICISMUS - OPAKOVÁNÍ</a:t>
          </a:r>
          <a:endParaRPr lang="cs-CZ" sz="2000" kern="1200" dirty="0" smtClean="0"/>
        </a:p>
      </dsp:txBody>
      <dsp:txXfrm>
        <a:off x="301774" y="2448272"/>
        <a:ext cx="5849872" cy="648071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4DF8A-B39B-4ED1-8418-40D401FA0EEE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D3E9-955C-4F42-BC27-EB05DA3C33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303D45AB-5341-4572-BF4A-6B934DB0C571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F3216BE5-550C-4169-B841-6CB621B1C1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osmý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20 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minulé látky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51845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první straně žáci </a:t>
            </a:r>
            <a:r>
              <a:rPr lang="cs-CZ" sz="2800" dirty="0" smtClean="0">
                <a:solidFill>
                  <a:schemeClr val="tx1"/>
                </a:solidFill>
              </a:rPr>
              <a:t>přiřadí vhodné pojmy. </a:t>
            </a:r>
            <a:r>
              <a:rPr lang="cs-CZ" sz="2800" dirty="0" smtClean="0">
                <a:solidFill>
                  <a:schemeClr val="tx1"/>
                </a:solidFill>
              </a:rPr>
              <a:t>Vše se tvoří pomocí PC, interaktivní tabule či papíru, pro kontrolu </a:t>
            </a:r>
            <a:r>
              <a:rPr lang="cs-CZ" sz="2800" dirty="0" smtClean="0">
                <a:solidFill>
                  <a:schemeClr val="tx1"/>
                </a:solidFill>
              </a:rPr>
              <a:t>se pak pojmy </a:t>
            </a:r>
            <a:r>
              <a:rPr lang="cs-CZ" sz="2800" dirty="0" smtClean="0">
                <a:solidFill>
                  <a:schemeClr val="tx1"/>
                </a:solidFill>
              </a:rPr>
              <a:t>po postupném klikání </a:t>
            </a:r>
            <a:r>
              <a:rPr lang="cs-CZ" sz="2800" dirty="0" smtClean="0">
                <a:solidFill>
                  <a:schemeClr val="tx1"/>
                </a:solidFill>
              </a:rPr>
              <a:t>přiřadí.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druhé </a:t>
            </a:r>
            <a:r>
              <a:rPr lang="cs-CZ" sz="2800" dirty="0" smtClean="0">
                <a:solidFill>
                  <a:schemeClr val="tx1"/>
                </a:solidFill>
              </a:rPr>
              <a:t>a třetí straně žáci vyberou, zda je věta pravdivá, či nikoliv, a to kliknutím na možnost ano, či ne. Správná možnost se zvětší a zmenší, </a:t>
            </a:r>
            <a:r>
              <a:rPr lang="cs-CZ" sz="2800" smtClean="0">
                <a:solidFill>
                  <a:schemeClr val="tx1"/>
                </a:solidFill>
              </a:rPr>
              <a:t>špatná zmizí.    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</a:t>
            </a:r>
            <a:r>
              <a:rPr lang="cs-CZ" sz="2800" dirty="0" smtClean="0">
                <a:solidFill>
                  <a:schemeClr val="tx1"/>
                </a:solidFill>
              </a:rPr>
              <a:t>čtvrté straně žáci odpoví prostřednictvím PC či </a:t>
            </a:r>
            <a:r>
              <a:rPr lang="cs-CZ" sz="2800" dirty="0" err="1" smtClean="0">
                <a:solidFill>
                  <a:schemeClr val="tx1"/>
                </a:solidFill>
              </a:rPr>
              <a:t>int</a:t>
            </a:r>
            <a:r>
              <a:rPr lang="cs-CZ" sz="2800" dirty="0" smtClean="0">
                <a:solidFill>
                  <a:schemeClr val="tx1"/>
                </a:solidFill>
              </a:rPr>
              <a:t>. tabule na otázky. Odpovědi se po postupném klikání zobrazí.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72608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A, klasicistní skladatel                                                   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B, rokoko                         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C, klasicismus               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D, I. Newton 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E,  </a:t>
            </a:r>
            <a:r>
              <a:rPr lang="cs-CZ" sz="3200" dirty="0" err="1" smtClean="0">
                <a:solidFill>
                  <a:schemeClr val="tx1"/>
                </a:solidFill>
              </a:rPr>
              <a:t>Herculaneum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F, C. </a:t>
            </a:r>
            <a:r>
              <a:rPr lang="cs-CZ" sz="3200" dirty="0" err="1" smtClean="0">
                <a:solidFill>
                  <a:schemeClr val="tx1"/>
                </a:solidFill>
              </a:rPr>
              <a:t>Linné</a:t>
            </a:r>
            <a:r>
              <a:rPr lang="cs-CZ" sz="3200" dirty="0" smtClean="0">
                <a:solidFill>
                  <a:schemeClr val="tx1"/>
                </a:solidFill>
              </a:rPr>
              <a:t>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G, P. Diviš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H, klasicistní stavba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I, V. M. Kramerius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8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Přiřaď pojmy: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80112" y="1268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1268760"/>
            <a:ext cx="2587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1. bleskosvod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144000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flipH="1">
            <a:off x="4572000" y="1844824"/>
            <a:ext cx="4572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2. Stavovské divadlo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60795" y="2348880"/>
            <a:ext cx="53832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3. interiérový sloh, </a:t>
            </a:r>
            <a:r>
              <a:rPr lang="cs-CZ" sz="3200" b="1" dirty="0" err="1" smtClean="0">
                <a:solidFill>
                  <a:srgbClr val="FF0000"/>
                </a:solidFill>
              </a:rPr>
              <a:t>zdobenost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39952" y="2852936"/>
            <a:ext cx="46217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4. vydavatel českých knih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3501008"/>
            <a:ext cx="2842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5. W. A. Mozart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556462" y="4077072"/>
            <a:ext cx="45640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6. velká nápodoba antiky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4725144"/>
            <a:ext cx="4427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7. město zasypané lávou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5445224"/>
            <a:ext cx="51026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8. třídění rostlin a živočichů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6093296"/>
            <a:ext cx="3018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9. gravitační síla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50416 " pathEditMode="relative" ptsTypes="AA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53541 " pathEditMode="relative" ptsTypes="AA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838 " pathEditMode="relative" ptsTypes="AA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562 0.47245 " pathEditMode="relative" ptsTypes="AA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32546 " pathEditMode="relative" ptsTypes="AA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5 " pathEditMode="relative" ptsTypes="AA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33 0.00023 L 0.03541 -0.18935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58 -0.17847 " pathEditMode="relative" ptsTypes="AA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00047 L -0.02934 -0.46157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5" grpId="0"/>
      <p:bldP spid="5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268760"/>
            <a:ext cx="8138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1. V 18. stol. se kladl důraz na specializaci věd. 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84482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184482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348880"/>
            <a:ext cx="8638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2. V 18. stol. se neusilovalo o rozumové poznání.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285293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780928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3501008"/>
            <a:ext cx="5875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3. J. Watt nevymyslel parní stroj.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4077072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400506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4581128"/>
            <a:ext cx="6131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4. Encyklopedie vznikla ve Francii.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157192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03648" y="515719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5661248"/>
            <a:ext cx="7188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5. Na Encyklopedii se nepodílel Newton.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96336" y="573325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40352" y="616530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uild="allAtOnce"/>
      <p:bldP spid="6" grpId="0"/>
      <p:bldP spid="6" grpId="1"/>
      <p:bldP spid="7" grpId="0"/>
      <p:bldP spid="8" grpId="0"/>
      <p:bldP spid="8" grpId="1"/>
      <p:bldP spid="9" grpId="0"/>
      <p:bldP spid="9" grpId="1"/>
      <p:bldP spid="11" grpId="0"/>
      <p:bldP spid="11" grpId="1"/>
      <p:bldP spid="12" grpId="0"/>
      <p:bldP spid="12" grpId="1"/>
      <p:bldP spid="13" grpId="0"/>
      <p:bldP spid="14" grpId="0" build="allAtOnce"/>
      <p:bldP spid="15" grpId="0"/>
      <p:bldP spid="15" grpId="1"/>
      <p:bldP spid="16" grpId="0"/>
      <p:bldP spid="17" grpId="0" build="allAtOnce"/>
      <p:bldP spid="1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6. Na Encyklopedii se podíleli Diderot a </a:t>
            </a:r>
            <a:r>
              <a:rPr lang="cs-CZ" sz="3200" b="1" dirty="0" err="1" smtClean="0"/>
              <a:t>Voltaire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916832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191683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2420888"/>
            <a:ext cx="9082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7. Obsahem Encyklopedie nebylo všechno poznání.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92494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924944"/>
            <a:ext cx="6751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3573016"/>
            <a:ext cx="86116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8. Obsahem Encyklopedie byla </a:t>
            </a:r>
            <a:r>
              <a:rPr lang="cs-CZ" sz="3200" b="1" dirty="0" err="1" smtClean="0"/>
              <a:t>společ</a:t>
            </a:r>
            <a:r>
              <a:rPr lang="cs-CZ" sz="3200" b="1" dirty="0" smtClean="0"/>
              <a:t>. smlouva.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4077072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414908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0" y="4653136"/>
            <a:ext cx="9010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9. Smlouva neumožnila poddaným svrhnout krále.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22920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91680" y="515719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0" y="5733256"/>
            <a:ext cx="6426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10. Bleskosvod vymyslel B. </a:t>
            </a:r>
            <a:r>
              <a:rPr lang="cs-CZ" sz="3200" b="1" dirty="0" err="1" smtClean="0"/>
              <a:t>Franklin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544522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88224" y="594928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  <p:bldP spid="6" grpId="0"/>
      <p:bldP spid="6" grpId="1"/>
      <p:bldP spid="7" grpId="0"/>
      <p:bldP spid="8" grpId="0"/>
      <p:bldP spid="8" grpId="1"/>
      <p:bldP spid="9" grpId="0"/>
      <p:bldP spid="9" grpId="1"/>
      <p:bldP spid="10" grpId="0"/>
      <p:bldP spid="11" grpId="0"/>
      <p:bldP spid="11" grpId="1"/>
      <p:bldP spid="12" grpId="0"/>
      <p:bldP spid="12" grpId="1"/>
      <p:bldP spid="13" grpId="0"/>
      <p:bldP spid="14" grpId="0"/>
      <p:bldP spid="14" grpId="1"/>
      <p:bldP spid="15" grpId="0" build="allAtOnce"/>
      <p:bldP spid="16" grpId="0"/>
      <p:bldP spid="17" grpId="0" build="allAtOnce"/>
      <p:bldP spid="18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4785395"/>
          </a:xfrm>
        </p:spPr>
        <p:txBody>
          <a:bodyPr/>
          <a:lstStyle/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1. Kdo napsal Robinsona?</a:t>
            </a: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2. Ve kterých jazycích vycházela literatura?</a:t>
            </a:r>
          </a:p>
          <a:p>
            <a:pPr algn="just">
              <a:buNone/>
            </a:pPr>
            <a:endParaRPr lang="cs-CZ" sz="3200" smtClean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3. Co napsal J. Swift?</a:t>
            </a: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4. Co chybělo ČJ?</a:t>
            </a: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5. Se kterým jazykem soupeřila ČJ?</a:t>
            </a: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6. Čemu se věnovali čeští literáti?</a:t>
            </a:r>
          </a:p>
          <a:p>
            <a:pPr algn="just">
              <a:buNone/>
            </a:pPr>
            <a:endParaRPr lang="cs-CZ" sz="3200" smtClean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cs-CZ" sz="3200" smtClean="0">
                <a:solidFill>
                  <a:schemeClr val="tx1"/>
                </a:solidFill>
              </a:rPr>
              <a:t>7. Kdo byl Josef Dobrovský?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Odpovězte: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1340768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D. </a:t>
            </a:r>
            <a:r>
              <a:rPr lang="cs-CZ" sz="3200" b="1" dirty="0" err="1" smtClean="0">
                <a:solidFill>
                  <a:srgbClr val="FF0000"/>
                </a:solidFill>
              </a:rPr>
              <a:t>Defoe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564904"/>
            <a:ext cx="22894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 národních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1920" y="3068960"/>
            <a:ext cx="3071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Guliverovy</a:t>
            </a:r>
            <a:r>
              <a:rPr lang="cs-CZ" sz="3200" b="1" dirty="0" smtClean="0">
                <a:solidFill>
                  <a:srgbClr val="FF0000"/>
                </a:solidFill>
              </a:rPr>
              <a:t> cesty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3645024"/>
            <a:ext cx="27879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odborné názvy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44208" y="4221088"/>
            <a:ext cx="925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 NJ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5445224"/>
            <a:ext cx="6832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gramatika, dějiny ČJ a české literatury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5949280"/>
            <a:ext cx="3607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jazykovědec, literát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6" grpId="0"/>
      <p:bldP spid="7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112568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Použitá literatura: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VÁLKOVÁ, Veronika. </a:t>
            </a:r>
            <a:r>
              <a:rPr lang="cs-CZ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8 pro základní školy</a:t>
            </a: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Praha: SPN - pedagogické nakladatelství, akciová společnost, 2008, ISBN 978-80-7235-404-7.</a:t>
            </a:r>
          </a:p>
          <a:p>
            <a:pPr marL="0" indent="0" algn="ctr">
              <a:buNone/>
            </a:pPr>
            <a:endParaRPr lang="cs-C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solidFill>
                  <a:schemeClr val="tx1"/>
                </a:solidFill>
              </a:rPr>
              <a:t> </a:t>
            </a:r>
            <a:endParaRPr lang="cs-C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80</TotalTime>
  <Words>500</Words>
  <Application>Microsoft Office PowerPoint</Application>
  <PresentationFormat>Předvádění na obrazovce (4:3)</PresentationFormat>
  <Paragraphs>94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Základní škola a Mateřská škola Bílá Třemešná, okres Trutnov</vt:lpstr>
      <vt:lpstr>Anotace</vt:lpstr>
      <vt:lpstr>Anotace k jednotlivým stranám</vt:lpstr>
      <vt:lpstr>Přiřaď pojmy:</vt:lpstr>
      <vt:lpstr>Vyber:</vt:lpstr>
      <vt:lpstr>Vyber:</vt:lpstr>
      <vt:lpstr>Odpovězte: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Rokoko, klasicismus - opakování</dc:title>
  <dc:creator>Mgr. Jiří Lux</dc:creator>
  <cp:lastModifiedBy>Jiri</cp:lastModifiedBy>
  <cp:revision>12</cp:revision>
  <dcterms:created xsi:type="dcterms:W3CDTF">2013-12-12T19:51:16Z</dcterms:created>
  <dcterms:modified xsi:type="dcterms:W3CDTF">2014-01-02T11:22:14Z</dcterms:modified>
</cp:coreProperties>
</file>