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4" r:id="rId4"/>
    <p:sldId id="329" r:id="rId5"/>
    <p:sldId id="330" r:id="rId6"/>
    <p:sldId id="333" r:id="rId7"/>
    <p:sldId id="337" r:id="rId8"/>
    <p:sldId id="281" r:id="rId9"/>
    <p:sldId id="339" r:id="rId10"/>
    <p:sldId id="338" r:id="rId11"/>
    <p:sldId id="287" r:id="rId12"/>
    <p:sldId id="286" r:id="rId13"/>
    <p:sldId id="288" r:id="rId14"/>
    <p:sldId id="289" r:id="rId15"/>
    <p:sldId id="292" r:id="rId16"/>
    <p:sldId id="294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E4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80" d="100"/>
          <a:sy n="80" d="100"/>
        </p:scale>
        <p:origin x="-864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VY_32_INOVACE_Skládání různoběžných sil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VY_32_INOVACE_Skládání různoběžných sil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domaciposilovna.cz/extremy/extremni-zavod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80664819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Prezentace je určena pro výklad učiva o silách a jejich skládání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Výklad nové látky (snímky 3 – </a:t>
            </a:r>
            <a:r>
              <a:rPr lang="cs-CZ" dirty="0" smtClean="0"/>
              <a:t>8): </a:t>
            </a:r>
            <a:r>
              <a:rPr lang="cs-CZ" dirty="0"/>
              <a:t>Výslednice sil a skládání </a:t>
            </a:r>
            <a:r>
              <a:rPr lang="cs-CZ" dirty="0" smtClean="0"/>
              <a:t>různoběžných sil</a:t>
            </a:r>
            <a:r>
              <a:rPr lang="cs-CZ" dirty="0"/>
              <a:t>. Snímky 6 a 7 obsahují animace skládání </a:t>
            </a:r>
            <a:r>
              <a:rPr lang="cs-CZ" dirty="0" smtClean="0"/>
              <a:t>různoběžných sil se stejným působištěm a různými působišti. Snímky 8 </a:t>
            </a:r>
            <a:r>
              <a:rPr lang="cs-CZ" dirty="0"/>
              <a:t>a </a:t>
            </a:r>
            <a:r>
              <a:rPr lang="cs-CZ" dirty="0" smtClean="0"/>
              <a:t>9 </a:t>
            </a:r>
            <a:r>
              <a:rPr lang="cs-CZ" dirty="0"/>
              <a:t>obsahují </a:t>
            </a:r>
            <a:r>
              <a:rPr lang="cs-CZ" dirty="0" smtClean="0"/>
              <a:t>příklady na procvičení probraného učiva včetně výsledku.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Shrnutí probrané látky a závěrečný interaktivní test (</a:t>
            </a:r>
            <a:r>
              <a:rPr lang="cs-CZ"/>
              <a:t>snímky </a:t>
            </a:r>
            <a:r>
              <a:rPr lang="cs-CZ" smtClean="0"/>
              <a:t>10 </a:t>
            </a:r>
            <a:r>
              <a:rPr lang="cs-CZ"/>
              <a:t>– </a:t>
            </a:r>
            <a:r>
              <a:rPr lang="cs-CZ" smtClean="0"/>
              <a:t>16) </a:t>
            </a:r>
            <a:r>
              <a:rPr lang="cs-CZ" dirty="0"/>
              <a:t>– po kliknutí na odpověď se žáci dozví, zda odpověděli správně.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40 min.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Skládání různoběžných sil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Když </a:t>
            </a:r>
            <a:r>
              <a:rPr lang="cs-CZ" smtClean="0"/>
              <a:t>nás táhne víc …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475656" y="1647877"/>
            <a:ext cx="6696744" cy="4212921"/>
            <a:chOff x="1475656" y="1647877"/>
            <a:chExt cx="6696744" cy="4212921"/>
          </a:xfrm>
        </p:grpSpPr>
        <p:pic>
          <p:nvPicPr>
            <p:cNvPr id="6" name="Picture 2" descr="http://domaciposilovna.cz/wp-content/uploads/iditarod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656" y="1647877"/>
              <a:ext cx="5983919" cy="42129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420271" y="5439610"/>
              <a:ext cx="75212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 smtClean="0"/>
                <a:t>1</a:t>
              </a:r>
              <a:endParaRPr lang="cs-CZ" dirty="0"/>
            </a:p>
          </p:txBody>
        </p:sp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710" y="5487265"/>
            <a:ext cx="8784976" cy="1224136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Pokud působíme na těleso současně několika silami, tyto síly se skládají </a:t>
            </a: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3851920" y="3610458"/>
            <a:ext cx="864096" cy="494070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4427984" y="3754337"/>
            <a:ext cx="288032" cy="350191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716016" y="3610458"/>
            <a:ext cx="0" cy="479088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716016" y="3645024"/>
            <a:ext cx="360040" cy="459504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716016" y="3602633"/>
            <a:ext cx="648072" cy="521683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Skupina 22"/>
          <p:cNvGrpSpPr/>
          <p:nvPr/>
        </p:nvGrpSpPr>
        <p:grpSpPr>
          <a:xfrm>
            <a:off x="3635896" y="3140968"/>
            <a:ext cx="2232248" cy="648072"/>
            <a:chOff x="3635896" y="3140968"/>
            <a:chExt cx="2232248" cy="648072"/>
          </a:xfrm>
        </p:grpSpPr>
        <p:sp>
          <p:nvSpPr>
            <p:cNvPr id="26" name="TextovéPole 25"/>
            <p:cNvSpPr txBox="1"/>
            <p:nvPr/>
          </p:nvSpPr>
          <p:spPr>
            <a:xfrm>
              <a:off x="3635896" y="3140968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139952" y="3254834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644008" y="3255367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932040" y="3183359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292080" y="3327375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5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716016" y="2175247"/>
            <a:ext cx="648072" cy="1949068"/>
            <a:chOff x="3568051" y="2145630"/>
            <a:chExt cx="648072" cy="1949068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3568051" y="2253558"/>
              <a:ext cx="0" cy="1841140"/>
            </a:xfrm>
            <a:prstGeom prst="line">
              <a:avLst/>
            </a:prstGeom>
            <a:ln w="38100">
              <a:solidFill>
                <a:srgbClr val="C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3640059" y="2145630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C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endParaRPr lang="cs-CZ" sz="24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7303594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>
                <a:latin typeface="Calibri" pitchFamily="34" charset="0"/>
              </a:rPr>
              <a:t>Výslednice sil </a:t>
            </a:r>
            <a:r>
              <a:rPr lang="cs-CZ" sz="3200" dirty="0">
                <a:latin typeface="Calibri" pitchFamily="34" charset="0"/>
              </a:rPr>
              <a:t>je síla, kterou lze nahradit všechny dílčí síly působící na těleso (resp. hmotný bod) tak, aby měla stejné účinky jako dílčí síly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Při skládání sil záleží na tom, jestli jsou síly rovnoběžné nebo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různoběžné,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a také na tom, jestli působiště sil leží na stejné nositelce síly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VÝSLEDNICE SIL</a:t>
            </a:r>
          </a:p>
        </p:txBody>
      </p:sp>
    </p:spTree>
    <p:extLst>
      <p:ext uri="{BB962C8B-B14F-4D97-AF65-F5344CB8AC3E}">
        <p14:creationId xmlns:p14="http://schemas.microsoft.com/office/powerpoint/2010/main" xmlns="" val="38242273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Síly se skládají doplněním na </a:t>
            </a:r>
            <a:r>
              <a:rPr lang="cs-CZ" sz="3200" b="1" dirty="0" smtClean="0">
                <a:latin typeface="Calibri" pitchFamily="34" charset="0"/>
              </a:rPr>
              <a:t>silový rovnoběžník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Různoběžné síly se stejným působištěm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907705" y="3501008"/>
            <a:ext cx="264756" cy="302433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1153792" y="3507706"/>
            <a:ext cx="753913" cy="2009526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907704" y="3511055"/>
            <a:ext cx="984837" cy="998065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1153792" y="3926157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3792" y="3926157"/>
                <a:ext cx="385498" cy="5754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10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2507043" y="3638417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7043" y="3638417"/>
                <a:ext cx="385498" cy="5754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se šipkou 25"/>
          <p:cNvCxnSpPr/>
          <p:nvPr/>
        </p:nvCxnSpPr>
        <p:spPr>
          <a:xfrm flipH="1">
            <a:off x="2161903" y="4515818"/>
            <a:ext cx="753913" cy="2009526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187624" y="5527279"/>
            <a:ext cx="984837" cy="998065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2014624" y="4654036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4624" y="4654036"/>
                <a:ext cx="385498" cy="57547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vál 28"/>
          <p:cNvSpPr/>
          <p:nvPr/>
        </p:nvSpPr>
        <p:spPr>
          <a:xfrm>
            <a:off x="1835696" y="3429000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Obdélník 29"/>
              <p:cNvSpPr/>
              <p:nvPr/>
            </p:nvSpPr>
            <p:spPr>
              <a:xfrm>
                <a:off x="3995936" y="4077072"/>
                <a:ext cx="4131580" cy="549766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dirty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i="1" dirty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 dirty="0"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400" i="1" baseline="-25000" dirty="0">
                                  <a:latin typeface="Cambria Math"/>
                                </a:rPr>
                                <m:t>1</m:t>
                              </m:r>
                            </m:e>
                            <m:sup>
                              <m:r>
                                <a:rPr lang="cs-CZ" sz="2400" i="1" dirty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 dirty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 dirty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 dirty="0"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400" i="1" baseline="-25000" dirty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400" i="1" dirty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 dirty="0">
                              <a:latin typeface="Cambria Math"/>
                            </a:rPr>
                            <m:t>+2</m:t>
                          </m:r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  <m:r>
                            <a:rPr lang="cs-CZ" sz="2400" i="1" baseline="-25000" dirty="0">
                              <a:latin typeface="Cambria Math"/>
                            </a:rPr>
                            <m:t>1</m:t>
                          </m:r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  <m:r>
                            <a:rPr lang="cs-CZ" sz="2400" i="1" baseline="-25000" dirty="0">
                              <a:latin typeface="Cambria Math"/>
                            </a:rPr>
                            <m:t>2</m:t>
                          </m:r>
                          <m:r>
                            <a:rPr lang="cs-CZ" sz="2400" i="1" dirty="0">
                              <a:latin typeface="Cambria Math"/>
                            </a:rPr>
                            <m:t>𝑐𝑜𝑠</m:t>
                          </m:r>
                          <m:r>
                            <a:rPr lang="cs-CZ" sz="2400" i="1" dirty="0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rad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077072"/>
                <a:ext cx="4131580" cy="54976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ástupný symbol pro obsah 1"/>
          <p:cNvSpPr txBox="1">
            <a:spLocks/>
          </p:cNvSpPr>
          <p:nvPr/>
        </p:nvSpPr>
        <p:spPr>
          <a:xfrm>
            <a:off x="3347864" y="2963792"/>
            <a:ext cx="5796136" cy="3561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Výpočet velikosti výslednice</a:t>
            </a:r>
            <a:b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je složitější: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b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Pokud jsou síly navzájem kolmé, </a:t>
            </a:r>
            <a:b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využijeme Pythagorovu větu: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Obdélník 31"/>
              <p:cNvSpPr/>
              <p:nvPr/>
            </p:nvSpPr>
            <p:spPr>
              <a:xfrm>
                <a:off x="3995936" y="5687546"/>
                <a:ext cx="2376264" cy="461665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p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 dirty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  <m:r>
                            <a:rPr lang="cs-CZ" sz="2400" i="1" baseline="-25000" dirty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2400" i="1" dirty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 dirty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  <m:r>
                            <a:rPr lang="cs-CZ" sz="2400" i="1" baseline="-25000" dirty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400" i="1" dirty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5687546"/>
                <a:ext cx="2376264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4637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4" grpId="0" animBg="1"/>
      <p:bldP spid="25" grpId="0" animBg="1"/>
      <p:bldP spid="28" grpId="0" animBg="1"/>
      <p:bldP spid="29" grpId="0" animBg="1"/>
      <p:bldP spid="30" grpId="0" animBg="1"/>
      <p:bldP spid="31" grpId="0" uiExpand="1" build="p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Různoběžné síly s různými působišti</a:t>
            </a:r>
            <a:endParaRPr lang="cs-CZ" dirty="0"/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3995936" y="5013176"/>
            <a:ext cx="5796136" cy="1463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Výpočet velikosti výslednice</a:t>
            </a:r>
            <a:b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je stejný jako v předchozím </a:t>
            </a:r>
            <a:b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případě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22540" y="1772816"/>
            <a:ext cx="3312368" cy="200617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65361" y="3769485"/>
            <a:ext cx="753913" cy="2009526"/>
          </a:xfrm>
          <a:prstGeom prst="straightConnector1">
            <a:avLst/>
          </a:prstGeom>
          <a:ln w="25400">
            <a:solidFill>
              <a:srgbClr val="00206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201665" y="3778993"/>
            <a:ext cx="984837" cy="998065"/>
          </a:xfrm>
          <a:prstGeom prst="straightConnector1">
            <a:avLst/>
          </a:prstGeom>
          <a:ln w="25400">
            <a:solidFill>
              <a:srgbClr val="00206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-38695" y="5173125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8695" y="5173125"/>
                <a:ext cx="385498" cy="5754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12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3275856" y="4221088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221088"/>
                <a:ext cx="385498" cy="5754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se šipkou 33"/>
          <p:cNvCxnSpPr/>
          <p:nvPr/>
        </p:nvCxnSpPr>
        <p:spPr>
          <a:xfrm flipH="1">
            <a:off x="1223616" y="1772816"/>
            <a:ext cx="753913" cy="2009526"/>
          </a:xfrm>
          <a:prstGeom prst="straightConnector1">
            <a:avLst/>
          </a:prstGeom>
          <a:ln w="25400">
            <a:solidFill>
              <a:schemeClr val="accent4">
                <a:lumMod val="20000"/>
                <a:lumOff val="80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1223616" y="1772816"/>
            <a:ext cx="1978049" cy="2016224"/>
          </a:xfrm>
          <a:prstGeom prst="straightConnector1">
            <a:avLst/>
          </a:prstGeom>
          <a:ln w="25400">
            <a:solidFill>
              <a:schemeClr val="accent4">
                <a:lumMod val="20000"/>
                <a:lumOff val="80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1007592" y="2355578"/>
            <a:ext cx="753913" cy="2009526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393353" y="3759218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353" y="3759218"/>
                <a:ext cx="385498" cy="6111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4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se šipkou 37"/>
          <p:cNvCxnSpPr/>
          <p:nvPr/>
        </p:nvCxnSpPr>
        <p:spPr>
          <a:xfrm>
            <a:off x="1784780" y="2358927"/>
            <a:ext cx="984837" cy="998065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2746342" y="2781513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6342" y="2781513"/>
                <a:ext cx="385498" cy="61112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4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se šipkou 39"/>
          <p:cNvCxnSpPr/>
          <p:nvPr/>
        </p:nvCxnSpPr>
        <p:spPr>
          <a:xfrm flipH="1">
            <a:off x="2015704" y="3363690"/>
            <a:ext cx="753913" cy="2009526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1041425" y="4296445"/>
            <a:ext cx="984837" cy="998065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1773144" y="2348880"/>
            <a:ext cx="264756" cy="3024336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TextovéPole 42"/>
              <p:cNvSpPr txBox="1"/>
              <p:nvPr/>
            </p:nvSpPr>
            <p:spPr>
              <a:xfrm>
                <a:off x="2168095" y="4941753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′ </m:t>
                          </m:r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8095" y="4941753"/>
                <a:ext cx="385498" cy="61112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269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1223616" y="3789040"/>
            <a:ext cx="1978049" cy="0"/>
          </a:xfrm>
          <a:prstGeom prst="straightConnector1">
            <a:avLst/>
          </a:prstGeom>
          <a:ln w="25400">
            <a:solidFill>
              <a:srgbClr val="FF0000"/>
            </a:solidFill>
            <a:prstDash val="sysDot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1833513" y="3717032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nice se šipkou 45"/>
          <p:cNvCxnSpPr/>
          <p:nvPr/>
        </p:nvCxnSpPr>
        <p:spPr>
          <a:xfrm>
            <a:off x="1917160" y="3789040"/>
            <a:ext cx="264756" cy="302433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TextovéPole 46"/>
              <p:cNvSpPr txBox="1"/>
              <p:nvPr/>
            </p:nvSpPr>
            <p:spPr>
              <a:xfrm>
                <a:off x="2240103" y="6381913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0103" y="6381913"/>
                <a:ext cx="385498" cy="575479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95936" y="1680242"/>
            <a:ext cx="4680520" cy="423813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Síly se skládají doplněním na </a:t>
            </a:r>
            <a:r>
              <a:rPr lang="cs-CZ" sz="3200" b="1" dirty="0" smtClean="0">
                <a:latin typeface="Calibri" pitchFamily="34" charset="0"/>
              </a:rPr>
              <a:t>silový rovnoběžník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Nejprve najdeme společné </a:t>
            </a: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působiště posunutím sil po jejich </a:t>
            </a:r>
            <a:b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nositelkách</a:t>
            </a:r>
            <a:endParaRPr lang="cs-CZ" sz="3200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76611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p"/>
      <p:bldP spid="17" grpId="0" animBg="1"/>
      <p:bldP spid="20" grpId="0" animBg="1"/>
      <p:bldP spid="33" grpId="0" animBg="1"/>
      <p:bldP spid="37" grpId="0" animBg="1"/>
      <p:bldP spid="39" grpId="0" animBg="1"/>
      <p:bldP spid="43" grpId="0" animBg="1"/>
      <p:bldP spid="45" grpId="0" animBg="1"/>
      <p:bldP spid="47" grpId="0" animBg="1"/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Na těleso působí v jednom bodě dvě navzájem kolmé síly o velikostech 30 N a 40 N. Jak velká je jejich výslednice? Řešte graficky i početně. </a:t>
            </a: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[50 N]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Na </a:t>
            </a:r>
            <a:r>
              <a:rPr lang="cs-CZ" sz="3200" dirty="0">
                <a:latin typeface="Calibri" pitchFamily="34" charset="0"/>
              </a:rPr>
              <a:t>těleso působí v </a:t>
            </a:r>
            <a:r>
              <a:rPr lang="cs-CZ" sz="3200" dirty="0" smtClean="0">
                <a:latin typeface="Calibri" pitchFamily="34" charset="0"/>
              </a:rPr>
              <a:t>různých bodech </a:t>
            </a:r>
            <a:r>
              <a:rPr lang="cs-CZ" sz="3200" dirty="0">
                <a:latin typeface="Calibri" pitchFamily="34" charset="0"/>
              </a:rPr>
              <a:t>dvě síly o velikostech </a:t>
            </a:r>
            <a:r>
              <a:rPr lang="cs-CZ" sz="3200" dirty="0" smtClean="0">
                <a:latin typeface="Calibri" pitchFamily="34" charset="0"/>
              </a:rPr>
              <a:t>200 </a:t>
            </a:r>
            <a:r>
              <a:rPr lang="cs-CZ" sz="3200" dirty="0">
                <a:latin typeface="Calibri" pitchFamily="34" charset="0"/>
              </a:rPr>
              <a:t>N a </a:t>
            </a:r>
            <a:r>
              <a:rPr lang="cs-CZ" sz="3200" dirty="0" smtClean="0">
                <a:latin typeface="Calibri" pitchFamily="34" charset="0"/>
              </a:rPr>
              <a:t>150 N v navzájem kolmých směrech. </a:t>
            </a:r>
            <a:r>
              <a:rPr lang="cs-CZ" sz="3200" dirty="0">
                <a:latin typeface="Calibri" pitchFamily="34" charset="0"/>
              </a:rPr>
              <a:t>Jak velká je jejich výslednice? Řešte graficky i početně. </a:t>
            </a: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[250 </a:t>
            </a:r>
            <a:r>
              <a:rPr lang="cs-CZ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N]</a:t>
            </a:r>
          </a:p>
          <a:p>
            <a:pPr marL="514350" indent="-514350">
              <a:buFont typeface="+mj-lt"/>
              <a:buAutoNum type="arabicPeriod"/>
            </a:pPr>
            <a:endParaRPr lang="cs-CZ" sz="3000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sz="3200" dirty="0"/>
              <a:t>Dvě síly o velikostech 50 N a 40 N působí v jednom bodě a svírají úhel 60°.  Určete graficky </a:t>
            </a:r>
            <a:r>
              <a:rPr lang="cs-CZ" sz="3200" dirty="0" smtClean="0"/>
              <a:t>velikost </a:t>
            </a:r>
            <a:r>
              <a:rPr lang="cs-CZ" sz="3200" dirty="0"/>
              <a:t>jejich výslednice</a:t>
            </a:r>
            <a:r>
              <a:rPr lang="cs-CZ" sz="3200" dirty="0" smtClean="0"/>
              <a:t>. </a:t>
            </a: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[78 N]</a:t>
            </a:r>
          </a:p>
          <a:p>
            <a:pPr marL="514350" indent="-514350">
              <a:buFont typeface="+mj-lt"/>
              <a:buAutoNum type="arabicPeriod" startAt="3"/>
            </a:pPr>
            <a:endParaRPr lang="cs-CZ" sz="3000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3774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Co je výslednice sil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se skládají různoběžné síly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se stejným působištěm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s </a:t>
            </a:r>
            <a:r>
              <a:rPr lang="cs-CZ" sz="3000" dirty="0">
                <a:latin typeface="Calibri" pitchFamily="34" charset="0"/>
              </a:rPr>
              <a:t>různými </a:t>
            </a:r>
            <a:r>
              <a:rPr lang="cs-CZ" sz="3000" dirty="0" smtClean="0">
                <a:latin typeface="Calibri" pitchFamily="34" charset="0"/>
              </a:rPr>
              <a:t>působišti</a:t>
            </a:r>
            <a:endParaRPr lang="cs-CZ" sz="30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9241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Na těleso působí dvě navzájem kolmé síly o velikostech 30 N a 40 N. Velikost výslednice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 než 30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mezi 30 N a 40 N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větší než 40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Na těleso působí dvě navzájem kolmé síly o velikostech 30 N a 40 N. Velikost výslednice 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45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55 N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/>
              <a:t>Síle, kterou lze nahradit všechny dílčí síly působící na těleso tak, aby měla stejné účinky jako dílčí síly se říká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působiště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nositelka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výslednice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Pokud skládáme kolmé síly stejné velikosti je silovým rovnoběžníkem: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obdélník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lichoběžník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čtverec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Pythagorovu větu využíváme k výpočtu výslednice, pokud svírají skládané síly úhel: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 než 90°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větší než </a:t>
            </a:r>
            <a:r>
              <a:rPr lang="cs-CZ" sz="2800" dirty="0"/>
              <a:t>90°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přesně 90°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Obr. 1 -  </a:t>
            </a:r>
            <a:r>
              <a:rPr lang="cs-CZ" sz="1400" dirty="0"/>
              <a:t>AUTOR NEUVEDEN. </a:t>
            </a:r>
            <a:r>
              <a:rPr lang="cs-CZ" sz="1400" i="1" dirty="0"/>
              <a:t>domaciposilovna.cz</a:t>
            </a:r>
            <a:r>
              <a:rPr lang="cs-CZ" sz="1400" dirty="0"/>
              <a:t> [online]. [cit. </a:t>
            </a:r>
            <a:r>
              <a:rPr lang="cs-CZ" sz="1400" dirty="0" smtClean="0"/>
              <a:t>2.12.2013].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2"/>
              </a:rPr>
              <a:t>http://domaciposilovna.cz/extremy/extremni-zavody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2651</TotalTime>
  <Words>639</Words>
  <Application>Microsoft Office PowerPoint</Application>
  <PresentationFormat>Předvádění na obrazovce (4:3)</PresentationFormat>
  <Paragraphs>112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Skládání různoběžných sil</vt:lpstr>
      <vt:lpstr>Když nás táhne víc …</vt:lpstr>
      <vt:lpstr>VÝSLEDNICE SIL</vt:lpstr>
      <vt:lpstr>Různoběžné síly se stejným působištěm</vt:lpstr>
      <vt:lpstr>Různoběžné síly s různými působišti</vt:lpstr>
      <vt:lpstr>Příklady na procvičení</vt:lpstr>
      <vt:lpstr>Příklady na procvičení</vt:lpstr>
      <vt:lpstr>Co jsme se dozvěděli?</vt:lpstr>
      <vt:lpstr>Závěrečné opakování</vt:lpstr>
      <vt:lpstr>Na těleso působí dvě navzájem kolmé síly o velikostech 30 N a 40 N. Velikost výslednice je:</vt:lpstr>
      <vt:lpstr>Na těleso působí dvě navzájem kolmé síly o velikostech 30 N a 40 N. Velikost výslednice je:</vt:lpstr>
      <vt:lpstr>Síle, kterou lze nahradit všechny dílčí síly působící na těleso tak, aby měla stejné účinky jako dílčí síly se říká:</vt:lpstr>
      <vt:lpstr>Pokud skládáme kolmé síly stejné velikosti je silovým rovnoběžníkem:</vt:lpstr>
      <vt:lpstr>Pythagorovu větu využíváme k výpočtu výslednice, pokud svírají skládané síly úhel: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270</cp:revision>
  <dcterms:created xsi:type="dcterms:W3CDTF">2013-05-10T12:01:16Z</dcterms:created>
  <dcterms:modified xsi:type="dcterms:W3CDTF">2014-01-02T13:15:09Z</dcterms:modified>
</cp:coreProperties>
</file>