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3"/>
  </p:notesMasterIdLst>
  <p:sldIdLst>
    <p:sldId id="256" r:id="rId2"/>
    <p:sldId id="262" r:id="rId3"/>
    <p:sldId id="264" r:id="rId4"/>
    <p:sldId id="340" r:id="rId5"/>
    <p:sldId id="339" r:id="rId6"/>
    <p:sldId id="329" r:id="rId7"/>
    <p:sldId id="333" r:id="rId8"/>
    <p:sldId id="341" r:id="rId9"/>
    <p:sldId id="342" r:id="rId10"/>
    <p:sldId id="338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E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5737" autoAdjust="0"/>
  </p:normalViewPr>
  <p:slideViewPr>
    <p:cSldViewPr>
      <p:cViewPr varScale="1">
        <p:scale>
          <a:sx n="88" d="100"/>
          <a:sy n="88" d="100"/>
        </p:scale>
        <p:origin x="-102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Mechanika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VY_32_INOVACE_Procvičujeme skládání sil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32768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270508" y="197958"/>
          <a:ext cx="8158305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Petr Tomek</a:t>
          </a:r>
        </a:p>
      </dsp:txBody>
      <dsp:txXfrm>
        <a:off x="270508" y="197958"/>
        <a:ext cx="8158305" cy="396170"/>
      </dsp:txXfrm>
    </dsp:sp>
    <dsp:sp modelId="{112F553D-60C2-4CC4-948D-0369F51C4DB0}">
      <dsp:nvSpPr>
        <dsp:cNvPr id="0" name=""/>
        <dsp:cNvSpPr/>
      </dsp:nvSpPr>
      <dsp:spPr>
        <a:xfrm>
          <a:off x="22901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54392" y="792024"/>
          <a:ext cx="7874420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 </a:t>
          </a:r>
          <a:endParaRPr lang="cs-CZ" sz="2000" b="1" kern="1200" dirty="0"/>
        </a:p>
      </dsp:txBody>
      <dsp:txXfrm>
        <a:off x="554392" y="792024"/>
        <a:ext cx="7874420" cy="396170"/>
      </dsp:txXfrm>
    </dsp:sp>
    <dsp:sp modelId="{2741B69B-255D-4143-BECE-5BD9035A4FC6}">
      <dsp:nvSpPr>
        <dsp:cNvPr id="0" name=""/>
        <dsp:cNvSpPr/>
      </dsp:nvSpPr>
      <dsp:spPr>
        <a:xfrm>
          <a:off x="306785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41522" y="1386090"/>
          <a:ext cx="7787291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41522" y="1386090"/>
        <a:ext cx="7787291" cy="396170"/>
      </dsp:txXfrm>
    </dsp:sp>
    <dsp:sp modelId="{EB133F34-59A3-4639-B813-3EF5396EC28B}">
      <dsp:nvSpPr>
        <dsp:cNvPr id="0" name=""/>
        <dsp:cNvSpPr/>
      </dsp:nvSpPr>
      <dsp:spPr>
        <a:xfrm>
          <a:off x="393915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11398" y="1980156"/>
          <a:ext cx="7960409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Mechanika</a:t>
          </a:r>
          <a:endParaRPr lang="cs-CZ" sz="2000" b="1" kern="1200" dirty="0"/>
        </a:p>
      </dsp:txBody>
      <dsp:txXfrm>
        <a:off x="511398" y="1980156"/>
        <a:ext cx="7960409" cy="396170"/>
      </dsp:txXfrm>
    </dsp:sp>
    <dsp:sp modelId="{A6FEC19F-0F90-4EC7-BB21-E0ADFEFFA617}">
      <dsp:nvSpPr>
        <dsp:cNvPr id="0" name=""/>
        <dsp:cNvSpPr/>
      </dsp:nvSpPr>
      <dsp:spPr>
        <a:xfrm>
          <a:off x="306785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207974" y="2574222"/>
          <a:ext cx="82833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VY_32_INOVACE_Procvičujeme skládání sil</a:t>
          </a:r>
          <a:endParaRPr lang="cs-CZ" sz="2000" kern="1200" dirty="0" smtClean="0"/>
        </a:p>
      </dsp:txBody>
      <dsp:txXfrm>
        <a:off x="207974" y="2574222"/>
        <a:ext cx="8283372" cy="396170"/>
      </dsp:txXfrm>
    </dsp:sp>
    <dsp:sp modelId="{D00E28E9-7A94-4DBE-BF47-6DC8F169B300}">
      <dsp:nvSpPr>
        <dsp:cNvPr id="0" name=""/>
        <dsp:cNvSpPr/>
      </dsp:nvSpPr>
      <dsp:spPr>
        <a:xfrm>
          <a:off x="22901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616132572"/>
              </p:ext>
            </p:extLst>
          </p:nvPr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75466"/>
            <a:ext cx="8352928" cy="3633854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je určena pro </a:t>
            </a:r>
            <a:r>
              <a:rPr lang="cs-CZ" dirty="0" smtClean="0"/>
              <a:t>opakování </a:t>
            </a:r>
            <a:r>
              <a:rPr lang="cs-CZ" dirty="0" smtClean="0"/>
              <a:t>učiva o síle, jejím znázorňování </a:t>
            </a:r>
            <a:r>
              <a:rPr lang="cs-CZ" smtClean="0"/>
              <a:t>a </a:t>
            </a:r>
            <a:r>
              <a:rPr lang="cs-CZ" smtClean="0"/>
              <a:t>skládání </a:t>
            </a:r>
            <a:r>
              <a:rPr lang="cs-CZ" dirty="0" smtClean="0"/>
              <a:t>v </a:t>
            </a:r>
            <a:r>
              <a:rPr lang="cs-CZ" dirty="0" smtClean="0"/>
              <a:t>6. ročníku ZŠ.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</a:t>
            </a:r>
            <a:r>
              <a:rPr lang="cs-CZ" dirty="0" smtClean="0"/>
              <a:t>obsahuje šest řešených příkladů s animacemi pro snadnější pochopení postupu při výpočtech:</a:t>
            </a:r>
            <a:endParaRPr lang="cs-CZ" dirty="0" smtClean="0"/>
          </a:p>
          <a:p>
            <a:pPr marL="759143" lvl="1" indent="-457200">
              <a:buFont typeface="+mj-lt"/>
              <a:buAutoNum type="arabicPeriod"/>
            </a:pPr>
            <a:r>
              <a:rPr lang="cs-CZ" dirty="0" smtClean="0"/>
              <a:t>Početní skládání sil působících stejným směrem.</a:t>
            </a:r>
          </a:p>
          <a:p>
            <a:pPr marL="759143" lvl="1" indent="-457200">
              <a:buFont typeface="+mj-lt"/>
              <a:buAutoNum type="arabicPeriod"/>
            </a:pPr>
            <a:r>
              <a:rPr lang="cs-CZ" dirty="0"/>
              <a:t>Početní skládání sil působících stejným </a:t>
            </a:r>
            <a:r>
              <a:rPr lang="cs-CZ" dirty="0" smtClean="0"/>
              <a:t>směrem včetně výpočtu tíhové síly působící na tělesa.</a:t>
            </a:r>
          </a:p>
          <a:p>
            <a:pPr marL="759143" lvl="1" indent="-457200">
              <a:buFont typeface="+mj-lt"/>
              <a:buAutoNum type="arabicPeriod"/>
            </a:pPr>
            <a:r>
              <a:rPr lang="cs-CZ" dirty="0"/>
              <a:t>Početní skládání sil působících </a:t>
            </a:r>
            <a:r>
              <a:rPr lang="cs-CZ" dirty="0" smtClean="0"/>
              <a:t>opačným směrem.</a:t>
            </a:r>
          </a:p>
          <a:p>
            <a:pPr marL="759143" lvl="1" indent="-457200">
              <a:buFont typeface="+mj-lt"/>
              <a:buAutoNum type="arabicPeriod"/>
            </a:pPr>
            <a:r>
              <a:rPr lang="cs-CZ" dirty="0"/>
              <a:t>Grafické skládání </a:t>
            </a:r>
            <a:r>
              <a:rPr lang="cs-CZ" dirty="0" smtClean="0"/>
              <a:t>sil svírajících úhel 60°.</a:t>
            </a:r>
          </a:p>
          <a:p>
            <a:pPr marL="759143" lvl="1" indent="-457200">
              <a:buFont typeface="+mj-lt"/>
              <a:buAutoNum type="arabicPeriod"/>
            </a:pPr>
            <a:r>
              <a:rPr lang="cs-CZ" dirty="0"/>
              <a:t>Grafické skládání </a:t>
            </a:r>
            <a:r>
              <a:rPr lang="cs-CZ" dirty="0" smtClean="0"/>
              <a:t>kolmých sil.</a:t>
            </a:r>
          </a:p>
          <a:p>
            <a:pPr marL="759143" lvl="1" indent="-457200">
              <a:buFont typeface="+mj-lt"/>
              <a:buAutoNum type="arabicPeriod"/>
            </a:pPr>
            <a:r>
              <a:rPr lang="cs-CZ" dirty="0"/>
              <a:t>Početní </a:t>
            </a:r>
            <a:r>
              <a:rPr lang="cs-CZ" dirty="0" smtClean="0"/>
              <a:t>skládání </a:t>
            </a:r>
            <a:r>
              <a:rPr lang="cs-CZ" dirty="0"/>
              <a:t>kolmých sil.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Časová náročnost </a:t>
            </a:r>
            <a:r>
              <a:rPr lang="cs-CZ" dirty="0" smtClean="0"/>
              <a:t>40 </a:t>
            </a:r>
            <a:r>
              <a:rPr lang="cs-CZ" dirty="0"/>
              <a:t>min.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6082"/>
            <a:ext cx="7772400" cy="1780108"/>
          </a:xfrm>
        </p:spPr>
        <p:txBody>
          <a:bodyPr>
            <a:normAutofit fontScale="90000"/>
          </a:bodyPr>
          <a:lstStyle/>
          <a:p>
            <a:pPr lvl="0"/>
            <a:r>
              <a:rPr lang="cs-CZ" sz="6000" dirty="0"/>
              <a:t>Procvičujeme skládání sil</a:t>
            </a:r>
            <a:endParaRPr lang="cs-CZ" sz="5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p\AppData\Local\Microsoft\Windows\Temporary Internet Files\Content.IE5\8P2CQP08\MC900036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52936"/>
            <a:ext cx="1184148" cy="184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Když nás táhne víc … (řepa)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0710" y="1844824"/>
                <a:ext cx="8784976" cy="4824536"/>
              </a:xfrm>
            </p:spPr>
            <p:txBody>
              <a:bodyPr>
                <a:normAutofit lnSpcReduction="10000"/>
              </a:bodyPr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cs-CZ" dirty="0" smtClean="0"/>
                  <a:t>V pohádce o řepě táhnul dědeček silou 500 N, babička silou </a:t>
                </a:r>
                <a:br>
                  <a:rPr lang="cs-CZ" dirty="0" smtClean="0"/>
                </a:br>
                <a:r>
                  <a:rPr lang="cs-CZ" dirty="0" smtClean="0"/>
                  <a:t>400 N, vnučka silou 300 N, Pejsek silou 100 N, kočka silou 20 N a myška silou 2 N. Jaká je síla potřebná na vytažení řepy?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i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 Math"/>
                  </a:rPr>
                  <a:t>Síly působí stejným směrem = velikosti sil se sčítají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</m:sub>
                    </m:sSub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6</m:t>
                        </m:r>
                      </m:sub>
                    </m:sSub>
                  </m:oMath>
                </a14:m>
                <a:endParaRPr lang="cs-CZ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=500+400+300+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100+20+2</m:t>
                    </m:r>
                  </m:oMath>
                </a14:m>
                <a:endParaRPr lang="cs-CZ" b="0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=1322 </m:t>
                    </m:r>
                    <m:r>
                      <m:rPr>
                        <m:sty m:val="p"/>
                      </m:rPr>
                      <a:rPr lang="cs-CZ" b="0" i="0" smtClean="0">
                        <a:solidFill>
                          <a:schemeClr val="tx1"/>
                        </a:solidFill>
                        <a:latin typeface="Cambria Math"/>
                      </a:rPr>
                      <m:t>N</m:t>
                    </m:r>
                  </m:oMath>
                </a14:m>
                <a:endParaRPr lang="cs-CZ" dirty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dirty="0" smtClean="0"/>
                  <a:t>Síla </a:t>
                </a:r>
                <a:r>
                  <a:rPr lang="cs-CZ" dirty="0"/>
                  <a:t>potřebná na vytažení </a:t>
                </a:r>
                <a:r>
                  <a:rPr lang="cs-CZ" dirty="0" smtClean="0"/>
                  <a:t>řepy je 1322 N</a:t>
                </a:r>
                <a:endParaRPr lang="cs-CZ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0710" y="1844824"/>
                <a:ext cx="8784976" cy="4824536"/>
              </a:xfrm>
              <a:blipFill rotWithShape="1">
                <a:blip r:embed="rId3"/>
                <a:stretch>
                  <a:fillRect l="-902" t="-1770" b="-3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>
            <a:off x="1491666" y="4031168"/>
            <a:ext cx="1656184" cy="0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131840" y="4031168"/>
            <a:ext cx="1208126" cy="0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4283968" y="4031167"/>
            <a:ext cx="1022728" cy="1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290686" y="4031168"/>
            <a:ext cx="577458" cy="0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796136" y="4031168"/>
            <a:ext cx="432048" cy="0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607790" y="3501008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706510" y="3501008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608004" y="3501008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364088" y="3501008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868144" y="3501008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4" name="Přímá spojnice 33"/>
          <p:cNvCxnSpPr/>
          <p:nvPr/>
        </p:nvCxnSpPr>
        <p:spPr>
          <a:xfrm flipV="1">
            <a:off x="6156176" y="4018934"/>
            <a:ext cx="344288" cy="12234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6228184" y="3501008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2" name="Skupina 31"/>
          <p:cNvGrpSpPr/>
          <p:nvPr/>
        </p:nvGrpSpPr>
        <p:grpSpPr>
          <a:xfrm>
            <a:off x="1594730" y="4031170"/>
            <a:ext cx="5065500" cy="583554"/>
            <a:chOff x="2320926" y="4152705"/>
            <a:chExt cx="1091906" cy="494197"/>
          </a:xfrm>
        </p:grpSpPr>
        <p:cxnSp>
          <p:nvCxnSpPr>
            <p:cNvPr id="7" name="Přímá spojnice 6"/>
            <p:cNvCxnSpPr/>
            <p:nvPr/>
          </p:nvCxnSpPr>
          <p:spPr>
            <a:xfrm>
              <a:off x="2320926" y="4152705"/>
              <a:ext cx="1060863" cy="1"/>
            </a:xfrm>
            <a:prstGeom prst="line">
              <a:avLst/>
            </a:prstGeom>
            <a:ln w="38100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ovéPole 32"/>
            <p:cNvSpPr txBox="1"/>
            <p:nvPr/>
          </p:nvSpPr>
          <p:spPr>
            <a:xfrm>
              <a:off x="3315076" y="4255930"/>
              <a:ext cx="97756" cy="390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</a:t>
              </a:r>
              <a:endPara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49049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6" grpId="0"/>
      <p:bldP spid="28" grpId="0"/>
      <p:bldP spid="29" grpId="0"/>
      <p:bldP spid="30" grpId="0"/>
      <p:bldP spid="31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p\AppData\Local\Microsoft\Windows\Temporary Internet Files\Content.IE5\RGXSVXUD\MC90040785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78670"/>
            <a:ext cx="2140246" cy="258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Bunda s klíči (tíhová síla)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710" y="1844824"/>
            <a:ext cx="8784976" cy="108012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Na věšáku visí bunda o hmotnosti 1,5 kg a v kapse jsou klíče o hmotnosti 0,2 kg. Jaká celková síla působí na věšák?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1547664" y="2765544"/>
            <a:ext cx="0" cy="2550473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endCxn id="26" idx="3"/>
          </p:cNvCxnSpPr>
          <p:nvPr/>
        </p:nvCxnSpPr>
        <p:spPr>
          <a:xfrm>
            <a:off x="1763688" y="4596446"/>
            <a:ext cx="0" cy="719571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1187624" y="5085184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797167" y="5085184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2" name="Skupina 31"/>
          <p:cNvGrpSpPr/>
          <p:nvPr/>
        </p:nvGrpSpPr>
        <p:grpSpPr>
          <a:xfrm>
            <a:off x="1547673" y="2765544"/>
            <a:ext cx="544802" cy="3342559"/>
            <a:chOff x="2320926" y="4152705"/>
            <a:chExt cx="117436" cy="2830728"/>
          </a:xfrm>
        </p:grpSpPr>
        <p:cxnSp>
          <p:nvCxnSpPr>
            <p:cNvPr id="7" name="Přímá spojnice 6"/>
            <p:cNvCxnSpPr/>
            <p:nvPr/>
          </p:nvCxnSpPr>
          <p:spPr>
            <a:xfrm>
              <a:off x="2320926" y="4152705"/>
              <a:ext cx="0" cy="2635243"/>
            </a:xfrm>
            <a:prstGeom prst="line">
              <a:avLst/>
            </a:prstGeom>
            <a:ln w="38100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ovéPole 32"/>
            <p:cNvSpPr txBox="1"/>
            <p:nvPr/>
          </p:nvSpPr>
          <p:spPr>
            <a:xfrm>
              <a:off x="2340606" y="6592461"/>
              <a:ext cx="97756" cy="390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</a:t>
              </a:r>
              <a:endPara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1027" name="Picture 3" descr="C:\Users\top\AppData\Local\Microsoft\Windows\Temporary Internet Files\Content.IE5\RGXSVXUD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870" y="4383891"/>
            <a:ext cx="590594" cy="42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1"/>
              <p:cNvSpPr txBox="1">
                <a:spLocks/>
              </p:cNvSpPr>
              <p:nvPr/>
            </p:nvSpPr>
            <p:spPr>
              <a:xfrm>
                <a:off x="2771800" y="2672916"/>
                <a:ext cx="6264696" cy="399644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74320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576263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855663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4300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78308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10312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42316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anose="020B0604020202020204" pitchFamily="34" charset="0"/>
                  <a:buChar char="•"/>
                </a:pPr>
                <a:r>
                  <a:rPr lang="cs-CZ" i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 Math"/>
                  </a:rPr>
                  <a:t>Tíhová síla se vypočítá  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</a:rPr>
                      <m:t>𝐹</m:t>
                    </m:r>
                    <m:r>
                      <a:rPr lang="cs-CZ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</a:rPr>
                      <m:t>𝑚</m:t>
                    </m:r>
                    <m:r>
                      <a:rPr lang="cs-CZ" b="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  <a:ea typeface="Cambria Math"/>
                      </a:rPr>
                      <m:t>𝑔</m:t>
                    </m:r>
                  </m:oMath>
                </a14:m>
                <a:endParaRPr lang="cs-CZ" b="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mbria Math"/>
                  <a:ea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  <a:ea typeface="Cambria Math"/>
                      </a:rPr>
                      <m:t>𝑔</m:t>
                    </m:r>
                    <m:acc>
                      <m:accPr>
                        <m:chr m:val="̇"/>
                        <m:ctrlPr>
                          <a:rPr lang="cs-CZ" i="1" smtClean="0">
                            <a:solidFill>
                              <a:schemeClr val="tx1">
                                <a:lumMod val="65000"/>
                                <a:lumOff val="3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solidFill>
                              <a:schemeClr val="tx1">
                                <a:lumMod val="65000"/>
                                <a:lumOff val="3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=</m:t>
                        </m:r>
                      </m:e>
                    </m:acc>
                    <m:r>
                      <a:rPr lang="cs-CZ" b="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  <a:ea typeface="Cambria Math"/>
                      </a:rPr>
                      <m:t>10 </m:t>
                    </m:r>
                    <m:r>
                      <m:rPr>
                        <m:sty m:val="p"/>
                      </m:rPr>
                      <a:rPr lang="cs-CZ" b="0" i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  <a:ea typeface="Cambria Math"/>
                      </a:rPr>
                      <m:t>m</m:t>
                    </m:r>
                    <m:r>
                      <a:rPr lang="cs-CZ" b="0" i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/>
                        <a:ea typeface="Cambria Math"/>
                      </a:rPr>
                      <m:t>/</m:t>
                    </m:r>
                    <m:sSup>
                      <m:sSupPr>
                        <m:ctrlPr>
                          <a:rPr lang="cs-CZ" b="0" i="1" smtClean="0">
                            <a:solidFill>
                              <a:schemeClr val="tx1">
                                <a:lumMod val="65000"/>
                                <a:lumOff val="3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chemeClr val="tx1">
                                <a:lumMod val="65000"/>
                                <a:lumOff val="3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𝑠</m:t>
                        </m:r>
                      </m:e>
                      <m:sup>
                        <m:r>
                          <a:rPr lang="cs-CZ" b="0" i="1" smtClean="0">
                            <a:solidFill>
                              <a:schemeClr val="tx1">
                                <a:lumMod val="65000"/>
                                <a:lumOff val="3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 Math"/>
                  </a:rPr>
                  <a:t>  (tíhové zrychlení)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=1,5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∙10=15 </m:t>
                    </m:r>
                    <m:r>
                      <m:rPr>
                        <m:sty m:val="p"/>
                      </m:rPr>
                      <a:rPr lang="cs-CZ" b="0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N</m:t>
                    </m:r>
                  </m:oMath>
                </a14:m>
                <a:r>
                  <a:rPr lang="cs-CZ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 Math"/>
                  </a:rPr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0,2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∙10=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2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i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N</m:t>
                    </m:r>
                  </m:oMath>
                </a14:m>
                <a:endPara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i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 Math"/>
                  </a:rPr>
                  <a:t>Síly působí stejným směrem = velikosti sil se sčítají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endParaRPr lang="cs-CZ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=15+2</m:t>
                    </m:r>
                  </m:oMath>
                </a14:m>
                <a:endParaRPr lang="cs-CZ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=17 </m:t>
                    </m:r>
                    <m:r>
                      <m:rPr>
                        <m:sty m:val="p"/>
                      </m:rPr>
                      <a:rPr lang="cs-CZ" smtClean="0">
                        <a:solidFill>
                          <a:schemeClr val="tx1"/>
                        </a:solidFill>
                        <a:latin typeface="Cambria Math"/>
                      </a:rPr>
                      <m:t>N</m:t>
                    </m:r>
                  </m:oMath>
                </a14:m>
                <a:endParaRPr lang="cs-CZ" dirty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dirty="0" smtClean="0"/>
                  <a:t>Na věšák působí celková síla 17 N.</a:t>
                </a:r>
                <a:endParaRPr lang="cs-CZ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23" name="Zástupný symbol pro obsah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800" y="2672916"/>
                <a:ext cx="6264696" cy="3996444"/>
              </a:xfrm>
              <a:prstGeom prst="rect">
                <a:avLst/>
              </a:prstGeom>
              <a:blipFill rotWithShape="1">
                <a:blip r:embed="rId4"/>
                <a:stretch>
                  <a:fillRect l="-1363" t="-1220" b="-9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151406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6" grpId="0"/>
      <p:bldP spid="28" grpId="0"/>
      <p:bldP spid="2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op\AppData\Local\Microsoft\Windows\Temporary Internet Files\Content.IE5\RGXSVXUD\MC900334314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162" y="2905240"/>
            <a:ext cx="4004823" cy="147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Přetahovaná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0710" y="1844824"/>
                <a:ext cx="8784976" cy="4824536"/>
              </a:xfrm>
            </p:spPr>
            <p:txBody>
              <a:bodyPr>
                <a:normAutofit lnSpcReduction="10000"/>
              </a:bodyPr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cs-CZ" dirty="0" smtClean="0"/>
                  <a:t>Při přetahování lanem táhne první družstvo celkovou silou </a:t>
                </a:r>
                <a:br>
                  <a:rPr lang="cs-CZ" dirty="0" smtClean="0"/>
                </a:br>
                <a:r>
                  <a:rPr lang="cs-CZ" dirty="0" smtClean="0"/>
                  <a:t>1500 N a druhé družstvo silou 1700 N. Jaká je výsledná síla působící na praporek uvázaný uprostřed lana?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i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 Math"/>
                  </a:rPr>
                  <a:t>Síly působí opačným směrem = velikosti sil se odčítají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endParaRPr lang="cs-CZ" b="0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=1700−150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0</m:t>
                    </m:r>
                  </m:oMath>
                </a14:m>
                <a:endParaRPr lang="cs-CZ" b="0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𝐹</m:t>
                    </m:r>
                    <m:r>
                      <a:rPr lang="cs-CZ" i="1">
                        <a:solidFill>
                          <a:schemeClr val="tx1"/>
                        </a:solidFill>
                        <a:latin typeface="Cambria Math"/>
                      </a:rPr>
                      <m:t>=200 </m:t>
                    </m:r>
                    <m:r>
                      <m:rPr>
                        <m:sty m:val="p"/>
                      </m:rPr>
                      <a:rPr lang="cs-CZ" b="0" i="0" smtClean="0">
                        <a:solidFill>
                          <a:schemeClr val="tx1"/>
                        </a:solidFill>
                        <a:latin typeface="Cambria Math"/>
                      </a:rPr>
                      <m:t>N</m:t>
                    </m:r>
                  </m:oMath>
                </a14:m>
                <a:endParaRPr lang="cs-CZ" dirty="0">
                  <a:solidFill>
                    <a:schemeClr val="tx1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dirty="0" smtClean="0"/>
                  <a:t>Síla působící na praporek je 200 N</a:t>
                </a:r>
                <a:endParaRPr lang="cs-CZ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0710" y="1844824"/>
                <a:ext cx="8784976" cy="4824536"/>
              </a:xfrm>
              <a:blipFill rotWithShape="1">
                <a:blip r:embed="rId3"/>
                <a:stretch>
                  <a:fillRect l="-902" t="-1770" b="-3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827584" y="3785298"/>
            <a:ext cx="1928635" cy="0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829415" y="3731840"/>
            <a:ext cx="2847041" cy="0"/>
          </a:xfrm>
          <a:prstGeom prst="line">
            <a:avLst/>
          </a:prstGeom>
          <a:ln w="38100">
            <a:solidFill>
              <a:schemeClr val="tx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827584" y="3827261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8388424" y="3827261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b="1" baseline="-25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cs-CZ" sz="24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2" name="Skupina 31"/>
          <p:cNvGrpSpPr/>
          <p:nvPr/>
        </p:nvGrpSpPr>
        <p:grpSpPr>
          <a:xfrm>
            <a:off x="4282574" y="3670896"/>
            <a:ext cx="638211" cy="583553"/>
            <a:chOff x="3275261" y="4152706"/>
            <a:chExt cx="137571" cy="494196"/>
          </a:xfrm>
        </p:grpSpPr>
        <p:cxnSp>
          <p:nvCxnSpPr>
            <p:cNvPr id="7" name="Přímá spojnice 6"/>
            <p:cNvCxnSpPr/>
            <p:nvPr/>
          </p:nvCxnSpPr>
          <p:spPr>
            <a:xfrm>
              <a:off x="3275261" y="4152706"/>
              <a:ext cx="106528" cy="0"/>
            </a:xfrm>
            <a:prstGeom prst="line">
              <a:avLst/>
            </a:prstGeom>
            <a:ln w="38100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ovéPole 32"/>
            <p:cNvSpPr txBox="1"/>
            <p:nvPr/>
          </p:nvSpPr>
          <p:spPr>
            <a:xfrm>
              <a:off x="3315076" y="4255930"/>
              <a:ext cx="97756" cy="390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</a:t>
              </a:r>
              <a:endPara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2052" name="Picture 4" descr="C:\Users\top\AppData\Local\Microsoft\Windows\Temporary Internet Files\Content.IE5\RGXSVXUD\MC900441727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9052">
            <a:off x="4093684" y="3638371"/>
            <a:ext cx="377780" cy="37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3594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26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1916832"/>
            <a:ext cx="8784976" cy="460851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Dvě síly o velikostech 50 N a 30 N působící v jednom bodě svírají úhel 60°. Určete graficky velikost výslednice sil.</a:t>
            </a:r>
            <a:endParaRPr lang="cs-CZ" sz="3200" b="1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Různoběžné </a:t>
            </a:r>
            <a:r>
              <a:rPr lang="cs-CZ" dirty="0" smtClean="0"/>
              <a:t>síly (graficky)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1907705" y="3501008"/>
            <a:ext cx="264756" cy="3024336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1153792" y="3507706"/>
            <a:ext cx="753913" cy="2009526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1907704" y="3511055"/>
            <a:ext cx="984837" cy="998065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153792" y="3926157"/>
                <a:ext cx="385498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3792" y="3926157"/>
                <a:ext cx="385498" cy="575479"/>
              </a:xfrm>
              <a:prstGeom prst="rect">
                <a:avLst/>
              </a:prstGeom>
              <a:blipFill rotWithShape="1">
                <a:blip r:embed="rId2"/>
                <a:stretch>
                  <a:fillRect r="-10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507043" y="3638417"/>
                <a:ext cx="385498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7043" y="3638417"/>
                <a:ext cx="385498" cy="575479"/>
              </a:xfrm>
              <a:prstGeom prst="rect">
                <a:avLst/>
              </a:prstGeom>
              <a:blipFill rotWithShape="1">
                <a:blip r:embed="rId3"/>
                <a:stretch>
                  <a:fillRect r="-14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 flipH="1">
            <a:off x="2161903" y="4515818"/>
            <a:ext cx="753913" cy="2009526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1187624" y="5527279"/>
            <a:ext cx="984837" cy="998065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014624" y="4654036"/>
                <a:ext cx="385498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80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𝐹</m:t>
                          </m:r>
                          <m:r>
                            <a:rPr lang="cs-CZ" sz="2800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4624" y="4654036"/>
                <a:ext cx="385498" cy="575479"/>
              </a:xfrm>
              <a:prstGeom prst="rect">
                <a:avLst/>
              </a:prstGeom>
              <a:blipFill rotWithShape="1">
                <a:blip r:embed="rId4"/>
                <a:stretch>
                  <a:fillRect r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ál 28"/>
          <p:cNvSpPr/>
          <p:nvPr/>
        </p:nvSpPr>
        <p:spPr>
          <a:xfrm>
            <a:off x="1835696" y="3429000"/>
            <a:ext cx="144016" cy="14401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ástupný symbol pro obsah 1"/>
          <p:cNvSpPr txBox="1">
            <a:spLocks/>
          </p:cNvSpPr>
          <p:nvPr/>
        </p:nvSpPr>
        <p:spPr>
          <a:xfrm>
            <a:off x="4067944" y="3501008"/>
            <a:ext cx="4824536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cs-CZ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1 cm bude odpovídat 10 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Síly </a:t>
            </a:r>
            <a:r>
              <a:rPr lang="cs-CZ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se skládají doplněním na silový </a:t>
            </a:r>
            <a:r>
              <a:rPr lang="cs-CZ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rovnoběžník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itchFamily="34" charset="0"/>
              </a:rPr>
              <a:t>Velikost výslednice je 70 N</a:t>
            </a:r>
          </a:p>
        </p:txBody>
      </p:sp>
    </p:spTree>
    <p:extLst>
      <p:ext uri="{BB962C8B-B14F-4D97-AF65-F5344CB8AC3E}">
        <p14:creationId xmlns:p14="http://schemas.microsoft.com/office/powerpoint/2010/main" val="2146376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4" grpId="0"/>
      <p:bldP spid="25" grpId="0"/>
      <p:bldP spid="28" grpId="0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1916832"/>
            <a:ext cx="8784976" cy="460851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Dvě síly o velikostech 40 N a 30 N působící </a:t>
            </a:r>
            <a:br>
              <a:rPr lang="cs-CZ" sz="3200" dirty="0" smtClean="0">
                <a:latin typeface="Calibri" pitchFamily="34" charset="0"/>
              </a:rPr>
            </a:br>
            <a:r>
              <a:rPr lang="cs-CZ" sz="3200" dirty="0" smtClean="0">
                <a:latin typeface="Calibri" pitchFamily="34" charset="0"/>
              </a:rPr>
              <a:t>v jednom bodě svírají úhel 90°. Určete graficky velikost výslednice sil.</a:t>
            </a:r>
            <a:endParaRPr lang="cs-CZ" sz="3200" b="1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Kolmé </a:t>
            </a:r>
            <a:r>
              <a:rPr lang="cs-CZ" dirty="0"/>
              <a:t>síly (graficky)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1044504" y="4137926"/>
            <a:ext cx="1927601" cy="1071227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1065804" y="5206889"/>
            <a:ext cx="1922020" cy="0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1065804" y="4116722"/>
            <a:ext cx="1" cy="1090167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786963" y="5229785"/>
                <a:ext cx="385498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963" y="5229785"/>
                <a:ext cx="385498" cy="575479"/>
              </a:xfrm>
              <a:prstGeom prst="rect">
                <a:avLst/>
              </a:prstGeom>
              <a:blipFill rotWithShape="1">
                <a:blip r:embed="rId2"/>
                <a:stretch>
                  <a:fillRect r="-126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39552" y="4374065"/>
                <a:ext cx="385498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2800" b="0" i="1" smtClean="0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374065"/>
                <a:ext cx="385498" cy="575479"/>
              </a:xfrm>
              <a:prstGeom prst="rect">
                <a:avLst/>
              </a:prstGeom>
              <a:blipFill rotWithShape="1">
                <a:blip r:embed="rId3"/>
                <a:stretch>
                  <a:fillRect r="-126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>
            <a:off x="1093962" y="4137926"/>
            <a:ext cx="1893862" cy="0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2972105" y="4125869"/>
            <a:ext cx="15719" cy="1103916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1655395" y="4197877"/>
                <a:ext cx="385498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80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𝐹</m:t>
                          </m:r>
                          <m:r>
                            <a:rPr lang="cs-CZ" sz="2800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5395" y="4197877"/>
                <a:ext cx="385498" cy="575479"/>
              </a:xfrm>
              <a:prstGeom prst="rect">
                <a:avLst/>
              </a:prstGeom>
              <a:blipFill rotWithShape="1">
                <a:blip r:embed="rId4"/>
                <a:stretch>
                  <a:fillRect r="-3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ál 28"/>
          <p:cNvSpPr/>
          <p:nvPr/>
        </p:nvSpPr>
        <p:spPr>
          <a:xfrm>
            <a:off x="1020333" y="5134881"/>
            <a:ext cx="144016" cy="14401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ástupný symbol pro obsah 1"/>
          <p:cNvSpPr txBox="1">
            <a:spLocks/>
          </p:cNvSpPr>
          <p:nvPr/>
        </p:nvSpPr>
        <p:spPr>
          <a:xfrm>
            <a:off x="4067944" y="3501008"/>
            <a:ext cx="4824536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cs-CZ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1 cm bude odpovídat 10 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Síly </a:t>
            </a:r>
            <a:r>
              <a:rPr lang="cs-CZ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se skládají doplněním na silový </a:t>
            </a:r>
            <a:r>
              <a:rPr lang="cs-CZ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rovnoběžník = obdélník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itchFamily="34" charset="0"/>
              </a:rPr>
              <a:t>Velikost výslednice je </a:t>
            </a:r>
            <a:r>
              <a:rPr lang="cs-CZ" sz="3200" dirty="0" smtClean="0">
                <a:latin typeface="Calibri" pitchFamily="34" charset="0"/>
              </a:rPr>
              <a:t>50 </a:t>
            </a:r>
            <a:r>
              <a:rPr lang="cs-CZ" sz="3200" dirty="0">
                <a:latin typeface="Calibri" pitchFamily="34" charset="0"/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1647619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4" grpId="0"/>
      <p:bldP spid="25" grpId="0"/>
      <p:bldP spid="28" grpId="0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1916832"/>
            <a:ext cx="8784976" cy="460851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Dvě síly o velikostech 40 N a 30 N působící </a:t>
            </a:r>
            <a:br>
              <a:rPr lang="cs-CZ" sz="3200" dirty="0" smtClean="0">
                <a:latin typeface="Calibri" pitchFamily="34" charset="0"/>
              </a:rPr>
            </a:br>
            <a:r>
              <a:rPr lang="cs-CZ" sz="3200" dirty="0" smtClean="0">
                <a:latin typeface="Calibri" pitchFamily="34" charset="0"/>
              </a:rPr>
              <a:t>v jednom bodě svírají úhel 90°. Určete </a:t>
            </a:r>
            <a:r>
              <a:rPr lang="cs-CZ" sz="3200" dirty="0" smtClean="0">
                <a:latin typeface="Calibri" pitchFamily="34" charset="0"/>
              </a:rPr>
              <a:t>početně velikost </a:t>
            </a:r>
            <a:r>
              <a:rPr lang="cs-CZ" sz="3200" dirty="0" smtClean="0">
                <a:latin typeface="Calibri" pitchFamily="34" charset="0"/>
              </a:rPr>
              <a:t>výslednice sil.</a:t>
            </a:r>
            <a:endParaRPr lang="cs-CZ" sz="3200" b="1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Kolmé </a:t>
            </a:r>
            <a:r>
              <a:rPr lang="cs-CZ" dirty="0"/>
              <a:t>síly </a:t>
            </a:r>
            <a:r>
              <a:rPr lang="cs-CZ" dirty="0" smtClean="0"/>
              <a:t>(početně)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1044504" y="4137926"/>
            <a:ext cx="1927601" cy="1071227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1065804" y="5206889"/>
            <a:ext cx="1922020" cy="0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1065804" y="4116722"/>
            <a:ext cx="1" cy="1090167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1786963" y="5229785"/>
                <a:ext cx="3854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2800" b="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963" y="5229785"/>
                <a:ext cx="385498" cy="523220"/>
              </a:xfrm>
              <a:prstGeom prst="rect">
                <a:avLst/>
              </a:prstGeom>
              <a:blipFill rotWithShape="1">
                <a:blip r:embed="rId2"/>
                <a:stretch>
                  <a:fillRect r="-3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539552" y="4374065"/>
                <a:ext cx="3854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2800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374065"/>
                <a:ext cx="385498" cy="523220"/>
              </a:xfrm>
              <a:prstGeom prst="rect">
                <a:avLst/>
              </a:prstGeom>
              <a:blipFill rotWithShape="1">
                <a:blip r:embed="rId3"/>
                <a:stretch>
                  <a:fillRect r="-3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>
            <a:off x="1093962" y="4137926"/>
            <a:ext cx="1893862" cy="0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2972105" y="4125869"/>
            <a:ext cx="15719" cy="1103916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ovéPole 27"/>
              <p:cNvSpPr txBox="1"/>
              <p:nvPr/>
            </p:nvSpPr>
            <p:spPr>
              <a:xfrm>
                <a:off x="1655395" y="4197877"/>
                <a:ext cx="3854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rgbClr val="C00000"/>
                          </a:solidFill>
                          <a:latin typeface="Cambria Math"/>
                        </a:rPr>
                        <m:t>𝐹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5395" y="4197877"/>
                <a:ext cx="385498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ál 28"/>
          <p:cNvSpPr/>
          <p:nvPr/>
        </p:nvSpPr>
        <p:spPr>
          <a:xfrm>
            <a:off x="1020333" y="5134881"/>
            <a:ext cx="144016" cy="14401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Zástupný symbol pro obsah 1"/>
              <p:cNvSpPr txBox="1">
                <a:spLocks/>
              </p:cNvSpPr>
              <p:nvPr/>
            </p:nvSpPr>
            <p:spPr>
              <a:xfrm>
                <a:off x="4067944" y="3501008"/>
                <a:ext cx="4824536" cy="302433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70000" lnSpcReduction="20000"/>
              </a:bodyPr>
              <a:lstStyle>
                <a:lvl1pPr marL="274320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576263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855663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4300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78308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10312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42316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Síly </a:t>
                </a:r>
                <a:r>
                  <a:rPr lang="cs-CZ" sz="3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se skládají doplněním na silový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rovnoběžník =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obdélník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Síly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jsou kolmé – využijeme Pythagorovu větu</a:t>
                </a:r>
                <a:endParaRPr lang="cs-CZ" sz="3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i="1" dirty="0">
                            <a:latin typeface="Cambria Math"/>
                          </a:rPr>
                          <m:t>𝐹</m:t>
                        </m:r>
                      </m:e>
                      <m:sup>
                        <m:r>
                          <a:rPr lang="cs-CZ" sz="3200" i="1" dirty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 dirty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32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i="1" dirty="0">
                            <a:latin typeface="Cambria Math"/>
                          </a:rPr>
                          <m:t>𝐹</m:t>
                        </m:r>
                        <m:r>
                          <a:rPr lang="cs-CZ" sz="3200" i="1" baseline="-25000" dirty="0"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3200" i="1" dirty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 dirty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32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i="1" dirty="0">
                            <a:latin typeface="Cambria Math"/>
                          </a:rPr>
                          <m:t>𝐹</m:t>
                        </m:r>
                        <m:r>
                          <a:rPr lang="cs-CZ" sz="3200" i="1" baseline="-25000" dirty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sz="3200" i="1" dirty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3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i="1" dirty="0">
                            <a:latin typeface="Cambria Math"/>
                          </a:rPr>
                          <m:t>𝐹</m:t>
                        </m:r>
                      </m:e>
                      <m:sup>
                        <m:r>
                          <a:rPr lang="cs-CZ" sz="3200" i="1" dirty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 dirty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32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dirty="0" smtClean="0">
                            <a:latin typeface="Cambria Math"/>
                          </a:rPr>
                          <m:t>30</m:t>
                        </m:r>
                      </m:e>
                      <m:sup>
                        <m:r>
                          <a:rPr lang="cs-CZ" sz="3200" i="1" dirty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 dirty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32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dirty="0" smtClean="0">
                            <a:latin typeface="Cambria Math"/>
                          </a:rPr>
                          <m:t>40</m:t>
                        </m:r>
                      </m:e>
                      <m:sup>
                        <m:r>
                          <a:rPr lang="cs-CZ" sz="3200" i="1" dirty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3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i="1" dirty="0">
                            <a:latin typeface="Cambria Math"/>
                          </a:rPr>
                          <m:t>𝐹</m:t>
                        </m:r>
                      </m:e>
                      <m:sup>
                        <m:r>
                          <a:rPr lang="cs-CZ" sz="3200" i="1" dirty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 dirty="0">
                        <a:latin typeface="Cambria Math"/>
                      </a:rPr>
                      <m:t>=</m:t>
                    </m:r>
                    <m:r>
                      <a:rPr lang="cs-CZ" sz="3200" b="0" i="1" dirty="0" smtClean="0">
                        <a:latin typeface="Cambria Math"/>
                      </a:rPr>
                      <m:t>2500</m:t>
                    </m:r>
                  </m:oMath>
                </a14:m>
                <a:endParaRPr lang="cs-CZ" sz="3200" b="0" dirty="0" smtClean="0"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3200" b="0" i="1" dirty="0" smtClean="0">
                        <a:latin typeface="Cambria Math"/>
                      </a:rPr>
                      <m:t>𝐹</m:t>
                    </m:r>
                    <m:r>
                      <a:rPr lang="cs-CZ" sz="3200" i="1" dirty="0">
                        <a:latin typeface="Cambria Math"/>
                      </a:rPr>
                      <m:t>=</m:t>
                    </m:r>
                    <m:r>
                      <a:rPr lang="cs-CZ" sz="3200" b="0" i="1" dirty="0" smtClean="0">
                        <a:latin typeface="Cambria Math"/>
                      </a:rPr>
                      <m:t>50 </m:t>
                    </m:r>
                    <m:r>
                      <m:rPr>
                        <m:sty m:val="p"/>
                      </m:rPr>
                      <a:rPr lang="cs-CZ" sz="3200" b="0" i="0" dirty="0" smtClean="0">
                        <a:latin typeface="Cambria Math"/>
                      </a:rPr>
                      <m:t>N</m:t>
                    </m:r>
                  </m:oMath>
                </a14:m>
                <a:endParaRPr lang="cs-CZ" sz="3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>
                    <a:latin typeface="Calibri" pitchFamily="34" charset="0"/>
                  </a:rPr>
                  <a:t>Velikost výslednice je </a:t>
                </a:r>
                <a:r>
                  <a:rPr lang="cs-CZ" sz="3200" dirty="0" smtClean="0">
                    <a:latin typeface="Calibri" pitchFamily="34" charset="0"/>
                  </a:rPr>
                  <a:t>50 </a:t>
                </a:r>
                <a:r>
                  <a:rPr lang="cs-CZ" sz="3200" dirty="0">
                    <a:latin typeface="Calibri" pitchFamily="34" charset="0"/>
                  </a:rPr>
                  <a:t>N</a:t>
                </a:r>
              </a:p>
            </p:txBody>
          </p:sp>
        </mc:Choice>
        <mc:Fallback>
          <p:sp>
            <p:nvSpPr>
              <p:cNvPr id="31" name="Zástupný symbol pro obsah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3501008"/>
                <a:ext cx="4824536" cy="3024336"/>
              </a:xfrm>
              <a:prstGeom prst="rect">
                <a:avLst/>
              </a:prstGeom>
              <a:blipFill rotWithShape="1">
                <a:blip r:embed="rId5"/>
                <a:stretch>
                  <a:fillRect l="-1389" t="-3226" b="-4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Skupina 5"/>
          <p:cNvGrpSpPr/>
          <p:nvPr/>
        </p:nvGrpSpPr>
        <p:grpSpPr>
          <a:xfrm>
            <a:off x="1065804" y="4149080"/>
            <a:ext cx="2354068" cy="1062946"/>
            <a:chOff x="1065804" y="4137927"/>
            <a:chExt cx="2354068" cy="1062946"/>
          </a:xfrm>
        </p:grpSpPr>
        <p:sp>
          <p:nvSpPr>
            <p:cNvPr id="5" name="Pravoúhlý trojúhelník 4"/>
            <p:cNvSpPr/>
            <p:nvPr/>
          </p:nvSpPr>
          <p:spPr>
            <a:xfrm flipH="1">
              <a:off x="1065804" y="4137927"/>
              <a:ext cx="1906300" cy="1062946"/>
            </a:xfrm>
            <a:prstGeom prst="rtTriangl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TextovéPole 15"/>
                <p:cNvSpPr txBox="1"/>
                <p:nvPr/>
              </p:nvSpPr>
              <p:spPr>
                <a:xfrm>
                  <a:off x="3034374" y="4365104"/>
                  <a:ext cx="38549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2800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2800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2800" dirty="0"/>
                </a:p>
              </p:txBody>
            </p:sp>
          </mc:Choice>
          <mc:Fallback>
            <p:sp>
              <p:nvSpPr>
                <p:cNvPr id="16" name="TextovéPole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4374" y="4365104"/>
                  <a:ext cx="385498" cy="523220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r="-317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6110549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4" grpId="0"/>
      <p:bldP spid="25" grpId="0"/>
      <p:bldP spid="28" grpId="0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402676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Jak se skládají rovnoběžné síly působící stejným nebo opačným směrem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Jak se skládají různoběžné </a:t>
            </a:r>
            <a:r>
              <a:rPr lang="cs-CZ" sz="3200" dirty="0" smtClean="0">
                <a:latin typeface="Calibri" pitchFamily="34" charset="0"/>
              </a:rPr>
              <a:t>síly – graficky a početně</a:t>
            </a: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jsme se dozvěděli?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192419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712968" cy="496855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1600" i="1" u="sng" dirty="0" smtClean="0"/>
              <a:t>Použitá literatura: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/>
              <a:t>RAUNER, Karel; HAVEL, Václav; RANDA, Miroslav. </a:t>
            </a:r>
            <a:r>
              <a:rPr lang="cs-CZ" sz="1600" i="1" dirty="0"/>
              <a:t>Fyzika </a:t>
            </a:r>
            <a:r>
              <a:rPr lang="cs-CZ" sz="1600" i="1" dirty="0" smtClean="0"/>
              <a:t>7 </a:t>
            </a:r>
            <a:r>
              <a:rPr lang="cs-CZ" sz="1600" i="1" dirty="0"/>
              <a:t>učebnice pro základní školy a víceletá gymnázia</a:t>
            </a:r>
            <a:r>
              <a:rPr lang="cs-CZ" sz="1600" dirty="0"/>
              <a:t>. Plzeň: Fraus, </a:t>
            </a:r>
            <a:r>
              <a:rPr lang="cs-CZ" sz="1600" dirty="0" smtClean="0"/>
              <a:t>2005, </a:t>
            </a:r>
            <a:r>
              <a:rPr lang="cs-CZ" sz="1600" dirty="0"/>
              <a:t>ISBN </a:t>
            </a:r>
            <a:r>
              <a:rPr lang="cs-CZ" sz="1600" dirty="0" smtClean="0"/>
              <a:t>80-7238-431-7.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/>
              <a:t>RAUNER, Karel; HAVEL, Václav; RANDA, Miroslav. </a:t>
            </a:r>
            <a:r>
              <a:rPr lang="cs-CZ" sz="1600" i="1" dirty="0"/>
              <a:t>Fyzika </a:t>
            </a:r>
            <a:r>
              <a:rPr lang="cs-CZ" sz="1600" i="1" dirty="0" smtClean="0"/>
              <a:t>7 </a:t>
            </a:r>
            <a:r>
              <a:rPr lang="cs-CZ" sz="1600" i="1" dirty="0"/>
              <a:t>pracovní sešit pro základní školy a víceletá gymnázia</a:t>
            </a:r>
            <a:r>
              <a:rPr lang="cs-CZ" sz="1600" dirty="0"/>
              <a:t>. Plzeň: Fraus, </a:t>
            </a:r>
            <a:r>
              <a:rPr lang="cs-CZ" sz="1600" dirty="0" smtClean="0"/>
              <a:t>2005, </a:t>
            </a:r>
            <a:r>
              <a:rPr lang="cs-CZ" sz="1600" dirty="0"/>
              <a:t>ISBN </a:t>
            </a:r>
            <a:r>
              <a:rPr lang="cs-CZ" sz="1600" dirty="0" smtClean="0"/>
              <a:t>80-7238-432-5. </a:t>
            </a:r>
            <a:endParaRPr lang="cs-CZ" sz="1600" dirty="0"/>
          </a:p>
          <a:p>
            <a:pPr lvl="0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600" i="1" u="sng" dirty="0" smtClean="0">
                <a:solidFill>
                  <a:srgbClr val="073E87"/>
                </a:solidFill>
              </a:rPr>
              <a:t>Jiné zdroje:</a:t>
            </a:r>
            <a:r>
              <a:rPr lang="cs-CZ" sz="1600" dirty="0" smtClean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 smtClean="0"/>
              <a:t>Zdroj </a:t>
            </a:r>
            <a:r>
              <a:rPr lang="cs-CZ" sz="1600" dirty="0" smtClean="0"/>
              <a:t>obrázků: www.office.microsoft.com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2695</TotalTime>
  <Words>579</Words>
  <Application>Microsoft Office PowerPoint</Application>
  <PresentationFormat>Předvádění na obrazovce (4:3)</PresentationFormat>
  <Paragraphs>114</Paragraphs>
  <Slides>11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Základní škola a Mateřská škola Bílá Třemešná, okres Trutnov</vt:lpstr>
      <vt:lpstr>Anotace</vt:lpstr>
      <vt:lpstr>Procvičujeme skládání sil</vt:lpstr>
      <vt:lpstr>Když nás táhne víc … (řepa)</vt:lpstr>
      <vt:lpstr>Bunda s klíči (tíhová síla)</vt:lpstr>
      <vt:lpstr>Přetahovaná</vt:lpstr>
      <vt:lpstr>Různoběžné síly (graficky)</vt:lpstr>
      <vt:lpstr>Kolmé síly (graficky)</vt:lpstr>
      <vt:lpstr>Kolmé síly (početně)</vt:lpstr>
      <vt:lpstr>Co jsme se dozvěděli?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Petr Tomek</cp:lastModifiedBy>
  <cp:revision>280</cp:revision>
  <dcterms:created xsi:type="dcterms:W3CDTF">2013-05-10T12:01:16Z</dcterms:created>
  <dcterms:modified xsi:type="dcterms:W3CDTF">2014-01-02T13:28:33Z</dcterms:modified>
</cp:coreProperties>
</file>