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0" r:id="rId2"/>
    <p:sldId id="264" r:id="rId3"/>
    <p:sldId id="265" r:id="rId4"/>
    <p:sldId id="267" r:id="rId5"/>
    <p:sldId id="266" r:id="rId6"/>
    <p:sldId id="258" r:id="rId7"/>
    <p:sldId id="273" r:id="rId8"/>
    <p:sldId id="274" r:id="rId9"/>
    <p:sldId id="27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F1A07A-FE3B-4BFA-94A1-AE8EB20A23EB}" type="datetimeFigureOut">
              <a:rPr lang="cs-CZ" smtClean="0"/>
              <a:pPr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B3773A-35D7-415D-B0F3-21D68F17A7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1482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3773A-35D7-415D-B0F3-21D68F17A71C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1598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E6EC57F-B491-4F4A-B58A-FAE567CBCB10}" type="datetimeFigureOut">
              <a:rPr lang="cs-CZ" smtClean="0"/>
              <a:pPr/>
              <a:t>3.1.2014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3.1.2014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E6EC57F-B491-4F4A-B58A-FAE567CBCB10}" type="datetimeFigureOut">
              <a:rPr lang="cs-CZ" smtClean="0"/>
              <a:pPr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611560" y="2348880"/>
            <a:ext cx="7921376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9pPr>
          </a:lstStyle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ŠKOLA:		Gymnázium, Tanvald, Školní 305, příspěvková organizace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ČÍSLO PROJEKTU:	CZ.1.07/1.5.00/34.0434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NÁZEV PROJEKTU:	Šablony – Gymnázium Tanvald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ČÍSLO ŠABLONY:	VI/2 Vytváření podmínek pro rozvoj znalosti, schopností a 	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	dovedností 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v oblasti 	finanční gramotnosti.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AUTOR:		Jarmila Moravcová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TEMATICKÁ OBLAST:	Finanční gramotnost matematika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II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NÁZEV </a:t>
            </a:r>
            <a:r>
              <a:rPr lang="cs-CZ" altLang="cs-CZ" sz="1200" b="1" dirty="0" err="1">
                <a:solidFill>
                  <a:schemeClr val="tx2"/>
                </a:solidFill>
                <a:latin typeface="Verdana" pitchFamily="34" charset="0"/>
              </a:rPr>
              <a:t>DUMu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: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Finanční pojmy II</a:t>
            </a:r>
            <a:endParaRPr lang="cs-CZ" altLang="cs-CZ" sz="1200" b="1" dirty="0">
              <a:solidFill>
                <a:schemeClr val="tx2"/>
              </a:solidFill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POŘADOVÉ ČÍSLO </a:t>
            </a:r>
            <a:r>
              <a:rPr lang="cs-CZ" altLang="cs-CZ" sz="1200" b="1" dirty="0" err="1">
                <a:solidFill>
                  <a:schemeClr val="tx2"/>
                </a:solidFill>
                <a:latin typeface="Verdana" pitchFamily="34" charset="0"/>
              </a:rPr>
              <a:t>DUMu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: 17 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K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ÓD </a:t>
            </a:r>
            <a:r>
              <a:rPr lang="cs-CZ" altLang="cs-CZ" sz="1200" b="1" dirty="0" err="1">
                <a:solidFill>
                  <a:schemeClr val="tx2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: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JM_VI/2_FIN_GRAM_MAT_II_17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DATUM TVORBY: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1.1.2014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ANOTACE (ROČNÍK):	Prezentace je určena pro žáky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7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. ročníku 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ZŠ nebo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sekundy 			 víceletých gymnázií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.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Opakuje s žáky některé pojmy z finanční 			gramotnosti a seznamuje je formou doplňovačky a </a:t>
            </a:r>
            <a:r>
              <a:rPr lang="cs-CZ" altLang="cs-CZ" sz="1200" b="1" dirty="0" err="1" smtClean="0">
                <a:solidFill>
                  <a:schemeClr val="tx2"/>
                </a:solidFill>
                <a:latin typeface="Verdana" pitchFamily="34" charset="0"/>
              </a:rPr>
              <a:t>osmisměrky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        			s  některými pojmy nového OZ.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METODICKÝ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POKYN: Pro samostatnou práci dětí je vhodné si </a:t>
            </a:r>
            <a:r>
              <a:rPr lang="cs-CZ" altLang="cs-CZ" sz="1200" b="1" dirty="0" err="1" smtClean="0">
                <a:solidFill>
                  <a:schemeClr val="tx2"/>
                </a:solidFill>
                <a:latin typeface="Verdana" pitchFamily="34" charset="0"/>
              </a:rPr>
              <a:t>osmisměrku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 předem  			nakopírovat na pracovní list – viz DUM Finanční pojmy III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816756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0733" y="1196752"/>
            <a:ext cx="50323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0191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788024" y="2708920"/>
            <a:ext cx="3313355" cy="1728192"/>
          </a:xfrm>
        </p:spPr>
        <p:txBody>
          <a:bodyPr>
            <a:noAutofit/>
          </a:bodyPr>
          <a:lstStyle/>
          <a:p>
            <a:r>
              <a:rPr lang="cs-CZ" sz="11000" b="1" dirty="0" smtClean="0">
                <a:solidFill>
                  <a:srgbClr val="C00000"/>
                </a:solidFill>
              </a:rPr>
              <a:t>NOZ</a:t>
            </a:r>
            <a:endParaRPr lang="cs-CZ" sz="11000" b="1" dirty="0">
              <a:solidFill>
                <a:srgbClr val="C000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572000" y="4731534"/>
            <a:ext cx="3816424" cy="792088"/>
          </a:xfrm>
        </p:spPr>
        <p:txBody>
          <a:bodyPr>
            <a:noAutofit/>
          </a:bodyPr>
          <a:lstStyle/>
          <a:p>
            <a:r>
              <a:rPr lang="cs-CZ" sz="2400" b="1" i="1" dirty="0" smtClean="0">
                <a:solidFill>
                  <a:srgbClr val="C00000"/>
                </a:solidFill>
              </a:rPr>
              <a:t>Nový občanský zákoník</a:t>
            </a:r>
          </a:p>
          <a:p>
            <a:r>
              <a:rPr lang="cs-CZ" sz="2400" b="1" i="1" dirty="0">
                <a:solidFill>
                  <a:srgbClr val="C00000"/>
                </a:solidFill>
              </a:rPr>
              <a:t>p</a:t>
            </a:r>
            <a:r>
              <a:rPr lang="cs-CZ" sz="2400" b="1" i="1" dirty="0" smtClean="0">
                <a:solidFill>
                  <a:srgbClr val="C00000"/>
                </a:solidFill>
              </a:rPr>
              <a:t>latí od 1.1.2014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39837" y="682452"/>
            <a:ext cx="93610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800" b="1" dirty="0">
                <a:solidFill>
                  <a:schemeClr val="bg1"/>
                </a:solidFill>
              </a:rPr>
              <a:t>§</a:t>
            </a:r>
            <a:endParaRPr lang="cs-CZ" sz="8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92280" y="116632"/>
            <a:ext cx="93610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800" b="1" dirty="0">
                <a:solidFill>
                  <a:schemeClr val="bg1"/>
                </a:solidFill>
              </a:rPr>
              <a:t>§</a:t>
            </a:r>
            <a:endParaRPr lang="cs-CZ" sz="8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27584" y="489320"/>
            <a:ext cx="93610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800" b="1" dirty="0">
                <a:solidFill>
                  <a:srgbClr val="C00000"/>
                </a:solidFill>
              </a:rPr>
              <a:t>§</a:t>
            </a:r>
            <a:endParaRPr lang="cs-CZ" sz="8800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18595" y="1700808"/>
            <a:ext cx="93610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800" b="1" dirty="0"/>
              <a:t>§</a:t>
            </a:r>
            <a:endParaRPr lang="cs-CZ" sz="8800" dirty="0"/>
          </a:p>
        </p:txBody>
      </p:sp>
      <p:sp>
        <p:nvSpPr>
          <p:cNvPr id="12" name="Obdélník 11"/>
          <p:cNvSpPr/>
          <p:nvPr/>
        </p:nvSpPr>
        <p:spPr>
          <a:xfrm>
            <a:off x="755576" y="3789040"/>
            <a:ext cx="93610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800" b="1" dirty="0">
                <a:solidFill>
                  <a:srgbClr val="C00000"/>
                </a:solidFill>
              </a:rPr>
              <a:t>§</a:t>
            </a:r>
            <a:endParaRPr lang="cs-CZ" sz="8800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18595" y="4494756"/>
            <a:ext cx="93610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800" b="1" dirty="0"/>
              <a:t>§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xmlns="" val="1834887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  <p:bldP spid="8" grpId="0"/>
      <p:bldP spid="9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2736422" cy="115212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Víte, že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7920880" cy="3508977"/>
          </a:xfrm>
        </p:spPr>
        <p:txBody>
          <a:bodyPr>
            <a:normAutofit/>
          </a:bodyPr>
          <a:lstStyle/>
          <a:p>
            <a:r>
              <a:rPr lang="cs-CZ" sz="3600" b="1" i="1" dirty="0" smtClean="0"/>
              <a:t>   platí  nový občanský zákoník</a:t>
            </a:r>
          </a:p>
          <a:p>
            <a:r>
              <a:rPr lang="cs-CZ" sz="3600" b="1" i="1" dirty="0" smtClean="0"/>
              <a:t>   občanské právo</a:t>
            </a:r>
          </a:p>
          <a:p>
            <a:r>
              <a:rPr lang="cs-CZ" sz="3600" b="1" i="1" dirty="0" smtClean="0"/>
              <a:t>   obchodní právo</a:t>
            </a:r>
            <a:endParaRPr lang="cs-CZ" sz="3600" b="1" i="1" dirty="0"/>
          </a:p>
        </p:txBody>
      </p:sp>
      <p:sp>
        <p:nvSpPr>
          <p:cNvPr id="4" name="Obdélník 3"/>
          <p:cNvSpPr/>
          <p:nvPr/>
        </p:nvSpPr>
        <p:spPr>
          <a:xfrm>
            <a:off x="6300192" y="3717032"/>
            <a:ext cx="93610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800" b="1" dirty="0">
                <a:solidFill>
                  <a:srgbClr val="C00000"/>
                </a:solidFill>
              </a:rPr>
              <a:t>§</a:t>
            </a:r>
            <a:endParaRPr lang="cs-CZ" sz="8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3833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6552728" cy="432048"/>
          </a:xfrm>
        </p:spPr>
        <p:txBody>
          <a:bodyPr>
            <a:normAutofit fontScale="90000"/>
          </a:bodyPr>
          <a:lstStyle/>
          <a:p>
            <a:r>
              <a:rPr lang="cs-CZ" sz="3600" b="1" dirty="0">
                <a:solidFill>
                  <a:schemeClr val="tx1"/>
                </a:solidFill>
              </a:rPr>
              <a:t>M</a:t>
            </a:r>
            <a:r>
              <a:rPr lang="cs-CZ" sz="3600" b="1" dirty="0" smtClean="0">
                <a:solidFill>
                  <a:schemeClr val="tx1"/>
                </a:solidFill>
              </a:rPr>
              <a:t>yslíte, že vás se netýká?</a:t>
            </a:r>
            <a:br>
              <a:rPr lang="cs-CZ" sz="3600" b="1" dirty="0" smtClean="0">
                <a:solidFill>
                  <a:schemeClr val="tx1"/>
                </a:solidFill>
              </a:rPr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7920880" cy="3508977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SzPct val="100000"/>
            </a:pPr>
            <a:r>
              <a:rPr lang="cs-CZ" b="1" i="1" dirty="0" smtClean="0"/>
              <a:t>    </a:t>
            </a:r>
            <a:r>
              <a:rPr lang="cs-CZ" sz="2600" b="1" i="1" dirty="0" smtClean="0"/>
              <a:t>práva spotřebitele</a:t>
            </a:r>
          </a:p>
          <a:p>
            <a:pPr>
              <a:buClr>
                <a:srgbClr val="C00000"/>
              </a:buClr>
              <a:buSzPct val="100000"/>
            </a:pPr>
            <a:r>
              <a:rPr lang="cs-CZ" sz="2600" b="1" i="1" dirty="0" smtClean="0"/>
              <a:t>    práva v dopravě, ubytování na výletě</a:t>
            </a:r>
          </a:p>
          <a:p>
            <a:pPr>
              <a:buClr>
                <a:srgbClr val="C00000"/>
              </a:buClr>
              <a:buSzPct val="100000"/>
            </a:pPr>
            <a:r>
              <a:rPr lang="cs-CZ" sz="2600" b="1" i="1" dirty="0" smtClean="0"/>
              <a:t>    odpovědnost </a:t>
            </a:r>
            <a:r>
              <a:rPr lang="cs-CZ" sz="2600" b="1" i="1" dirty="0"/>
              <a:t>z</a:t>
            </a:r>
            <a:r>
              <a:rPr lang="cs-CZ" sz="2600" b="1" i="1" dirty="0" smtClean="0"/>
              <a:t>a škodu</a:t>
            </a:r>
          </a:p>
          <a:p>
            <a:pPr>
              <a:buClr>
                <a:srgbClr val="C00000"/>
              </a:buClr>
              <a:buSzPct val="100000"/>
            </a:pPr>
            <a:r>
              <a:rPr lang="cs-CZ" sz="2600" b="1" i="1" dirty="0" smtClean="0"/>
              <a:t> </a:t>
            </a:r>
            <a:r>
              <a:rPr lang="cs-CZ" sz="2600" b="1" i="1" dirty="0"/>
              <a:t> </a:t>
            </a:r>
            <a:r>
              <a:rPr lang="cs-CZ" sz="2600" b="1" i="1" dirty="0" smtClean="0"/>
              <a:t>  rodinné právo</a:t>
            </a:r>
            <a:endParaRPr lang="cs-CZ" sz="2600" b="1" i="1" dirty="0"/>
          </a:p>
          <a:p>
            <a:pPr>
              <a:buClr>
                <a:srgbClr val="C00000"/>
              </a:buClr>
              <a:buSzPct val="100000"/>
            </a:pPr>
            <a:r>
              <a:rPr lang="cs-CZ" sz="2600" b="1" i="1" dirty="0"/>
              <a:t> </a:t>
            </a:r>
            <a:r>
              <a:rPr lang="cs-CZ" sz="2600" b="1" i="1" dirty="0" smtClean="0"/>
              <a:t>   pojištění</a:t>
            </a:r>
            <a:endParaRPr lang="cs-CZ" sz="2600" b="1" i="1" dirty="0"/>
          </a:p>
          <a:p>
            <a:pPr>
              <a:buClr>
                <a:srgbClr val="C00000"/>
              </a:buClr>
              <a:buSzPct val="100000"/>
            </a:pPr>
            <a:r>
              <a:rPr lang="cs-CZ" sz="2600" b="1" i="1" dirty="0"/>
              <a:t>   </a:t>
            </a:r>
            <a:r>
              <a:rPr lang="cs-CZ" sz="2600" b="1" i="1" dirty="0" smtClean="0"/>
              <a:t> právo na vzdělání atd.</a:t>
            </a:r>
            <a:endParaRPr lang="cs-CZ" sz="2600" b="1" i="1" dirty="0"/>
          </a:p>
        </p:txBody>
      </p:sp>
      <p:sp>
        <p:nvSpPr>
          <p:cNvPr id="4" name="Obdélník 3"/>
          <p:cNvSpPr/>
          <p:nvPr/>
        </p:nvSpPr>
        <p:spPr>
          <a:xfrm>
            <a:off x="7020272" y="3573016"/>
            <a:ext cx="75427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800" b="1" dirty="0">
                <a:solidFill>
                  <a:srgbClr val="C00000"/>
                </a:solidFill>
              </a:rPr>
              <a:t>§</a:t>
            </a:r>
            <a:endParaRPr lang="cs-CZ" sz="8800" dirty="0">
              <a:solidFill>
                <a:srgbClr val="C00000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1412776"/>
            <a:ext cx="2844316" cy="57606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600" b="1" dirty="0" smtClean="0">
                <a:solidFill>
                  <a:schemeClr val="tx1"/>
                </a:solidFill>
              </a:rPr>
              <a:t>Omyl !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433376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6552728" cy="72008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Nový občanský zákoník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992888" cy="475891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SzPct val="100000"/>
            </a:pPr>
            <a:r>
              <a:rPr lang="cs-CZ" b="1" i="1" dirty="0" smtClean="0"/>
              <a:t>    </a:t>
            </a:r>
            <a:r>
              <a:rPr lang="cs-CZ" sz="2600" b="1" i="1" dirty="0" smtClean="0"/>
              <a:t>má 3081 paragrafů</a:t>
            </a:r>
          </a:p>
          <a:p>
            <a:pPr>
              <a:buClr>
                <a:srgbClr val="C00000"/>
              </a:buClr>
              <a:buSzPct val="100000"/>
            </a:pPr>
            <a:r>
              <a:rPr lang="cs-CZ" sz="2600" b="1" i="1" dirty="0" smtClean="0"/>
              <a:t>    dnes je neprobereme !</a:t>
            </a:r>
          </a:p>
          <a:p>
            <a:pPr>
              <a:buClr>
                <a:srgbClr val="C00000"/>
              </a:buClr>
              <a:buSzPct val="100000"/>
            </a:pPr>
            <a:r>
              <a:rPr lang="cs-CZ" sz="2600" b="1" i="1" dirty="0" smtClean="0"/>
              <a:t>    i nezletilý je součástí právních vztahů</a:t>
            </a:r>
          </a:p>
          <a:p>
            <a:pPr>
              <a:buClr>
                <a:srgbClr val="C00000"/>
              </a:buClr>
              <a:buSzPct val="100000"/>
            </a:pPr>
            <a:r>
              <a:rPr lang="cs-CZ" sz="2600" b="1" i="1" dirty="0" smtClean="0"/>
              <a:t> </a:t>
            </a:r>
            <a:r>
              <a:rPr lang="cs-CZ" sz="2600" b="1" i="1" dirty="0"/>
              <a:t> </a:t>
            </a:r>
            <a:r>
              <a:rPr lang="cs-CZ" sz="2600" b="1" i="1" dirty="0" smtClean="0"/>
              <a:t>  </a:t>
            </a:r>
            <a:r>
              <a:rPr lang="cs-CZ" sz="2600" b="1" i="1" dirty="0" smtClean="0">
                <a:solidFill>
                  <a:srgbClr val="C00000"/>
                </a:solidFill>
              </a:rPr>
              <a:t>smlouva</a:t>
            </a:r>
            <a:r>
              <a:rPr lang="cs-CZ" sz="2600" b="1" i="1" dirty="0" smtClean="0"/>
              <a:t> – než </a:t>
            </a:r>
            <a:r>
              <a:rPr lang="cs-CZ" sz="2600" b="1" i="1" dirty="0" smtClean="0"/>
              <a:t>podepíšu, </a:t>
            </a:r>
            <a:r>
              <a:rPr lang="cs-CZ" sz="2600" b="1" i="1" dirty="0" smtClean="0"/>
              <a:t>poradím se s rodiči </a:t>
            </a:r>
            <a:endParaRPr lang="cs-CZ" sz="2600" b="1" i="1" dirty="0"/>
          </a:p>
          <a:p>
            <a:pPr>
              <a:buClr>
                <a:srgbClr val="C00000"/>
              </a:buClr>
              <a:buSzPct val="100000"/>
            </a:pPr>
            <a:r>
              <a:rPr lang="cs-CZ" sz="2600" b="1" i="1" dirty="0"/>
              <a:t> </a:t>
            </a:r>
            <a:r>
              <a:rPr lang="cs-CZ" sz="2600" b="1" i="1" dirty="0" smtClean="0"/>
              <a:t>   zajímám se o svá práva a povinnosti </a:t>
            </a:r>
          </a:p>
          <a:p>
            <a:pPr lvl="4">
              <a:buClr>
                <a:srgbClr val="C00000"/>
              </a:buClr>
              <a:buSzPct val="100000"/>
              <a:buFont typeface="Wingdings" panose="05000000000000000000" pitchFamily="2" charset="2"/>
              <a:buChar char="Ø"/>
            </a:pPr>
            <a:r>
              <a:rPr lang="cs-CZ" sz="2400" b="1" i="1" dirty="0" smtClean="0"/>
              <a:t>   v obchodě</a:t>
            </a:r>
          </a:p>
          <a:p>
            <a:pPr lvl="4">
              <a:buClr>
                <a:srgbClr val="C00000"/>
              </a:buClr>
              <a:buSzPct val="100000"/>
              <a:buFont typeface="Wingdings" panose="05000000000000000000" pitchFamily="2" charset="2"/>
              <a:buChar char="Ø"/>
            </a:pPr>
            <a:r>
              <a:rPr lang="cs-CZ" sz="2400" b="1" i="1" dirty="0" smtClean="0"/>
              <a:t>   na poště</a:t>
            </a:r>
          </a:p>
          <a:p>
            <a:pPr lvl="4">
              <a:buClr>
                <a:srgbClr val="C00000"/>
              </a:buClr>
              <a:buSzPct val="100000"/>
              <a:buFont typeface="Wingdings" panose="05000000000000000000" pitchFamily="2" charset="2"/>
              <a:buChar char="Ø"/>
            </a:pPr>
            <a:r>
              <a:rPr lang="cs-CZ" sz="2400" b="1" i="1" dirty="0" smtClean="0"/>
              <a:t>   ve vlaku </a:t>
            </a:r>
          </a:p>
          <a:p>
            <a:pPr lvl="4">
              <a:buClr>
                <a:srgbClr val="C00000"/>
              </a:buClr>
              <a:buSzPct val="100000"/>
              <a:buFont typeface="Wingdings" panose="05000000000000000000" pitchFamily="2" charset="2"/>
              <a:buChar char="Ø"/>
            </a:pPr>
            <a:r>
              <a:rPr lang="cs-CZ" sz="2400" b="1" i="1" dirty="0" smtClean="0"/>
              <a:t>   ve škole</a:t>
            </a:r>
          </a:p>
          <a:p>
            <a:pPr lvl="4">
              <a:buClr>
                <a:srgbClr val="C00000"/>
              </a:buClr>
              <a:buSzPct val="100000"/>
              <a:buFont typeface="Wingdings" panose="05000000000000000000" pitchFamily="2" charset="2"/>
              <a:buChar char="Ø"/>
            </a:pPr>
            <a:r>
              <a:rPr lang="cs-CZ" sz="2400" b="1" i="1" dirty="0" smtClean="0"/>
              <a:t>   na internetu</a:t>
            </a:r>
          </a:p>
          <a:p>
            <a:pPr>
              <a:buClr>
                <a:srgbClr val="C00000"/>
              </a:buClr>
              <a:buSzPct val="100000"/>
            </a:pPr>
            <a:endParaRPr lang="cs-CZ" sz="2600" b="1" i="1" dirty="0"/>
          </a:p>
        </p:txBody>
      </p:sp>
      <p:sp>
        <p:nvSpPr>
          <p:cNvPr id="4" name="Obdélník 3"/>
          <p:cNvSpPr/>
          <p:nvPr/>
        </p:nvSpPr>
        <p:spPr>
          <a:xfrm>
            <a:off x="6737293" y="4365104"/>
            <a:ext cx="75427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800" b="1" dirty="0">
                <a:solidFill>
                  <a:srgbClr val="C00000"/>
                </a:solidFill>
              </a:rPr>
              <a:t>§</a:t>
            </a:r>
            <a:endParaRPr lang="cs-CZ" sz="8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329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4032448" cy="6480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Opakujeme :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539552" y="3212976"/>
            <a:ext cx="8208912" cy="2736304"/>
          </a:xfrm>
        </p:spPr>
        <p:txBody>
          <a:bodyPr>
            <a:normAutofit/>
          </a:bodyPr>
          <a:lstStyle/>
          <a:p>
            <a:pPr marL="525780" indent="-457200">
              <a:buClrTx/>
              <a:buSzPct val="95000"/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Navýšení důchodů státem, aby neklesala jejich hodnota při inflaci</a:t>
            </a:r>
          </a:p>
          <a:p>
            <a:pPr marL="525780" indent="-457200">
              <a:buClrTx/>
              <a:buSzPct val="95000"/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Skutečná hodnota vydělaných peněz je …. mzda </a:t>
            </a:r>
          </a:p>
          <a:p>
            <a:pPr marL="525780" indent="-457200">
              <a:buClrTx/>
              <a:buSzPct val="95000"/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Spotřební ....</a:t>
            </a:r>
          </a:p>
          <a:p>
            <a:pPr marL="525780" indent="-457200">
              <a:buClrTx/>
              <a:buSzPct val="95000"/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Peníze při výplatě jsou …..mzda</a:t>
            </a:r>
          </a:p>
          <a:p>
            <a:pPr marL="525780" indent="-457200">
              <a:buClrTx/>
              <a:buSzPct val="95000"/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Z</a:t>
            </a:r>
            <a:r>
              <a:rPr lang="cs-CZ" b="1" dirty="0" smtClean="0">
                <a:solidFill>
                  <a:schemeClr val="tx1"/>
                </a:solidFill>
              </a:rPr>
              <a:t>tráta hodnoty peněz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21575015"/>
              </p:ext>
            </p:extLst>
          </p:nvPr>
        </p:nvGraphicFramePr>
        <p:xfrm>
          <a:off x="539552" y="980728"/>
          <a:ext cx="8136900" cy="19812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</a:tblGrid>
              <a:tr h="38884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8884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8884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8884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8884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33818454"/>
              </p:ext>
            </p:extLst>
          </p:nvPr>
        </p:nvGraphicFramePr>
        <p:xfrm>
          <a:off x="539552" y="980728"/>
          <a:ext cx="8136900" cy="19812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  <a:gridCol w="542460"/>
              </a:tblGrid>
              <a:tr h="38884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Z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884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884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884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Í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884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mpd="sng"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F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6896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3384376" cy="6480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OSMISMĚRKA:</a:t>
            </a:r>
            <a:endParaRPr lang="cs-CZ" sz="3200" b="1" dirty="0">
              <a:solidFill>
                <a:schemeClr val="tx2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65484437"/>
              </p:ext>
            </p:extLst>
          </p:nvPr>
        </p:nvGraphicFramePr>
        <p:xfrm>
          <a:off x="837464" y="1052735"/>
          <a:ext cx="5606744" cy="4680520"/>
        </p:xfrm>
        <a:graphic>
          <a:graphicData uri="http://schemas.openxmlformats.org/drawingml/2006/table">
            <a:tbl>
              <a:tblPr bandRow="1">
                <a:tableStyleId>{ED083AE6-46FA-4A59-8FB0-9F97EB10719F}</a:tableStyleId>
              </a:tblPr>
              <a:tblGrid>
                <a:gridCol w="700843"/>
                <a:gridCol w="700843"/>
                <a:gridCol w="700843"/>
                <a:gridCol w="700843"/>
                <a:gridCol w="700843"/>
                <a:gridCol w="700843"/>
                <a:gridCol w="700843"/>
                <a:gridCol w="700843"/>
              </a:tblGrid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Ú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Ť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6" name="Zástupný symbol pro obsah 2"/>
          <p:cNvSpPr txBox="1">
            <a:spLocks/>
          </p:cNvSpPr>
          <p:nvPr/>
        </p:nvSpPr>
        <p:spPr>
          <a:xfrm>
            <a:off x="6588224" y="1040948"/>
            <a:ext cx="2088232" cy="469230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DŮCHOD</a:t>
            </a:r>
          </a:p>
          <a:p>
            <a:r>
              <a:rPr lang="cs-CZ" b="1" dirty="0" smtClean="0"/>
              <a:t>KORUNA</a:t>
            </a:r>
          </a:p>
          <a:p>
            <a:r>
              <a:rPr lang="cs-CZ" b="1" dirty="0" smtClean="0"/>
              <a:t>KVITANCE</a:t>
            </a:r>
          </a:p>
          <a:p>
            <a:r>
              <a:rPr lang="cs-CZ" b="1" dirty="0" smtClean="0"/>
              <a:t>LICHVA</a:t>
            </a:r>
          </a:p>
          <a:p>
            <a:r>
              <a:rPr lang="cs-CZ" b="1" dirty="0" smtClean="0"/>
              <a:t>MZDA</a:t>
            </a:r>
          </a:p>
          <a:p>
            <a:r>
              <a:rPr lang="cs-CZ" b="1" dirty="0" smtClean="0"/>
              <a:t>ODÚMRŤ</a:t>
            </a:r>
          </a:p>
          <a:p>
            <a:r>
              <a:rPr lang="cs-CZ" b="1" dirty="0" smtClean="0"/>
              <a:t>PACHT</a:t>
            </a:r>
          </a:p>
          <a:p>
            <a:r>
              <a:rPr lang="cs-CZ" b="1" dirty="0" smtClean="0"/>
              <a:t>DPH</a:t>
            </a:r>
          </a:p>
          <a:p>
            <a:r>
              <a:rPr lang="cs-CZ" b="1" dirty="0" smtClean="0"/>
              <a:t>ŠKŮDCE</a:t>
            </a:r>
          </a:p>
          <a:p>
            <a:r>
              <a:rPr lang="cs-CZ" b="1" dirty="0" smtClean="0"/>
              <a:t>VÝMĚNEK</a:t>
            </a:r>
          </a:p>
          <a:p>
            <a:r>
              <a:rPr lang="cs-CZ" b="1" dirty="0" smtClean="0"/>
              <a:t>ZCIZENÍ</a:t>
            </a:r>
          </a:p>
          <a:p>
            <a:endParaRPr lang="cs-CZ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851378" y="5929889"/>
            <a:ext cx="7104998" cy="54242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b="1" dirty="0" smtClean="0">
                <a:solidFill>
                  <a:schemeClr val="tx2"/>
                </a:solidFill>
              </a:rPr>
              <a:t>TAJENKA :         </a:t>
            </a:r>
            <a:endParaRPr lang="cs-CZ" sz="3200" b="1" dirty="0">
              <a:solidFill>
                <a:schemeClr val="tx2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1907704" y="1916832"/>
            <a:ext cx="0" cy="2376264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995936" y="3714564"/>
            <a:ext cx="0" cy="1919064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627784" y="1366471"/>
            <a:ext cx="0" cy="2376264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156176" y="1366471"/>
            <a:ext cx="0" cy="4150761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187624" y="2554603"/>
            <a:ext cx="0" cy="2926625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2517304" y="1338300"/>
            <a:ext cx="3638872" cy="0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716016" y="1916832"/>
            <a:ext cx="0" cy="3594015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1895623" y="1366471"/>
            <a:ext cx="4260553" cy="3536225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1925193" y="5517232"/>
            <a:ext cx="1422671" cy="0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436096" y="3714564"/>
            <a:ext cx="0" cy="1802668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347864" y="1746333"/>
            <a:ext cx="0" cy="3156363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58598111"/>
              </p:ext>
            </p:extLst>
          </p:nvPr>
        </p:nvGraphicFramePr>
        <p:xfrm>
          <a:off x="851378" y="1628800"/>
          <a:ext cx="700843" cy="585065"/>
        </p:xfrm>
        <a:graphic>
          <a:graphicData uri="http://schemas.openxmlformats.org/drawingml/2006/table">
            <a:tbl>
              <a:tblPr bandRow="1">
                <a:tableStyleId>{ED083AE6-46FA-4A59-8FB0-9F97EB10719F}</a:tableStyleId>
              </a:tblPr>
              <a:tblGrid>
                <a:gridCol w="700843"/>
              </a:tblGrid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754985986"/>
              </p:ext>
            </p:extLst>
          </p:nvPr>
        </p:nvGraphicFramePr>
        <p:xfrm>
          <a:off x="3635896" y="1628800"/>
          <a:ext cx="700843" cy="585065"/>
        </p:xfrm>
        <a:graphic>
          <a:graphicData uri="http://schemas.openxmlformats.org/drawingml/2006/table">
            <a:tbl>
              <a:tblPr bandRow="1">
                <a:tableStyleId>{ED083AE6-46FA-4A59-8FB0-9F97EB10719F}</a:tableStyleId>
              </a:tblPr>
              <a:tblGrid>
                <a:gridCol w="700843"/>
              </a:tblGrid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654976753"/>
              </p:ext>
            </p:extLst>
          </p:nvPr>
        </p:nvGraphicFramePr>
        <p:xfrm>
          <a:off x="3635897" y="2232000"/>
          <a:ext cx="700843" cy="585065"/>
        </p:xfrm>
        <a:graphic>
          <a:graphicData uri="http://schemas.openxmlformats.org/drawingml/2006/table">
            <a:tbl>
              <a:tblPr bandRow="1">
                <a:tableStyleId>{ED083AE6-46FA-4A59-8FB0-9F97EB10719F}</a:tableStyleId>
              </a:tblPr>
              <a:tblGrid>
                <a:gridCol w="700843"/>
              </a:tblGrid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76969314"/>
              </p:ext>
            </p:extLst>
          </p:nvPr>
        </p:nvGraphicFramePr>
        <p:xfrm>
          <a:off x="5053189" y="2204864"/>
          <a:ext cx="700843" cy="585065"/>
        </p:xfrm>
        <a:graphic>
          <a:graphicData uri="http://schemas.openxmlformats.org/drawingml/2006/table">
            <a:tbl>
              <a:tblPr bandRow="1">
                <a:tableStyleId>{ED083AE6-46FA-4A59-8FB0-9F97EB10719F}</a:tableStyleId>
              </a:tblPr>
              <a:tblGrid>
                <a:gridCol w="700843"/>
              </a:tblGrid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427749872"/>
              </p:ext>
            </p:extLst>
          </p:nvPr>
        </p:nvGraphicFramePr>
        <p:xfrm>
          <a:off x="5053189" y="2811557"/>
          <a:ext cx="700843" cy="585065"/>
        </p:xfrm>
        <a:graphic>
          <a:graphicData uri="http://schemas.openxmlformats.org/drawingml/2006/table">
            <a:tbl>
              <a:tblPr bandRow="1">
                <a:tableStyleId>{ED083AE6-46FA-4A59-8FB0-9F97EB10719F}</a:tableStyleId>
              </a:tblPr>
              <a:tblGrid>
                <a:gridCol w="700843"/>
              </a:tblGrid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062402056"/>
              </p:ext>
            </p:extLst>
          </p:nvPr>
        </p:nvGraphicFramePr>
        <p:xfrm>
          <a:off x="2277362" y="4554221"/>
          <a:ext cx="700843" cy="585065"/>
        </p:xfrm>
        <a:graphic>
          <a:graphicData uri="http://schemas.openxmlformats.org/drawingml/2006/table">
            <a:tbl>
              <a:tblPr bandRow="1">
                <a:tableStyleId>{ED083AE6-46FA-4A59-8FB0-9F97EB10719F}</a:tableStyleId>
              </a:tblPr>
              <a:tblGrid>
                <a:gridCol w="700843"/>
              </a:tblGrid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621022041"/>
              </p:ext>
            </p:extLst>
          </p:nvPr>
        </p:nvGraphicFramePr>
        <p:xfrm>
          <a:off x="1547664" y="1040948"/>
          <a:ext cx="700843" cy="585065"/>
        </p:xfrm>
        <a:graphic>
          <a:graphicData uri="http://schemas.openxmlformats.org/drawingml/2006/table">
            <a:tbl>
              <a:tblPr bandRow="1">
                <a:tableStyleId>{ED083AE6-46FA-4A59-8FB0-9F97EB10719F}</a:tableStyleId>
              </a:tblPr>
              <a:tblGrid>
                <a:gridCol w="700843"/>
              </a:tblGrid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8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727272726"/>
              </p:ext>
            </p:extLst>
          </p:nvPr>
        </p:nvGraphicFramePr>
        <p:xfrm>
          <a:off x="851378" y="1040948"/>
          <a:ext cx="700843" cy="585065"/>
        </p:xfrm>
        <a:graphic>
          <a:graphicData uri="http://schemas.openxmlformats.org/drawingml/2006/table">
            <a:tbl>
              <a:tblPr bandRow="1">
                <a:tableStyleId>{ED083AE6-46FA-4A59-8FB0-9F97EB10719F}</a:tableStyleId>
              </a:tblPr>
              <a:tblGrid>
                <a:gridCol w="700843"/>
              </a:tblGrid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/>
                    </a:solidFill>
                  </a:tcPr>
                </a:tc>
              </a:tr>
            </a:tbl>
          </a:graphicData>
        </a:graphic>
      </p:graphicFrame>
      <p:sp>
        <p:nvSpPr>
          <p:cNvPr id="25" name="Nadpis 1"/>
          <p:cNvSpPr txBox="1">
            <a:spLocks/>
          </p:cNvSpPr>
          <p:nvPr/>
        </p:nvSpPr>
        <p:spPr>
          <a:xfrm>
            <a:off x="851378" y="5949700"/>
            <a:ext cx="7104998" cy="54242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200" b="1" dirty="0" smtClean="0">
                <a:solidFill>
                  <a:schemeClr val="tx2"/>
                </a:solidFill>
              </a:rPr>
              <a:t>TAJENKA :  PARAGRAF       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2134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366" y="404664"/>
            <a:ext cx="8208912" cy="1333952"/>
          </a:xfrm>
        </p:spPr>
        <p:txBody>
          <a:bodyPr>
            <a:noAutofit/>
          </a:bodyPr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Dú</a:t>
            </a:r>
            <a:r>
              <a:rPr lang="cs-CZ" sz="2400" b="1" dirty="0" smtClean="0">
                <a:solidFill>
                  <a:schemeClr val="tx1"/>
                </a:solidFill>
              </a:rPr>
              <a:t>: </a:t>
            </a:r>
            <a:r>
              <a:rPr lang="cs-CZ" sz="2400" b="1" dirty="0">
                <a:solidFill>
                  <a:schemeClr val="tx1"/>
                </a:solidFill>
              </a:rPr>
              <a:t>Napiš význam </a:t>
            </a:r>
            <a:r>
              <a:rPr lang="cs-CZ" sz="2400" b="1" dirty="0" smtClean="0">
                <a:solidFill>
                  <a:schemeClr val="tx1"/>
                </a:solidFill>
              </a:rPr>
              <a:t>pojmů                                    </a:t>
            </a:r>
            <a:r>
              <a:rPr lang="cs-CZ" sz="2400" b="1" dirty="0">
                <a:solidFill>
                  <a:schemeClr val="tx1"/>
                </a:solidFill>
              </a:rPr>
              <a:t>z nového občanského zákoníku. Při řešení úkolu můžeš použít internet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899592" y="2012402"/>
            <a:ext cx="4752528" cy="36724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57200" indent="-457200"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cs-CZ" sz="28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DŮCHOD</a:t>
            </a:r>
            <a:r>
              <a:rPr lang="cs-CZ" sz="2800" dirty="0">
                <a:effectLst/>
                <a:latin typeface="Times New Roman"/>
                <a:ea typeface="Times New Roman"/>
              </a:rPr>
              <a:t> </a:t>
            </a:r>
          </a:p>
          <a:p>
            <a:pPr marL="457200" indent="-457200"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cs-CZ" sz="28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KVITANCE</a:t>
            </a:r>
            <a:r>
              <a:rPr lang="cs-CZ" sz="2800" dirty="0">
                <a:effectLst/>
                <a:latin typeface="Times New Roman"/>
                <a:ea typeface="Times New Roman"/>
              </a:rPr>
              <a:t> </a:t>
            </a:r>
          </a:p>
          <a:p>
            <a:pPr marL="457200" indent="-457200"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cs-CZ" sz="28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LICHVA</a:t>
            </a:r>
            <a:r>
              <a:rPr lang="cs-CZ" sz="2800" dirty="0">
                <a:effectLst/>
                <a:latin typeface="Times New Roman"/>
                <a:ea typeface="Times New Roman"/>
              </a:rPr>
              <a:t> </a:t>
            </a:r>
          </a:p>
          <a:p>
            <a:pPr marL="457200" indent="-457200"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cs-CZ" sz="28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ODÚMRŤ</a:t>
            </a:r>
            <a:r>
              <a:rPr lang="cs-CZ" sz="2800" dirty="0">
                <a:effectLst/>
                <a:latin typeface="Times New Roman"/>
                <a:ea typeface="Times New Roman"/>
              </a:rPr>
              <a:t> </a:t>
            </a:r>
          </a:p>
          <a:p>
            <a:pPr marL="457200" indent="-457200"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cs-CZ" sz="28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PACHT</a:t>
            </a:r>
            <a:r>
              <a:rPr lang="cs-CZ" sz="2800" dirty="0">
                <a:effectLst/>
                <a:latin typeface="Times New Roman"/>
                <a:ea typeface="Times New Roman"/>
              </a:rPr>
              <a:t> </a:t>
            </a:r>
          </a:p>
          <a:p>
            <a:pPr marL="457200" indent="-457200"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cs-CZ" sz="28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ŠKŮDCE</a:t>
            </a:r>
            <a:r>
              <a:rPr lang="cs-CZ" sz="2800" dirty="0">
                <a:effectLst/>
                <a:latin typeface="Times New Roman"/>
                <a:ea typeface="Times New Roman"/>
              </a:rPr>
              <a:t> </a:t>
            </a:r>
          </a:p>
          <a:p>
            <a:pPr marL="457200" indent="-457200"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cs-CZ" sz="28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VÝMĚNEK</a:t>
            </a:r>
            <a:r>
              <a:rPr lang="cs-CZ" sz="2800" dirty="0">
                <a:effectLst/>
                <a:latin typeface="Times New Roman"/>
                <a:ea typeface="Times New Roman"/>
              </a:rPr>
              <a:t> </a:t>
            </a:r>
          </a:p>
          <a:p>
            <a:pPr marL="457200" indent="-457200"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cs-CZ" sz="2800" b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ZCIZENÍ</a:t>
            </a:r>
            <a:endParaRPr lang="cs-CZ" sz="2800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8626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366" y="404664"/>
            <a:ext cx="8208912" cy="576064"/>
          </a:xfrm>
        </p:spPr>
        <p:txBody>
          <a:bodyPr>
            <a:noAutofit/>
          </a:bodyPr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Dú</a:t>
            </a:r>
            <a:r>
              <a:rPr lang="cs-CZ" sz="2400" b="1" dirty="0" smtClean="0">
                <a:solidFill>
                  <a:schemeClr val="tx1"/>
                </a:solidFill>
              </a:rPr>
              <a:t>: řešení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Textové pole 23"/>
          <p:cNvSpPr txBox="1">
            <a:spLocks/>
          </p:cNvSpPr>
          <p:nvPr/>
        </p:nvSpPr>
        <p:spPr>
          <a:xfrm>
            <a:off x="539552" y="1052736"/>
            <a:ext cx="8064896" cy="5472608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>
              <a:spcAft>
                <a:spcPts val="0"/>
              </a:spcAft>
            </a:pP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DŮCHOD	 </a:t>
            </a:r>
            <a:r>
              <a:rPr lang="cs-CZ" sz="2400" b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pravidelná peněžní  dávka – např. starobní,  </a:t>
            </a: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		sirotčí </a:t>
            </a:r>
            <a:r>
              <a:rPr lang="cs-CZ" sz="2400" b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a pod.</a:t>
            </a:r>
            <a:endParaRPr lang="cs-CZ" sz="2400" dirty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KVITANCE</a:t>
            </a:r>
            <a:r>
              <a:rPr lang="cs-CZ" sz="2400" b="1" dirty="0">
                <a:solidFill>
                  <a:srgbClr val="000000"/>
                </a:solidFill>
                <a:latin typeface="Calibri"/>
                <a:ea typeface="Times New Roman"/>
                <a:cs typeface="Times New Roman"/>
              </a:rPr>
              <a:t>	</a:t>
            </a: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potvrzení </a:t>
            </a:r>
            <a:r>
              <a:rPr lang="cs-CZ" sz="2400" b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o zaplacení dluhu       </a:t>
            </a:r>
            <a:endParaRPr lang="cs-CZ" sz="2400" dirty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LICHVA</a:t>
            </a:r>
            <a:r>
              <a:rPr lang="cs-CZ" sz="2400" b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	</a:t>
            </a: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	zneužití </a:t>
            </a:r>
            <a:r>
              <a:rPr lang="cs-CZ" sz="2400" b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finanční tísně nebo neznalosti druhého </a:t>
            </a: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		při uzavírání smlouvy</a:t>
            </a:r>
            <a:endParaRPr lang="cs-CZ" sz="2400" dirty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ODÚMRŤ</a:t>
            </a:r>
            <a:r>
              <a:rPr lang="cs-CZ" sz="2400" b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	dědictví, které propadne státu – zemřelý neměl </a:t>
            </a: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		dědice</a:t>
            </a:r>
            <a:endParaRPr lang="cs-CZ" sz="2400" dirty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 </a:t>
            </a: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PACHT</a:t>
            </a:r>
            <a:r>
              <a:rPr lang="cs-CZ" sz="2400" b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		druh pronájmu spojený s příjmem užitku – pole, </a:t>
            </a: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		dobytek</a:t>
            </a:r>
            <a:endParaRPr lang="cs-CZ" sz="2400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ŠKŮDCE	ten, kdo způsobil nebo zavinil škodu</a:t>
            </a:r>
            <a:endParaRPr lang="cs-CZ" sz="2400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VÝMĚNEK</a:t>
            </a:r>
            <a:r>
              <a:rPr lang="cs-CZ" sz="2400" b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	</a:t>
            </a: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právo </a:t>
            </a:r>
            <a:r>
              <a:rPr lang="cs-CZ" sz="2400" b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bydlení a zaopatření po prodeji domu</a:t>
            </a:r>
            <a:endParaRPr lang="cs-CZ" sz="2400" dirty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ZCIZENÍ</a:t>
            </a:r>
            <a:r>
              <a:rPr lang="cs-CZ" sz="2400" b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	</a:t>
            </a:r>
            <a:r>
              <a:rPr lang="cs-CZ" sz="2400" b="1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prodej </a:t>
            </a:r>
            <a:r>
              <a:rPr lang="cs-CZ" sz="2400" b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nebo darování věci – opak nabytí věci </a:t>
            </a:r>
            <a:endParaRPr lang="cs-CZ" sz="2400" dirty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			POZOR – NEZNAMENÁ KRÁDEŽ !</a:t>
            </a:r>
            <a:endParaRPr lang="cs-CZ" sz="2400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5963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547688" y="736600"/>
            <a:ext cx="4240336" cy="1396256"/>
          </a:xfr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>
            <a:norm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2400" b="1" dirty="0"/>
              <a:t>použité zdroje</a:t>
            </a:r>
            <a:r>
              <a:rPr lang="cs-CZ" altLang="cs-CZ" sz="2400" b="1" dirty="0" smtClean="0"/>
              <a:t>:</a:t>
            </a:r>
            <a:br>
              <a:rPr lang="cs-CZ" altLang="cs-CZ" sz="2400" b="1" dirty="0" smtClean="0"/>
            </a:br>
            <a:r>
              <a:rPr lang="cs-CZ" altLang="cs-CZ" sz="2400" b="1" dirty="0"/>
              <a:t/>
            </a:r>
            <a:br>
              <a:rPr lang="cs-CZ" altLang="cs-CZ" sz="2400" b="1" dirty="0"/>
            </a:br>
            <a:r>
              <a:rPr lang="cs-CZ" altLang="cs-CZ" sz="2400" b="1" dirty="0" smtClean="0">
                <a:solidFill>
                  <a:schemeClr val="tx1"/>
                </a:solidFill>
              </a:rPr>
              <a:t>VLASTNÍ PRÁCE AUTORA</a:t>
            </a:r>
            <a:endParaRPr lang="cs-CZ" alt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8118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721</TotalTime>
  <Words>299</Words>
  <Application>Microsoft Office PowerPoint</Application>
  <PresentationFormat>Předvádění na obrazovce (4:3)</PresentationFormat>
  <Paragraphs>206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NOZ</vt:lpstr>
      <vt:lpstr>Víte, že </vt:lpstr>
      <vt:lpstr>Myslíte, že vás se netýká? </vt:lpstr>
      <vt:lpstr>Nový občanský zákoník</vt:lpstr>
      <vt:lpstr>Opakujeme :</vt:lpstr>
      <vt:lpstr>OSMISMĚRKA:</vt:lpstr>
      <vt:lpstr>Dú: Napiš význam pojmů                                    z nového občanského zákoníku. Při řešení úkolu můžeš použít internet.</vt:lpstr>
      <vt:lpstr>Dú: řešení</vt:lpstr>
      <vt:lpstr>použité zdroje:  VLASTNÍ PRÁCE AUTORA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Jarmiolaq Moravcová</dc:creator>
  <cp:lastModifiedBy>Dum</cp:lastModifiedBy>
  <cp:revision>50</cp:revision>
  <dcterms:created xsi:type="dcterms:W3CDTF">2013-12-30T17:55:22Z</dcterms:created>
  <dcterms:modified xsi:type="dcterms:W3CDTF">2014-01-03T08:17:44Z</dcterms:modified>
</cp:coreProperties>
</file>