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97" r:id="rId4"/>
    <p:sldId id="264" r:id="rId5"/>
    <p:sldId id="281" r:id="rId6"/>
    <p:sldId id="333" r:id="rId7"/>
    <p:sldId id="334" r:id="rId8"/>
    <p:sldId id="335" r:id="rId9"/>
    <p:sldId id="336" r:id="rId10"/>
    <p:sldId id="340" r:id="rId11"/>
    <p:sldId id="337" r:id="rId12"/>
    <p:sldId id="339" r:id="rId13"/>
    <p:sldId id="338" r:id="rId14"/>
    <p:sldId id="331" r:id="rId15"/>
    <p:sldId id="287" r:id="rId16"/>
    <p:sldId id="286" r:id="rId17"/>
    <p:sldId id="288" r:id="rId18"/>
    <p:sldId id="289" r:id="rId19"/>
    <p:sldId id="292" r:id="rId20"/>
    <p:sldId id="291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90" d="100"/>
          <a:sy n="90" d="100"/>
        </p:scale>
        <p:origin x="-59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VY_32_INOVACE_Bezpečnost práce s elektrickými spotřebiči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VY_32_INOVACE_Bezpečnost práce s elektrickými spotřebiči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hasicipristrojebrno-svab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60087857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učiva o bezpečnosti práce s elektrickými spotřebiči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Výklad nové látky (snímky 4 – </a:t>
            </a:r>
            <a:r>
              <a:rPr lang="cs-CZ" dirty="0" smtClean="0"/>
              <a:t>13): </a:t>
            </a:r>
            <a:r>
              <a:rPr lang="cs-CZ" dirty="0"/>
              <a:t>Jaké jsou pro lidské tělo bezpečné hodnoty proudu, napětí a </a:t>
            </a:r>
            <a:r>
              <a:rPr lang="cs-CZ" dirty="0" smtClean="0"/>
              <a:t>náboje, jakými </a:t>
            </a:r>
            <a:r>
              <a:rPr lang="cs-CZ" dirty="0"/>
              <a:t>způsoby se chránit před úrazem elektrickým </a:t>
            </a:r>
            <a:r>
              <a:rPr lang="cs-CZ" dirty="0" smtClean="0"/>
              <a:t>proudem, jaký </a:t>
            </a:r>
            <a:r>
              <a:rPr lang="cs-CZ" dirty="0"/>
              <a:t>je význam ochranného </a:t>
            </a:r>
            <a:r>
              <a:rPr lang="cs-CZ" dirty="0" smtClean="0"/>
              <a:t>vodiče, čím </a:t>
            </a:r>
            <a:r>
              <a:rPr lang="cs-CZ" dirty="0"/>
              <a:t>se hasí požáry elektrických </a:t>
            </a:r>
            <a:r>
              <a:rPr lang="cs-CZ" dirty="0" smtClean="0"/>
              <a:t>zařízení a jak </a:t>
            </a:r>
            <a:r>
              <a:rPr lang="cs-CZ" dirty="0"/>
              <a:t>postupovat při úrazu elektrickým </a:t>
            </a:r>
            <a:r>
              <a:rPr lang="cs-CZ" dirty="0" smtClean="0"/>
              <a:t>proudem.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14 – 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9 </a:t>
            </a:r>
            <a:r>
              <a:rPr lang="cs-CZ" dirty="0"/>
              <a:t>obsahuje </a:t>
            </a:r>
            <a:r>
              <a:rPr lang="cs-CZ" dirty="0" smtClean="0"/>
              <a:t>hypertextový odkaz na snímek s  animací vysvětlující princip činnosti ochranného vodiče.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16 – 20 obsahují testové otázky s nabídnutými možnostmi odpovědí. Žáci po kliknutí na odpověď na interaktivní tabuli, nebo myší přímo v </a:t>
            </a:r>
            <a:r>
              <a:rPr lang="cs-CZ" dirty="0" smtClean="0"/>
              <a:t>prezentaci, </a:t>
            </a:r>
            <a:r>
              <a:rPr lang="cs-CZ" dirty="0" smtClean="0"/>
              <a:t>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Bezpečnost práce s elektrickými spotřebiči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na tom lidské tělo?</a:t>
            </a:r>
            <a:endParaRPr lang="cs-CZ" dirty="0"/>
          </a:p>
        </p:txBody>
      </p:sp>
      <p:pic>
        <p:nvPicPr>
          <p:cNvPr id="1026" name="Picture 2" descr="C:\Users\top\AppData\Local\Microsoft\Windows\Temporary Internet Files\Content.IE5\7AZK7E3X\MC90024108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55756"/>
            <a:ext cx="227212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Odpor lidského těla = 2000 </a:t>
            </a:r>
            <a:r>
              <a:rPr lang="el-GR" sz="2800" dirty="0" smtClean="0"/>
              <a:t>Ω</a:t>
            </a:r>
            <a:r>
              <a:rPr lang="cs-CZ" sz="2800" dirty="0" smtClean="0"/>
              <a:t>   (závisí </a:t>
            </a:r>
            <a:r>
              <a:rPr lang="cs-CZ" sz="2800" dirty="0"/>
              <a:t>na druhu proudu </a:t>
            </a:r>
            <a:r>
              <a:rPr lang="cs-CZ" sz="2800" dirty="0" smtClean="0"/>
              <a:t>-střídavý</a:t>
            </a:r>
            <a:r>
              <a:rPr lang="cs-CZ" sz="2800" dirty="0"/>
              <a:t>, </a:t>
            </a:r>
            <a:r>
              <a:rPr lang="cs-CZ" sz="2800" dirty="0" smtClean="0"/>
              <a:t>stejnosměrný,</a:t>
            </a:r>
            <a:r>
              <a:rPr lang="cs-CZ" sz="2800" dirty="0"/>
              <a:t> na typu </a:t>
            </a:r>
            <a:r>
              <a:rPr lang="cs-CZ" sz="2800" dirty="0" smtClean="0"/>
              <a:t>tkáně - </a:t>
            </a:r>
            <a:r>
              <a:rPr lang="cs-CZ" sz="2800" dirty="0"/>
              <a:t>tuky vedou nejhůř, svaly </a:t>
            </a:r>
            <a:r>
              <a:rPr lang="cs-CZ" sz="2800" dirty="0" smtClean="0"/>
              <a:t>nejlépe a na vlhkosti pokožky)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Účinky proudu:  </a:t>
            </a:r>
            <a:endParaRPr lang="cs-CZ" sz="2600" dirty="0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9133755"/>
              </p:ext>
            </p:extLst>
          </p:nvPr>
        </p:nvGraphicFramePr>
        <p:xfrm>
          <a:off x="3044245" y="3429000"/>
          <a:ext cx="5776227" cy="2377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3699"/>
                <a:gridCol w="47525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0,001 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Cítíme</a:t>
                      </a:r>
                      <a:r>
                        <a:rPr lang="cs-CZ" sz="2000" baseline="0" dirty="0" smtClean="0"/>
                        <a:t> l</a:t>
                      </a:r>
                      <a:r>
                        <a:rPr lang="cs-CZ" sz="2000" dirty="0" smtClean="0"/>
                        <a:t>ehké dráždění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0,003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Nepříjemné dráždění v kloubech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0,008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Svaly na rukou tuhnou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0,015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Svalové</a:t>
                      </a:r>
                      <a:r>
                        <a:rPr lang="cs-CZ" sz="2000" baseline="0" dirty="0" smtClean="0"/>
                        <a:t> křeče, nerozevřeme ruce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0,030</a:t>
                      </a:r>
                      <a:r>
                        <a:rPr lang="cs-CZ" sz="2000" baseline="0" dirty="0" smtClean="0"/>
                        <a:t>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Vážné nebezpečí – plíce</a:t>
                      </a:r>
                      <a:r>
                        <a:rPr lang="cs-CZ" sz="2000" smtClean="0"/>
                        <a:t>, srdce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0,100 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Srdce nepravidelně kmitá, nebezpečí smrti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Bezpečné hodnoty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Vychází z předpokladu, že odpor lidského těla je 2000 </a:t>
            </a:r>
            <a:r>
              <a:rPr lang="el-GR" sz="2600" dirty="0" smtClean="0"/>
              <a:t>Ω</a:t>
            </a: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600" dirty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Bezpečný proud stejnosměrný …… 10 mA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Bezpečný </a:t>
            </a:r>
            <a:r>
              <a:rPr lang="cs-CZ" sz="2600" dirty="0"/>
              <a:t>proud </a:t>
            </a:r>
            <a:r>
              <a:rPr lang="cs-CZ" sz="2600" dirty="0" smtClean="0"/>
              <a:t>střídavý …… 3,5 </a:t>
            </a:r>
            <a:r>
              <a:rPr lang="cs-CZ" sz="2600" dirty="0"/>
              <a:t>mA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Bezpečný náboj …… 50 </a:t>
            </a:r>
            <a:r>
              <a:rPr lang="el-GR" sz="2600" dirty="0" smtClean="0"/>
              <a:t>μ</a:t>
            </a:r>
            <a:r>
              <a:rPr lang="cs-CZ" sz="2600" dirty="0" smtClean="0"/>
              <a:t>C</a:t>
            </a:r>
          </a:p>
          <a:p>
            <a:pPr>
              <a:buFont typeface="Arial" pitchFamily="34" charset="0"/>
              <a:buChar char="•"/>
            </a:pPr>
            <a:endParaRPr lang="cs-CZ" sz="2600" dirty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Velikost bezpečného napětí záleží na </a:t>
            </a:r>
            <a:r>
              <a:rPr lang="cs-CZ" sz="2600" u="sng" dirty="0" smtClean="0"/>
              <a:t>prostorech</a:t>
            </a:r>
            <a:r>
              <a:rPr lang="cs-CZ" sz="2600" dirty="0" smtClean="0"/>
              <a:t>, části zařízení (živá/neživá) a druhu napětí (AC/DC):</a:t>
            </a:r>
          </a:p>
          <a:p>
            <a:pPr lvl="1">
              <a:buFont typeface="Arial" pitchFamily="34" charset="0"/>
              <a:buChar char="•"/>
            </a:pPr>
            <a:r>
              <a:rPr lang="cs-CZ" u="sng" dirty="0" smtClean="0"/>
              <a:t>normální</a:t>
            </a:r>
            <a:r>
              <a:rPr lang="cs-CZ" dirty="0" smtClean="0"/>
              <a:t> (kancelář, třída, obývák) … 50 V – 120 V</a:t>
            </a:r>
          </a:p>
          <a:p>
            <a:pPr lvl="1">
              <a:buFont typeface="Arial" pitchFamily="34" charset="0"/>
              <a:buChar char="•"/>
            </a:pPr>
            <a:r>
              <a:rPr lang="cs-CZ" u="sng" dirty="0" smtClean="0"/>
              <a:t>nebezpečné</a:t>
            </a:r>
            <a:r>
              <a:rPr lang="cs-CZ" dirty="0" smtClean="0"/>
              <a:t> (koupelna, </a:t>
            </a:r>
            <a:r>
              <a:rPr lang="cs-CZ" dirty="0"/>
              <a:t>sprchy) … </a:t>
            </a:r>
            <a:r>
              <a:rPr lang="cs-CZ" dirty="0" smtClean="0"/>
              <a:t>25 </a:t>
            </a:r>
            <a:r>
              <a:rPr lang="cs-CZ" dirty="0"/>
              <a:t>V – 120 V</a:t>
            </a: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u="sng" dirty="0" smtClean="0"/>
              <a:t>zvlášť nebezpečné</a:t>
            </a:r>
            <a:r>
              <a:rPr lang="cs-CZ" dirty="0" smtClean="0"/>
              <a:t> (výtahy, stísněné prostory)</a:t>
            </a:r>
            <a:r>
              <a:rPr lang="cs-CZ" dirty="0"/>
              <a:t> … </a:t>
            </a:r>
            <a:r>
              <a:rPr lang="cs-CZ" dirty="0" smtClean="0"/>
              <a:t>12 </a:t>
            </a:r>
            <a:r>
              <a:rPr lang="cs-CZ" dirty="0"/>
              <a:t>V – </a:t>
            </a:r>
            <a:r>
              <a:rPr lang="cs-CZ" dirty="0" smtClean="0"/>
              <a:t>60 </a:t>
            </a:r>
            <a:r>
              <a:rPr lang="cs-CZ" dirty="0"/>
              <a:t>V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348079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chránit před možným úrazem?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Živá část spotřebiče = prochází jí proud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Neživá část spotřebiče = neprochází jí proud, při poruše jí může </a:t>
            </a:r>
            <a:r>
              <a:rPr lang="cs-CZ" sz="2600" dirty="0"/>
              <a:t>proud </a:t>
            </a:r>
            <a:r>
              <a:rPr lang="cs-CZ" sz="2600" dirty="0" smtClean="0"/>
              <a:t>procházet</a:t>
            </a:r>
          </a:p>
          <a:p>
            <a:pPr>
              <a:buFont typeface="Arial" pitchFamily="34" charset="0"/>
              <a:buChar char="•"/>
            </a:pPr>
            <a:endParaRPr lang="cs-CZ" sz="2600" dirty="0"/>
          </a:p>
          <a:p>
            <a:pPr>
              <a:buFont typeface="Arial" pitchFamily="34" charset="0"/>
              <a:buChar char="•"/>
            </a:pPr>
            <a:r>
              <a:rPr lang="cs-CZ" sz="2600" i="1" dirty="0" smtClean="0"/>
              <a:t>Ochrana živých i neživých částí spotřebiče: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Bezpečným napětím (chemický zdroj, generátor do 50 V, bezpečnostní transformátor)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Omezením proudu a náboje (AC: 3,5 mA, DC: 10 mA, 50 </a:t>
            </a:r>
            <a:r>
              <a:rPr lang="el-GR" dirty="0" smtClean="0"/>
              <a:t>μ</a:t>
            </a:r>
            <a:r>
              <a:rPr lang="cs-CZ" dirty="0" smtClean="0"/>
              <a:t>C)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Izolací (spotřebiče třídy 2)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3433" y="5445224"/>
            <a:ext cx="660656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5729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chránit před možným úrazem?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i="1" dirty="0" smtClean="0"/>
              <a:t>Ochrana živých částí spotřebiče:</a:t>
            </a:r>
          </a:p>
          <a:p>
            <a:pPr marL="457200" indent="-457200">
              <a:buFont typeface="+mj-lt"/>
              <a:buAutoNum type="alphaLcParenR" startAt="4"/>
            </a:pPr>
            <a:r>
              <a:rPr lang="cs-CZ" dirty="0" smtClean="0"/>
              <a:t>Kryty, přepážky</a:t>
            </a:r>
          </a:p>
          <a:p>
            <a:pPr marL="457200" indent="-457200">
              <a:buFont typeface="+mj-lt"/>
              <a:buAutoNum type="alphaLcParenR" startAt="4"/>
            </a:pPr>
            <a:r>
              <a:rPr lang="cs-CZ" dirty="0" smtClean="0"/>
              <a:t>Zábrany (plot, pletivo, zámek)</a:t>
            </a:r>
          </a:p>
          <a:p>
            <a:pPr marL="457200" indent="-457200">
              <a:buFont typeface="+mj-lt"/>
              <a:buAutoNum type="alphaLcParenR" startAt="4"/>
            </a:pPr>
            <a:r>
              <a:rPr lang="cs-CZ" dirty="0" smtClean="0"/>
              <a:t>Poloha (např. dráty 5 m nad zemí)</a:t>
            </a:r>
          </a:p>
          <a:p>
            <a:pPr marL="457200" indent="-457200">
              <a:buFont typeface="+mj-lt"/>
              <a:buAutoNum type="alphaLcParenR" startAt="4"/>
            </a:pPr>
            <a:r>
              <a:rPr lang="cs-CZ" dirty="0" smtClean="0"/>
              <a:t>Doplňková izolace (izolované pracoviště, ochranné pomůcky)</a:t>
            </a:r>
          </a:p>
          <a:p>
            <a:pPr marL="457200" indent="-457200">
              <a:buFont typeface="+mj-lt"/>
              <a:buAutoNum type="alphaLcParenR" startAt="4"/>
            </a:pPr>
            <a:r>
              <a:rPr lang="cs-CZ" dirty="0" smtClean="0"/>
              <a:t>Doplňková ochrana proudovým chráničem (v kombinaci s některou z předchozích ochran)</a:t>
            </a:r>
          </a:p>
          <a:p>
            <a:pPr marL="457200" indent="-457200">
              <a:buFont typeface="+mj-lt"/>
              <a:buAutoNum type="alphaLcParenR" startAt="4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6279775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chránit před možným úrazem?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i="1" dirty="0" smtClean="0"/>
              <a:t>Ochrana neživých částí spotřebiče:</a:t>
            </a:r>
          </a:p>
          <a:p>
            <a:pPr marL="457200" indent="-457200">
              <a:buFont typeface="+mj-lt"/>
              <a:buAutoNum type="alphaLcParenR" startAt="9"/>
            </a:pPr>
            <a:r>
              <a:rPr lang="cs-CZ" dirty="0" smtClean="0"/>
              <a:t>Samočinným odpojením od zdroje (ochranný vodič PE - jističe, pojistky, proudové a napěťové chrániče)</a:t>
            </a:r>
          </a:p>
          <a:p>
            <a:pPr marL="457200" indent="-457200">
              <a:buFont typeface="+mj-lt"/>
              <a:buAutoNum type="alphaLcParenR" startAt="9"/>
            </a:pPr>
            <a:r>
              <a:rPr lang="cs-CZ" dirty="0" smtClean="0"/>
              <a:t>Ochrana dvojitou izolací</a:t>
            </a:r>
          </a:p>
          <a:p>
            <a:pPr marL="457200" indent="-457200">
              <a:buFont typeface="+mj-lt"/>
              <a:buAutoNum type="alphaLcParenR" startAt="9"/>
            </a:pPr>
            <a:r>
              <a:rPr lang="cs-CZ" dirty="0" smtClean="0"/>
              <a:t>Oddělovací transformátor (transformační poměr 1:1)</a:t>
            </a:r>
          </a:p>
          <a:p>
            <a:pPr marL="457200" indent="-457200">
              <a:buFont typeface="+mj-lt"/>
              <a:buAutoNum type="alphaLcParenR" startAt="9"/>
            </a:pPr>
            <a:r>
              <a:rPr lang="cs-CZ" dirty="0" smtClean="0"/>
              <a:t>Nevodivé okolí</a:t>
            </a:r>
          </a:p>
          <a:p>
            <a:pPr marL="457200" indent="-457200">
              <a:buFont typeface="+mj-lt"/>
              <a:buAutoNum type="alphaLcParenR" startAt="9"/>
            </a:pPr>
            <a:r>
              <a:rPr lang="cs-CZ" dirty="0" smtClean="0"/>
              <a:t>Neuzemněné místní </a:t>
            </a:r>
            <a:r>
              <a:rPr lang="cs-CZ" dirty="0" err="1" smtClean="0"/>
              <a:t>pospojení</a:t>
            </a:r>
            <a:r>
              <a:rPr lang="cs-CZ" dirty="0" smtClean="0"/>
              <a:t> (uvedení na stejný potenciál)</a:t>
            </a:r>
          </a:p>
          <a:p>
            <a:pPr marL="457200" indent="-457200">
              <a:buFont typeface="+mj-lt"/>
              <a:buAutoNum type="alphaLcParenR" startAt="9"/>
            </a:pPr>
            <a:endParaRPr lang="cs-CZ" dirty="0" smtClean="0"/>
          </a:p>
        </p:txBody>
      </p:sp>
      <p:sp>
        <p:nvSpPr>
          <p:cNvPr id="2" name="Tlačítko akce: Vlastní 1">
            <a:hlinkClick r:id="rId2" action="ppaction://hlinksldjump" highlightClick="1"/>
          </p:cNvPr>
          <p:cNvSpPr/>
          <p:nvPr/>
        </p:nvSpPr>
        <p:spPr>
          <a:xfrm>
            <a:off x="6372200" y="2852936"/>
            <a:ext cx="2304256" cy="288032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Význam PE vodiče  --&gt;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68112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význam ochranného vodiče?</a:t>
            </a:r>
            <a:endParaRPr lang="cs-CZ" dirty="0"/>
          </a:p>
        </p:txBody>
      </p:sp>
      <p:pic>
        <p:nvPicPr>
          <p:cNvPr id="1028" name="Picture 4" descr="C:\Documents and Settings\Ďobek\Local Settings\Temporary Internet Files\Content.IE5\GZOJH3DS\MC9003329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20888"/>
            <a:ext cx="3925477" cy="384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032981" y="5291916"/>
            <a:ext cx="4415174" cy="585356"/>
            <a:chOff x="4032981" y="5301208"/>
            <a:chExt cx="4415174" cy="585356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4032981" y="5661248"/>
              <a:ext cx="2267211" cy="0"/>
            </a:xfrm>
            <a:prstGeom prst="line">
              <a:avLst/>
            </a:prstGeom>
            <a:ln w="3810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4032981" y="5517232"/>
              <a:ext cx="2267211" cy="0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6516216" y="5517232"/>
              <a:ext cx="172675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 – fázový vodič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516216" y="5301208"/>
              <a:ext cx="193193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 – nulovací vodič</a:t>
              </a:r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4499992" y="2876743"/>
            <a:ext cx="4248472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Pokud spotřebič pracuje bez poruchy, prochází proud pouze fázovým a nulovacím vodičem</a:t>
            </a:r>
            <a:endParaRPr lang="cs-CZ" sz="24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491880" y="5517232"/>
            <a:ext cx="2952328" cy="153308"/>
            <a:chOff x="3347864" y="5517232"/>
            <a:chExt cx="2952328" cy="153308"/>
          </a:xfrm>
        </p:grpSpPr>
        <p:cxnSp>
          <p:nvCxnSpPr>
            <p:cNvPr id="11" name="Přímá spojnice 10"/>
            <p:cNvCxnSpPr/>
            <p:nvPr/>
          </p:nvCxnSpPr>
          <p:spPr>
            <a:xfrm flipH="1">
              <a:off x="3347864" y="5670540"/>
              <a:ext cx="295232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3347864" y="5517232"/>
              <a:ext cx="0" cy="153308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3347864" y="5517232"/>
              <a:ext cx="295232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ovéPole 23"/>
          <p:cNvSpPr txBox="1"/>
          <p:nvPr/>
        </p:nvSpPr>
        <p:spPr>
          <a:xfrm>
            <a:off x="4499992" y="2876743"/>
            <a:ext cx="4248472" cy="193899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Při poruše se může fázový vodič dotknout kostry spotřebiče a když se kostry spotřebiče dotkne člověk, prochází jím proud do země</a:t>
            </a:r>
            <a:endParaRPr lang="cs-CZ" sz="2400" dirty="0"/>
          </a:p>
        </p:txBody>
      </p:sp>
      <p:grpSp>
        <p:nvGrpSpPr>
          <p:cNvPr id="31" name="Skupina 30"/>
          <p:cNvGrpSpPr/>
          <p:nvPr/>
        </p:nvGrpSpPr>
        <p:grpSpPr>
          <a:xfrm>
            <a:off x="1655676" y="3933056"/>
            <a:ext cx="4781838" cy="2448272"/>
            <a:chOff x="1655676" y="3933056"/>
            <a:chExt cx="4781838" cy="2448272"/>
          </a:xfrm>
        </p:grpSpPr>
        <p:grpSp>
          <p:nvGrpSpPr>
            <p:cNvPr id="25" name="Skupina 24"/>
            <p:cNvGrpSpPr/>
            <p:nvPr/>
          </p:nvGrpSpPr>
          <p:grpSpPr>
            <a:xfrm>
              <a:off x="1655676" y="3933056"/>
              <a:ext cx="4781838" cy="1728192"/>
              <a:chOff x="1503276" y="3150260"/>
              <a:chExt cx="4781838" cy="1728192"/>
            </a:xfrm>
          </p:grpSpPr>
          <p:cxnSp>
            <p:nvCxnSpPr>
              <p:cNvPr id="26" name="Přímá spojnice 25"/>
              <p:cNvCxnSpPr/>
              <p:nvPr/>
            </p:nvCxnSpPr>
            <p:spPr>
              <a:xfrm flipH="1">
                <a:off x="2252666" y="4878452"/>
                <a:ext cx="4032448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 flipV="1">
                <a:off x="2252666" y="3150260"/>
                <a:ext cx="6694" cy="1728192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flipH="1">
                <a:off x="1503276" y="3150260"/>
                <a:ext cx="756084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Přímá spojnice 32"/>
            <p:cNvCxnSpPr/>
            <p:nvPr/>
          </p:nvCxnSpPr>
          <p:spPr>
            <a:xfrm>
              <a:off x="1655676" y="3933056"/>
              <a:ext cx="36004" cy="2448272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4499992" y="2852936"/>
            <a:ext cx="4248472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Ochranný vodič se připojuje ke kostře spotřebiče, takže při poruše neprochází zkratový proud člověkem, ale právě ochranným vodičem (protože má menší odpor než člověk)</a:t>
            </a:r>
            <a:endParaRPr lang="cs-CZ" sz="2400" dirty="0"/>
          </a:p>
        </p:txBody>
      </p:sp>
      <p:grpSp>
        <p:nvGrpSpPr>
          <p:cNvPr id="37" name="Skupina 36"/>
          <p:cNvGrpSpPr/>
          <p:nvPr/>
        </p:nvGrpSpPr>
        <p:grpSpPr>
          <a:xfrm>
            <a:off x="3995936" y="5075892"/>
            <a:ext cx="4610740" cy="369332"/>
            <a:chOff x="4032981" y="5435932"/>
            <a:chExt cx="4610740" cy="369332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4032981" y="5661248"/>
              <a:ext cx="2267211" cy="0"/>
            </a:xfrm>
            <a:prstGeom prst="line">
              <a:avLst/>
            </a:prstGeom>
            <a:ln w="38100">
              <a:solidFill>
                <a:srgbClr val="92D05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4164720" y="5670540"/>
              <a:ext cx="2267211" cy="0"/>
            </a:xfrm>
            <a:prstGeom prst="line">
              <a:avLst/>
            </a:prstGeom>
            <a:ln w="38100">
              <a:solidFill>
                <a:srgbClr val="FFFF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ovéPole 40"/>
            <p:cNvSpPr txBox="1"/>
            <p:nvPr/>
          </p:nvSpPr>
          <p:spPr>
            <a:xfrm>
              <a:off x="6516216" y="5435932"/>
              <a:ext cx="21275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 – ochranný vodič</a:t>
              </a:r>
              <a:endParaRPr lang="cs-CZ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491880" y="5310500"/>
            <a:ext cx="2952328" cy="365246"/>
            <a:chOff x="3347864" y="5305294"/>
            <a:chExt cx="2952328" cy="365246"/>
          </a:xfrm>
        </p:grpSpPr>
        <p:cxnSp>
          <p:nvCxnSpPr>
            <p:cNvPr id="43" name="Přímá spojnice 42"/>
            <p:cNvCxnSpPr/>
            <p:nvPr/>
          </p:nvCxnSpPr>
          <p:spPr>
            <a:xfrm flipH="1">
              <a:off x="3347864" y="5670540"/>
              <a:ext cx="295232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V="1">
              <a:off x="3347864" y="5305294"/>
              <a:ext cx="0" cy="365246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3347864" y="5305294"/>
              <a:ext cx="295232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Tlačítko akce: Zpět nebo Předchozí 47">
            <a:hlinkClick r:id="" action="ppaction://hlinkshowjump?jump=lastslideviewed" highlightClick="1"/>
          </p:cNvPr>
          <p:cNvSpPr/>
          <p:nvPr/>
        </p:nvSpPr>
        <p:spPr>
          <a:xfrm>
            <a:off x="8028384" y="6165304"/>
            <a:ext cx="720080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5427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24" grpId="0" animBg="1"/>
      <p:bldP spid="24" grpId="1" animBg="1"/>
      <p:bldP spid="36" grpId="0" animBg="1"/>
      <p:bldP spid="4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Bezpečnost práce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Po proškolení můžu dělat všechny činnosti, které nejsou zakázané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Předpisy týkající se bezpečnosti práce: Vyhláška 50/1978 sb.</a:t>
            </a:r>
          </a:p>
          <a:p>
            <a:pPr>
              <a:buFont typeface="Arial" pitchFamily="34" charset="0"/>
              <a:buChar char="•"/>
            </a:pPr>
            <a:r>
              <a:rPr lang="cs-CZ" sz="2600" b="1" dirty="0" smtClean="0">
                <a:solidFill>
                  <a:srgbClr val="FF0000"/>
                </a:solidFill>
              </a:rPr>
              <a:t>Při práci zajistit vypnutí spotřebiče a odpojení spotřebiče od zdroje napětí</a:t>
            </a:r>
          </a:p>
        </p:txBody>
      </p:sp>
    </p:spTree>
    <p:extLst>
      <p:ext uri="{BB962C8B-B14F-4D97-AF65-F5344CB8AC3E}">
        <p14:creationId xmlns:p14="http://schemas.microsoft.com/office/powerpoint/2010/main" xmlns="" val="390926027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uhasit elektrické zařízení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hasící přístroje: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Vodní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Pěnový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Práškový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Sněhový</a:t>
            </a:r>
          </a:p>
          <a:p>
            <a:pPr lvl="1">
              <a:buFont typeface="Arial" pitchFamily="34" charset="0"/>
              <a:buChar char="•"/>
            </a:pP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Speciální typy hasících přístrojů</a:t>
            </a:r>
          </a:p>
        </p:txBody>
      </p:sp>
      <p:sp>
        <p:nvSpPr>
          <p:cNvPr id="5" name="Veselý obličej 4"/>
          <p:cNvSpPr/>
          <p:nvPr/>
        </p:nvSpPr>
        <p:spPr>
          <a:xfrm>
            <a:off x="2267744" y="4376052"/>
            <a:ext cx="504056" cy="504056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267744" y="5173613"/>
            <a:ext cx="504056" cy="504056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60032" y="5949280"/>
            <a:ext cx="504056" cy="504056"/>
          </a:xfrm>
          <a:prstGeom prst="smileyFac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267744" y="2780928"/>
            <a:ext cx="504056" cy="504056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2267744" y="3578490"/>
            <a:ext cx="504056" cy="504056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419872" y="2420888"/>
            <a:ext cx="5314950" cy="2791263"/>
            <a:chOff x="3419872" y="2420888"/>
            <a:chExt cx="5314950" cy="2791263"/>
          </a:xfrm>
        </p:grpSpPr>
        <p:pic>
          <p:nvPicPr>
            <p:cNvPr id="2050" name="Picture 2" descr="http://www.hasicipristrojebrno-svab.cz/data/cards/img/105/hasicaky1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2420888"/>
              <a:ext cx="5314950" cy="27527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308304" y="4859308"/>
              <a:ext cx="894312" cy="3528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21180706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 při úrazu el. proudem</a:t>
            </a:r>
            <a:endParaRPr lang="cs-CZ" dirty="0"/>
          </a:p>
        </p:txBody>
      </p:sp>
      <p:sp>
        <p:nvSpPr>
          <p:cNvPr id="23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856983" cy="482453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Bezpečně vyprostit raněného z dosahu el. proudu (odpojit zdroj, odstranit vodiče nevodivým předmětem …) 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Raněného položit na záda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Zjistit životní funkce a stav poranění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Vždy přivolat pomoc (nebo dovézt k lékaři při lehčím úrazu)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Při srdeční zástavě zahájit masáž srdce (+ umělé dýchání)</a:t>
            </a:r>
          </a:p>
        </p:txBody>
      </p:sp>
    </p:spTree>
    <p:extLst>
      <p:ext uri="{BB962C8B-B14F-4D97-AF65-F5344CB8AC3E}">
        <p14:creationId xmlns:p14="http://schemas.microsoft.com/office/powerpoint/2010/main" xmlns="" val="129963404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Jaké jsou pro lidské tělo bezpečné hodnoty proudu, napětí a náboje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Jakými způsoby se chránit před úrazem elektrickým proudem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význam ochranného vodiče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Čím se hasí požáry elektrických zařízení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postupovat při úrazu elektrickým proudem</a:t>
            </a:r>
            <a:endParaRPr lang="cs-CZ" sz="3200" dirty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7111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Bezpečná hodnota střídavého proudu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10 mA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3,5 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3,5 mA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660656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Značka          na štítku spotřebiče znamená: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přístroj má čtvercový tvar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přístroj má ostré rohy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přístroj má dvojitou izolaci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Ochranný vodič má barvu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hnědou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světle modrou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žlutozelenou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Elektrická zařízení můžeme hasit: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pěnovým hasícím </a:t>
            </a:r>
            <a:r>
              <a:rPr lang="cs-CZ" sz="2800" dirty="0"/>
              <a:t>přístrojem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vodním hasícím </a:t>
            </a:r>
            <a:r>
              <a:rPr lang="cs-CZ" sz="2800" dirty="0"/>
              <a:t>přístrojem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sněhovým hasícím </a:t>
            </a:r>
            <a:r>
              <a:rPr lang="cs-CZ" sz="2800" dirty="0" smtClean="0"/>
              <a:t>přístrojem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 smtClean="0"/>
              <a:t>Jako první při úrazu elektrickým proudem: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zavoláme lékaře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zahájíme masáž srdce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vyprostíme raněného z dosahu elektrického proudu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8245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/>
              <a:t>Obr. </a:t>
            </a:r>
            <a:r>
              <a:rPr lang="cs-CZ" sz="1500" dirty="0" smtClean="0"/>
              <a:t>1 – </a:t>
            </a:r>
            <a:r>
              <a:rPr lang="cs-CZ" sz="1200" dirty="0"/>
              <a:t>AUTOR NEUVEDEN. </a:t>
            </a:r>
            <a:r>
              <a:rPr lang="cs-CZ" sz="1200" i="1" dirty="0"/>
              <a:t>hasicipristrojebrno-svab.cz</a:t>
            </a:r>
            <a:r>
              <a:rPr lang="cs-CZ" sz="1200" dirty="0"/>
              <a:t> [online]. [cit. </a:t>
            </a:r>
            <a:r>
              <a:rPr lang="cs-CZ" sz="1200" dirty="0" smtClean="0"/>
              <a:t>11.12.2013]. </a:t>
            </a:r>
            <a:r>
              <a:rPr lang="cs-CZ" sz="1200" dirty="0"/>
              <a:t>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www.hasicipristrojebrno-svab.cz/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500" dirty="0" smtClean="0"/>
              <a:t>zdroj obrázků: </a:t>
            </a:r>
            <a:r>
              <a:rPr lang="cs-CZ" sz="1500" dirty="0" smtClean="0">
                <a:hlinkClick r:id="rId3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3244</TotalTime>
  <Words>1010</Words>
  <Application>Microsoft Office PowerPoint</Application>
  <PresentationFormat>Předvádění na obrazovce (4:3)</PresentationFormat>
  <Paragraphs>169</Paragraphs>
  <Slides>21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Anotace</vt:lpstr>
      <vt:lpstr>Bezpečnost práce s elektrickými spotřebiči</vt:lpstr>
      <vt:lpstr>Jak je na tom lidské tělo?</vt:lpstr>
      <vt:lpstr>Bezpečné hodnoty</vt:lpstr>
      <vt:lpstr>Jak se chránit před možným úrazem?</vt:lpstr>
      <vt:lpstr>Jak se chránit před možným úrazem?</vt:lpstr>
      <vt:lpstr>Jak se chránit před možným úrazem?</vt:lpstr>
      <vt:lpstr>Jaký je význam ochranného vodiče?</vt:lpstr>
      <vt:lpstr>Bezpečnost práce</vt:lpstr>
      <vt:lpstr>Čím uhasit elektrické zařízení</vt:lpstr>
      <vt:lpstr>Postup při úrazu el. proudem</vt:lpstr>
      <vt:lpstr>Co jsme se dozvěděli?</vt:lpstr>
      <vt:lpstr>Závěrečné opakování</vt:lpstr>
      <vt:lpstr>Bezpečná hodnota střídavého proudu je:</vt:lpstr>
      <vt:lpstr>Značka          na štítku spotřebiče znamená:</vt:lpstr>
      <vt:lpstr>Ochranný vodič má barvu</vt:lpstr>
      <vt:lpstr>Elektrická zařízení můžeme hasit:</vt:lpstr>
      <vt:lpstr>Jako první při úrazu elektrickým proudem: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283</cp:revision>
  <dcterms:created xsi:type="dcterms:W3CDTF">2013-05-10T12:01:16Z</dcterms:created>
  <dcterms:modified xsi:type="dcterms:W3CDTF">2014-01-03T12:43:11Z</dcterms:modified>
</cp:coreProperties>
</file>