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68" r:id="rId1"/>
  </p:sldMasterIdLst>
  <p:notesMasterIdLst>
    <p:notesMasterId r:id="rId21"/>
  </p:notesMasterIdLst>
  <p:sldIdLst>
    <p:sldId id="256" r:id="rId2"/>
    <p:sldId id="262" r:id="rId3"/>
    <p:sldId id="297" r:id="rId4"/>
    <p:sldId id="264" r:id="rId5"/>
    <p:sldId id="281" r:id="rId6"/>
    <p:sldId id="333" r:id="rId7"/>
    <p:sldId id="334" r:id="rId8"/>
    <p:sldId id="335" r:id="rId9"/>
    <p:sldId id="338" r:id="rId10"/>
    <p:sldId id="337" r:id="rId11"/>
    <p:sldId id="336" r:id="rId12"/>
    <p:sldId id="331" r:id="rId13"/>
    <p:sldId id="287" r:id="rId14"/>
    <p:sldId id="286" r:id="rId15"/>
    <p:sldId id="288" r:id="rId16"/>
    <p:sldId id="289" r:id="rId17"/>
    <p:sldId id="292" r:id="rId18"/>
    <p:sldId id="291" r:id="rId19"/>
    <p:sldId id="260" r:id="rId2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672" autoAdjust="0"/>
    <p:restoredTop sz="94139" autoAdjust="0"/>
  </p:normalViewPr>
  <p:slideViewPr>
    <p:cSldViewPr>
      <p:cViewPr>
        <p:scale>
          <a:sx n="66" d="100"/>
          <a:sy n="66" d="100"/>
        </p:scale>
        <p:origin x="-720" y="12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9EE107-A5FB-41C4-9EF1-1CC153B68B3F}" type="doc">
      <dgm:prSet loTypeId="urn:microsoft.com/office/officeart/2008/layout/VerticalCurvedList" loCatId="list" qsTypeId="urn:microsoft.com/office/officeart/2005/8/quickstyle/simple2" qsCatId="simple" csTypeId="urn:microsoft.com/office/officeart/2005/8/colors/accent1_2#1" csCatId="accent1" phldr="1"/>
      <dgm:spPr/>
      <dgm:t>
        <a:bodyPr/>
        <a:lstStyle/>
        <a:p>
          <a:endParaRPr lang="cs-CZ"/>
        </a:p>
      </dgm:t>
    </dgm:pt>
    <dgm:pt modelId="{3061F91D-8548-4FCB-A021-DD835A272F0F}">
      <dgm:prSet phldrT="[Text]" custT="1"/>
      <dgm:spPr/>
      <dgm:t>
        <a:bodyPr/>
        <a:lstStyle/>
        <a:p>
          <a:pPr algn="l"/>
          <a:r>
            <a:rPr lang="cs-CZ" sz="2000" b="1" dirty="0" smtClean="0"/>
            <a:t>Téma sady: Elektrický proud</a:t>
          </a:r>
          <a:endParaRPr lang="cs-CZ" sz="2000" b="1" dirty="0"/>
        </a:p>
      </dgm:t>
    </dgm:pt>
    <dgm:pt modelId="{964A7552-04A1-426D-AC2F-6455AE0A46FC}" type="parTrans" cxnId="{B8C92B4A-9E16-4C6D-8583-A1CEC081E720}">
      <dgm:prSet/>
      <dgm:spPr/>
      <dgm:t>
        <a:bodyPr/>
        <a:lstStyle/>
        <a:p>
          <a:pPr algn="l"/>
          <a:endParaRPr lang="cs-CZ" sz="1100" b="1"/>
        </a:p>
      </dgm:t>
    </dgm:pt>
    <dgm:pt modelId="{CD2629B0-CE06-4C37-BA3E-EB383F625F73}" type="sibTrans" cxnId="{B8C92B4A-9E16-4C6D-8583-A1CEC081E720}">
      <dgm:prSet/>
      <dgm:spPr/>
      <dgm:t>
        <a:bodyPr/>
        <a:lstStyle/>
        <a:p>
          <a:pPr algn="l"/>
          <a:endParaRPr lang="cs-CZ" sz="1100" b="1"/>
        </a:p>
      </dgm:t>
    </dgm:pt>
    <dgm:pt modelId="{60B5D622-D348-4384-9EFA-863CA4F7B7A3}">
      <dgm:prSet phldrT="[Text]"/>
      <dgm:spPr/>
      <dgm:t>
        <a:bodyPr/>
        <a:lstStyle/>
        <a:p>
          <a:pPr algn="l"/>
          <a:r>
            <a:rPr lang="cs-CZ" sz="2000" b="1" dirty="0" smtClean="0"/>
            <a:t>Název: </a:t>
          </a:r>
          <a:r>
            <a:rPr lang="cs-CZ" sz="2000" b="0" dirty="0" smtClean="0"/>
            <a:t>VY_32_INOVACE_Vlastní polovodiče</a:t>
          </a:r>
          <a:endParaRPr lang="cs-CZ" sz="2000" dirty="0" smtClean="0"/>
        </a:p>
      </dgm:t>
    </dgm:pt>
    <dgm:pt modelId="{74CB5370-34BA-43B8-AB66-1E3510545B42}" type="parTrans" cxnId="{DF849492-EC0F-41C4-9A01-844E1A834E31}">
      <dgm:prSet/>
      <dgm:spPr/>
      <dgm:t>
        <a:bodyPr/>
        <a:lstStyle/>
        <a:p>
          <a:pPr algn="l"/>
          <a:endParaRPr lang="cs-CZ" sz="1100" b="1"/>
        </a:p>
      </dgm:t>
    </dgm:pt>
    <dgm:pt modelId="{5895C10F-262B-4EFF-A7FE-F20237FEAECB}" type="sibTrans" cxnId="{DF849492-EC0F-41C4-9A01-844E1A834E31}">
      <dgm:prSet/>
      <dgm:spPr/>
      <dgm:t>
        <a:bodyPr/>
        <a:lstStyle/>
        <a:p>
          <a:pPr algn="l"/>
          <a:endParaRPr lang="cs-CZ" sz="1100" b="1"/>
        </a:p>
      </dgm:t>
    </dgm:pt>
    <dgm:pt modelId="{A83A7CFB-B411-4357-9641-4A8443F73655}">
      <dgm:prSet phldrT="[Text]" custT="1"/>
      <dgm:spPr/>
      <dgm:t>
        <a:bodyPr/>
        <a:lstStyle/>
        <a:p>
          <a:pPr algn="l"/>
          <a:r>
            <a:rPr lang="cs-CZ" sz="2000" b="1" dirty="0" smtClean="0"/>
            <a:t>Autor: Mgr. Petr Tomek</a:t>
          </a:r>
        </a:p>
      </dgm:t>
    </dgm:pt>
    <dgm:pt modelId="{F3C4A836-23AC-4E41-B6D6-51221E7E6743}" type="sibTrans" cxnId="{F3146557-2E3C-46DA-A4FD-8B230B837C60}">
      <dgm:prSet/>
      <dgm:spPr/>
      <dgm:t>
        <a:bodyPr/>
        <a:lstStyle/>
        <a:p>
          <a:pPr algn="l"/>
          <a:endParaRPr lang="cs-CZ" sz="1100" b="1"/>
        </a:p>
      </dgm:t>
    </dgm:pt>
    <dgm:pt modelId="{97616D95-5DD7-4F6A-B2B9-47EBAD36AF82}" type="parTrans" cxnId="{F3146557-2E3C-46DA-A4FD-8B230B837C60}">
      <dgm:prSet/>
      <dgm:spPr/>
      <dgm:t>
        <a:bodyPr/>
        <a:lstStyle/>
        <a:p>
          <a:pPr algn="l"/>
          <a:endParaRPr lang="cs-CZ" sz="1100" b="1"/>
        </a:p>
      </dgm:t>
    </dgm:pt>
    <dgm:pt modelId="{E392F34A-E55D-43D5-AEDD-49027298B816}">
      <dgm:prSet phldrT="[Text]" custT="1"/>
      <dgm:spPr/>
      <dgm:t>
        <a:bodyPr/>
        <a:lstStyle/>
        <a:p>
          <a:pPr algn="l"/>
          <a:r>
            <a:rPr lang="cs-CZ" sz="2000" b="1" dirty="0" smtClean="0"/>
            <a:t>Číslo projektu: </a:t>
          </a:r>
          <a:r>
            <a:rPr lang="cs-CZ" sz="2000" dirty="0" smtClean="0"/>
            <a:t>CZ.1.07/1.4.00/21.3315</a:t>
          </a:r>
          <a:endParaRPr lang="cs-CZ" sz="2000" b="1" dirty="0"/>
        </a:p>
      </dgm:t>
    </dgm:pt>
    <dgm:pt modelId="{BC40F3DB-7514-4A20-8E05-98AEEC263C22}" type="parTrans" cxnId="{85DD460C-C999-4113-86D0-07CE61C390A7}">
      <dgm:prSet/>
      <dgm:spPr/>
      <dgm:t>
        <a:bodyPr/>
        <a:lstStyle/>
        <a:p>
          <a:pPr algn="l"/>
          <a:endParaRPr lang="cs-CZ"/>
        </a:p>
      </dgm:t>
    </dgm:pt>
    <dgm:pt modelId="{9093FE33-FB2C-41B0-8F18-5CB6446B7DEF}" type="sibTrans" cxnId="{85DD460C-C999-4113-86D0-07CE61C390A7}">
      <dgm:prSet/>
      <dgm:spPr/>
      <dgm:t>
        <a:bodyPr/>
        <a:lstStyle/>
        <a:p>
          <a:pPr algn="l"/>
          <a:endParaRPr lang="cs-CZ"/>
        </a:p>
      </dgm:t>
    </dgm:pt>
    <dgm:pt modelId="{8D78E2D7-18A7-41DD-9962-57B3FE2BEBDD}">
      <dgm:prSet/>
      <dgm:spPr/>
      <dgm:t>
        <a:bodyPr/>
        <a:lstStyle/>
        <a:p>
          <a:pPr algn="l"/>
          <a:r>
            <a:rPr lang="cs-CZ" b="1" dirty="0" smtClean="0"/>
            <a:t>Datum/období: podzim 2013 </a:t>
          </a:r>
          <a:endParaRPr lang="cs-CZ" b="1" dirty="0"/>
        </a:p>
      </dgm:t>
    </dgm:pt>
    <dgm:pt modelId="{7010D3F4-D5D1-4966-89A1-DF5353CA0871}" type="parTrans" cxnId="{15F5E694-5784-48A5-A635-B8CBDBFD6748}">
      <dgm:prSet/>
      <dgm:spPr/>
      <dgm:t>
        <a:bodyPr/>
        <a:lstStyle/>
        <a:p>
          <a:pPr algn="l"/>
          <a:endParaRPr lang="cs-CZ"/>
        </a:p>
      </dgm:t>
    </dgm:pt>
    <dgm:pt modelId="{377E22FB-7E54-457A-B361-770C5D7E2397}" type="sibTrans" cxnId="{15F5E694-5784-48A5-A635-B8CBDBFD6748}">
      <dgm:prSet/>
      <dgm:spPr/>
      <dgm:t>
        <a:bodyPr/>
        <a:lstStyle/>
        <a:p>
          <a:pPr algn="l"/>
          <a:endParaRPr lang="cs-CZ"/>
        </a:p>
      </dgm:t>
    </dgm:pt>
    <dgm:pt modelId="{A6F0E638-0CDE-4E1F-BB57-10C18463C623}">
      <dgm:prSet/>
      <dgm:spPr/>
      <dgm:t>
        <a:bodyPr/>
        <a:lstStyle/>
        <a:p>
          <a:pPr algn="l"/>
          <a:endParaRPr lang="cs-CZ" dirty="0"/>
        </a:p>
      </dgm:t>
    </dgm:pt>
    <dgm:pt modelId="{00411118-6576-416C-BD8F-DA7F795DDF12}" type="parTrans" cxnId="{A6EAC2AC-C10D-4EB4-9ADF-5A79DC737E27}">
      <dgm:prSet/>
      <dgm:spPr/>
      <dgm:t>
        <a:bodyPr/>
        <a:lstStyle/>
        <a:p>
          <a:pPr algn="l"/>
          <a:endParaRPr lang="cs-CZ"/>
        </a:p>
      </dgm:t>
    </dgm:pt>
    <dgm:pt modelId="{5E32EA29-68D1-4F1E-9F33-DE2095689CF9}" type="sibTrans" cxnId="{A6EAC2AC-C10D-4EB4-9ADF-5A79DC737E27}">
      <dgm:prSet/>
      <dgm:spPr/>
      <dgm:t>
        <a:bodyPr/>
        <a:lstStyle/>
        <a:p>
          <a:pPr algn="l"/>
          <a:endParaRPr lang="cs-CZ"/>
        </a:p>
      </dgm:t>
    </dgm:pt>
    <dgm:pt modelId="{9C0CD981-713F-47B3-AE2F-2963F2684A6F}" type="pres">
      <dgm:prSet presAssocID="{BA9EE107-A5FB-41C4-9EF1-1CC153B68B3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cs-CZ"/>
        </a:p>
      </dgm:t>
    </dgm:pt>
    <dgm:pt modelId="{96773A7D-3367-4F53-A2D2-EA5770AFFDB3}" type="pres">
      <dgm:prSet presAssocID="{BA9EE107-A5FB-41C4-9EF1-1CC153B68B3F}" presName="Name1" presStyleCnt="0"/>
      <dgm:spPr/>
      <dgm:t>
        <a:bodyPr/>
        <a:lstStyle/>
        <a:p>
          <a:endParaRPr lang="cs-CZ"/>
        </a:p>
      </dgm:t>
    </dgm:pt>
    <dgm:pt modelId="{F31B7103-6E88-4DB9-9888-CB9E0B3FEEF8}" type="pres">
      <dgm:prSet presAssocID="{BA9EE107-A5FB-41C4-9EF1-1CC153B68B3F}" presName="cycle" presStyleCnt="0"/>
      <dgm:spPr/>
      <dgm:t>
        <a:bodyPr/>
        <a:lstStyle/>
        <a:p>
          <a:endParaRPr lang="cs-CZ"/>
        </a:p>
      </dgm:t>
    </dgm:pt>
    <dgm:pt modelId="{F7A92DE4-3445-4B9B-AF3D-F2DA6F69C25D}" type="pres">
      <dgm:prSet presAssocID="{BA9EE107-A5FB-41C4-9EF1-1CC153B68B3F}" presName="srcNode" presStyleLbl="node1" presStyleIdx="0" presStyleCnt="5"/>
      <dgm:spPr/>
      <dgm:t>
        <a:bodyPr/>
        <a:lstStyle/>
        <a:p>
          <a:endParaRPr lang="cs-CZ"/>
        </a:p>
      </dgm:t>
    </dgm:pt>
    <dgm:pt modelId="{EF104B90-7E69-4918-A202-E6F91FC6E413}" type="pres">
      <dgm:prSet presAssocID="{BA9EE107-A5FB-41C4-9EF1-1CC153B68B3F}" presName="conn" presStyleLbl="parChTrans1D2" presStyleIdx="0" presStyleCnt="1" custLinFactNeighborX="4205" custLinFactNeighborY="804"/>
      <dgm:spPr/>
      <dgm:t>
        <a:bodyPr/>
        <a:lstStyle/>
        <a:p>
          <a:endParaRPr lang="cs-CZ"/>
        </a:p>
      </dgm:t>
    </dgm:pt>
    <dgm:pt modelId="{F5A5022A-2B1C-4F3B-B289-BC099E9CE92F}" type="pres">
      <dgm:prSet presAssocID="{BA9EE107-A5FB-41C4-9EF1-1CC153B68B3F}" presName="extraNode" presStyleLbl="node1" presStyleIdx="0" presStyleCnt="5"/>
      <dgm:spPr/>
      <dgm:t>
        <a:bodyPr/>
        <a:lstStyle/>
        <a:p>
          <a:endParaRPr lang="cs-CZ"/>
        </a:p>
      </dgm:t>
    </dgm:pt>
    <dgm:pt modelId="{F16BA6F4-95DE-4E28-BF94-6459A70C4A6D}" type="pres">
      <dgm:prSet presAssocID="{BA9EE107-A5FB-41C4-9EF1-1CC153B68B3F}" presName="dstNode" presStyleLbl="node1" presStyleIdx="0" presStyleCnt="5"/>
      <dgm:spPr/>
      <dgm:t>
        <a:bodyPr/>
        <a:lstStyle/>
        <a:p>
          <a:endParaRPr lang="cs-CZ"/>
        </a:p>
      </dgm:t>
    </dgm:pt>
    <dgm:pt modelId="{F036299F-AF4D-4DAF-ABF5-87E8CC3FEF1B}" type="pres">
      <dgm:prSet presAssocID="{A83A7CFB-B411-4357-9641-4A8443F73655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0B95986-31F6-48A6-A8D8-D04AC3BEDA92}" type="pres">
      <dgm:prSet presAssocID="{A83A7CFB-B411-4357-9641-4A8443F73655}" presName="accent_1" presStyleCnt="0"/>
      <dgm:spPr/>
      <dgm:t>
        <a:bodyPr/>
        <a:lstStyle/>
        <a:p>
          <a:endParaRPr lang="cs-CZ"/>
        </a:p>
      </dgm:t>
    </dgm:pt>
    <dgm:pt modelId="{112F553D-60C2-4CC4-948D-0369F51C4DB0}" type="pres">
      <dgm:prSet presAssocID="{A83A7CFB-B411-4357-9641-4A8443F73655}" presName="accentRepeatNode" presStyleLbl="solidFgAcc1" presStyleIdx="0" presStyleCnt="5"/>
      <dgm:spPr/>
      <dgm:t>
        <a:bodyPr/>
        <a:lstStyle/>
        <a:p>
          <a:endParaRPr lang="cs-CZ"/>
        </a:p>
      </dgm:t>
    </dgm:pt>
    <dgm:pt modelId="{A1781B13-DE10-4169-ABDE-0384026A6B34}" type="pres">
      <dgm:prSet presAssocID="{8D78E2D7-18A7-41DD-9962-57B3FE2BEBDD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5CD74A9-3E7B-49D7-95DD-EB8B72D6CA84}" type="pres">
      <dgm:prSet presAssocID="{8D78E2D7-18A7-41DD-9962-57B3FE2BEBDD}" presName="accent_2" presStyleCnt="0"/>
      <dgm:spPr/>
    </dgm:pt>
    <dgm:pt modelId="{2741B69B-255D-4143-BECE-5BD9035A4FC6}" type="pres">
      <dgm:prSet presAssocID="{8D78E2D7-18A7-41DD-9962-57B3FE2BEBDD}" presName="accentRepeatNode" presStyleLbl="solidFgAcc1" presStyleIdx="1" presStyleCnt="5"/>
      <dgm:spPr/>
    </dgm:pt>
    <dgm:pt modelId="{7DCEBD2C-792F-484E-9C96-926E03F540ED}" type="pres">
      <dgm:prSet presAssocID="{E392F34A-E55D-43D5-AEDD-49027298B816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E391AE5-35EA-4A7F-ACFF-6E662A0BD046}" type="pres">
      <dgm:prSet presAssocID="{E392F34A-E55D-43D5-AEDD-49027298B816}" presName="accent_3" presStyleCnt="0"/>
      <dgm:spPr/>
    </dgm:pt>
    <dgm:pt modelId="{EB133F34-59A3-4639-B813-3EF5396EC28B}" type="pres">
      <dgm:prSet presAssocID="{E392F34A-E55D-43D5-AEDD-49027298B816}" presName="accentRepeatNode" presStyleLbl="solidFgAcc1" presStyleIdx="2" presStyleCnt="5"/>
      <dgm:spPr/>
      <dgm:t>
        <a:bodyPr/>
        <a:lstStyle/>
        <a:p>
          <a:endParaRPr lang="cs-CZ"/>
        </a:p>
      </dgm:t>
    </dgm:pt>
    <dgm:pt modelId="{88F378EC-C3F8-47CD-AEFF-49BA634320FB}" type="pres">
      <dgm:prSet presAssocID="{3061F91D-8548-4FCB-A021-DD835A272F0F}" presName="text_4" presStyleLbl="node1" presStyleIdx="3" presStyleCnt="5" custScaleX="10109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C1D6B2A-9239-4220-B9D4-EF24FF044C0E}" type="pres">
      <dgm:prSet presAssocID="{3061F91D-8548-4FCB-A021-DD835A272F0F}" presName="accent_4" presStyleCnt="0"/>
      <dgm:spPr/>
    </dgm:pt>
    <dgm:pt modelId="{A6FEC19F-0F90-4EC7-BB21-E0ADFEFFA617}" type="pres">
      <dgm:prSet presAssocID="{3061F91D-8548-4FCB-A021-DD835A272F0F}" presName="accentRepeatNode" presStyleLbl="solidFgAcc1" presStyleIdx="3" presStyleCnt="5"/>
      <dgm:spPr/>
      <dgm:t>
        <a:bodyPr/>
        <a:lstStyle/>
        <a:p>
          <a:endParaRPr lang="cs-CZ"/>
        </a:p>
      </dgm:t>
    </dgm:pt>
    <dgm:pt modelId="{CAE44C5F-81A1-4D30-8D3F-2E663ECAC700}" type="pres">
      <dgm:prSet presAssocID="{60B5D622-D348-4384-9EFA-863CA4F7B7A3}" presName="text_5" presStyleLbl="node1" presStyleIdx="4" presStyleCnt="5" custScaleX="10153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53E2699-E7D5-4B6C-A824-2ED732C32228}" type="pres">
      <dgm:prSet presAssocID="{60B5D622-D348-4384-9EFA-863CA4F7B7A3}" presName="accent_5" presStyleCnt="0"/>
      <dgm:spPr/>
    </dgm:pt>
    <dgm:pt modelId="{D00E28E9-7A94-4DBE-BF47-6DC8F169B300}" type="pres">
      <dgm:prSet presAssocID="{60B5D622-D348-4384-9EFA-863CA4F7B7A3}" presName="accentRepeatNode" presStyleLbl="solidFgAcc1" presStyleIdx="4" presStyleCnt="5"/>
      <dgm:spPr/>
      <dgm:t>
        <a:bodyPr/>
        <a:lstStyle/>
        <a:p>
          <a:endParaRPr lang="cs-CZ"/>
        </a:p>
      </dgm:t>
    </dgm:pt>
  </dgm:ptLst>
  <dgm:cxnLst>
    <dgm:cxn modelId="{A6EAC2AC-C10D-4EB4-9ADF-5A79DC737E27}" srcId="{E392F34A-E55D-43D5-AEDD-49027298B816}" destId="{A6F0E638-0CDE-4E1F-BB57-10C18463C623}" srcOrd="0" destOrd="0" parTransId="{00411118-6576-416C-BD8F-DA7F795DDF12}" sibTransId="{5E32EA29-68D1-4F1E-9F33-DE2095689CF9}"/>
    <dgm:cxn modelId="{3936A9CF-6709-4BA5-9334-10996410A69F}" type="presOf" srcId="{A83A7CFB-B411-4357-9641-4A8443F73655}" destId="{F036299F-AF4D-4DAF-ABF5-87E8CC3FEF1B}" srcOrd="0" destOrd="0" presId="urn:microsoft.com/office/officeart/2008/layout/VerticalCurvedList"/>
    <dgm:cxn modelId="{85DD460C-C999-4113-86D0-07CE61C390A7}" srcId="{BA9EE107-A5FB-41C4-9EF1-1CC153B68B3F}" destId="{E392F34A-E55D-43D5-AEDD-49027298B816}" srcOrd="2" destOrd="0" parTransId="{BC40F3DB-7514-4A20-8E05-98AEEC263C22}" sibTransId="{9093FE33-FB2C-41B0-8F18-5CB6446B7DEF}"/>
    <dgm:cxn modelId="{B8C92B4A-9E16-4C6D-8583-A1CEC081E720}" srcId="{BA9EE107-A5FB-41C4-9EF1-1CC153B68B3F}" destId="{3061F91D-8548-4FCB-A021-DD835A272F0F}" srcOrd="3" destOrd="0" parTransId="{964A7552-04A1-426D-AC2F-6455AE0A46FC}" sibTransId="{CD2629B0-CE06-4C37-BA3E-EB383F625F73}"/>
    <dgm:cxn modelId="{F3146557-2E3C-46DA-A4FD-8B230B837C60}" srcId="{BA9EE107-A5FB-41C4-9EF1-1CC153B68B3F}" destId="{A83A7CFB-B411-4357-9641-4A8443F73655}" srcOrd="0" destOrd="0" parTransId="{97616D95-5DD7-4F6A-B2B9-47EBAD36AF82}" sibTransId="{F3C4A836-23AC-4E41-B6D6-51221E7E6743}"/>
    <dgm:cxn modelId="{626A5645-578F-459D-99A1-1FBE09638A46}" type="presOf" srcId="{3061F91D-8548-4FCB-A021-DD835A272F0F}" destId="{88F378EC-C3F8-47CD-AEFF-49BA634320FB}" srcOrd="0" destOrd="0" presId="urn:microsoft.com/office/officeart/2008/layout/VerticalCurvedList"/>
    <dgm:cxn modelId="{8D6424C2-F7EC-4613-B5CC-761B7111CF32}" type="presOf" srcId="{A6F0E638-0CDE-4E1F-BB57-10C18463C623}" destId="{7DCEBD2C-792F-484E-9C96-926E03F540ED}" srcOrd="0" destOrd="1" presId="urn:microsoft.com/office/officeart/2008/layout/VerticalCurvedList"/>
    <dgm:cxn modelId="{B8CA4157-A852-47B0-AA7D-B35F5A2EABF2}" type="presOf" srcId="{BA9EE107-A5FB-41C4-9EF1-1CC153B68B3F}" destId="{9C0CD981-713F-47B3-AE2F-2963F2684A6F}" srcOrd="0" destOrd="0" presId="urn:microsoft.com/office/officeart/2008/layout/VerticalCurvedList"/>
    <dgm:cxn modelId="{15F5E694-5784-48A5-A635-B8CBDBFD6748}" srcId="{BA9EE107-A5FB-41C4-9EF1-1CC153B68B3F}" destId="{8D78E2D7-18A7-41DD-9962-57B3FE2BEBDD}" srcOrd="1" destOrd="0" parTransId="{7010D3F4-D5D1-4966-89A1-DF5353CA0871}" sibTransId="{377E22FB-7E54-457A-B361-770C5D7E2397}"/>
    <dgm:cxn modelId="{1D8FC7F3-12CA-4B2C-94F8-5FAF1F35E3AF}" type="presOf" srcId="{8D78E2D7-18A7-41DD-9962-57B3FE2BEBDD}" destId="{A1781B13-DE10-4169-ABDE-0384026A6B34}" srcOrd="0" destOrd="0" presId="urn:microsoft.com/office/officeart/2008/layout/VerticalCurvedList"/>
    <dgm:cxn modelId="{DF849492-EC0F-41C4-9A01-844E1A834E31}" srcId="{BA9EE107-A5FB-41C4-9EF1-1CC153B68B3F}" destId="{60B5D622-D348-4384-9EFA-863CA4F7B7A3}" srcOrd="4" destOrd="0" parTransId="{74CB5370-34BA-43B8-AB66-1E3510545B42}" sibTransId="{5895C10F-262B-4EFF-A7FE-F20237FEAECB}"/>
    <dgm:cxn modelId="{3E199D5D-90A7-47C8-AAA5-30638E7C7134}" type="presOf" srcId="{E392F34A-E55D-43D5-AEDD-49027298B816}" destId="{7DCEBD2C-792F-484E-9C96-926E03F540ED}" srcOrd="0" destOrd="0" presId="urn:microsoft.com/office/officeart/2008/layout/VerticalCurvedList"/>
    <dgm:cxn modelId="{F6C5362C-484F-41C7-9AE2-269317B93766}" type="presOf" srcId="{60B5D622-D348-4384-9EFA-863CA4F7B7A3}" destId="{CAE44C5F-81A1-4D30-8D3F-2E663ECAC700}" srcOrd="0" destOrd="0" presId="urn:microsoft.com/office/officeart/2008/layout/VerticalCurvedList"/>
    <dgm:cxn modelId="{E07D03EB-F45B-4D34-A2E6-08CFFE1498B3}" type="presOf" srcId="{F3C4A836-23AC-4E41-B6D6-51221E7E6743}" destId="{EF104B90-7E69-4918-A202-E6F91FC6E413}" srcOrd="0" destOrd="0" presId="urn:microsoft.com/office/officeart/2008/layout/VerticalCurvedList"/>
    <dgm:cxn modelId="{F9D5C115-AAD4-4CEA-974D-D21F0DDBDA53}" type="presParOf" srcId="{9C0CD981-713F-47B3-AE2F-2963F2684A6F}" destId="{96773A7D-3367-4F53-A2D2-EA5770AFFDB3}" srcOrd="0" destOrd="0" presId="urn:microsoft.com/office/officeart/2008/layout/VerticalCurvedList"/>
    <dgm:cxn modelId="{21D95D52-1C19-4AB3-84D2-0EF511528C9A}" type="presParOf" srcId="{96773A7D-3367-4F53-A2D2-EA5770AFFDB3}" destId="{F31B7103-6E88-4DB9-9888-CB9E0B3FEEF8}" srcOrd="0" destOrd="0" presId="urn:microsoft.com/office/officeart/2008/layout/VerticalCurvedList"/>
    <dgm:cxn modelId="{912EDA34-F0DA-4876-B632-414B13BCDF35}" type="presParOf" srcId="{F31B7103-6E88-4DB9-9888-CB9E0B3FEEF8}" destId="{F7A92DE4-3445-4B9B-AF3D-F2DA6F69C25D}" srcOrd="0" destOrd="0" presId="urn:microsoft.com/office/officeart/2008/layout/VerticalCurvedList"/>
    <dgm:cxn modelId="{9778A082-ABBE-44B1-A4D6-6BDA8080533B}" type="presParOf" srcId="{F31B7103-6E88-4DB9-9888-CB9E0B3FEEF8}" destId="{EF104B90-7E69-4918-A202-E6F91FC6E413}" srcOrd="1" destOrd="0" presId="urn:microsoft.com/office/officeart/2008/layout/VerticalCurvedList"/>
    <dgm:cxn modelId="{A2A7A460-999F-41D1-BBED-E886A0EF1276}" type="presParOf" srcId="{F31B7103-6E88-4DB9-9888-CB9E0B3FEEF8}" destId="{F5A5022A-2B1C-4F3B-B289-BC099E9CE92F}" srcOrd="2" destOrd="0" presId="urn:microsoft.com/office/officeart/2008/layout/VerticalCurvedList"/>
    <dgm:cxn modelId="{B40DE0CA-0F08-4A11-9448-F74F7F557BE0}" type="presParOf" srcId="{F31B7103-6E88-4DB9-9888-CB9E0B3FEEF8}" destId="{F16BA6F4-95DE-4E28-BF94-6459A70C4A6D}" srcOrd="3" destOrd="0" presId="urn:microsoft.com/office/officeart/2008/layout/VerticalCurvedList"/>
    <dgm:cxn modelId="{1560BDC9-D10D-4FF6-BF61-CE62B9A1F2EE}" type="presParOf" srcId="{96773A7D-3367-4F53-A2D2-EA5770AFFDB3}" destId="{F036299F-AF4D-4DAF-ABF5-87E8CC3FEF1B}" srcOrd="1" destOrd="0" presId="urn:microsoft.com/office/officeart/2008/layout/VerticalCurvedList"/>
    <dgm:cxn modelId="{A5F695AD-ECDA-4AD2-A61C-A9937A3FF21E}" type="presParOf" srcId="{96773A7D-3367-4F53-A2D2-EA5770AFFDB3}" destId="{40B95986-31F6-48A6-A8D8-D04AC3BEDA92}" srcOrd="2" destOrd="0" presId="urn:microsoft.com/office/officeart/2008/layout/VerticalCurvedList"/>
    <dgm:cxn modelId="{7EE2D048-54C8-490B-A84A-E5617D342FEE}" type="presParOf" srcId="{40B95986-31F6-48A6-A8D8-D04AC3BEDA92}" destId="{112F553D-60C2-4CC4-948D-0369F51C4DB0}" srcOrd="0" destOrd="0" presId="urn:microsoft.com/office/officeart/2008/layout/VerticalCurvedList"/>
    <dgm:cxn modelId="{0C04A992-BC70-4670-B853-9DC908C62DA3}" type="presParOf" srcId="{96773A7D-3367-4F53-A2D2-EA5770AFFDB3}" destId="{A1781B13-DE10-4169-ABDE-0384026A6B34}" srcOrd="3" destOrd="0" presId="urn:microsoft.com/office/officeart/2008/layout/VerticalCurvedList"/>
    <dgm:cxn modelId="{34AE69D7-9AC3-4E08-AB73-2811860261A9}" type="presParOf" srcId="{96773A7D-3367-4F53-A2D2-EA5770AFFDB3}" destId="{65CD74A9-3E7B-49D7-95DD-EB8B72D6CA84}" srcOrd="4" destOrd="0" presId="urn:microsoft.com/office/officeart/2008/layout/VerticalCurvedList"/>
    <dgm:cxn modelId="{1F19D10E-F22C-4278-ABC9-6753E36E22E9}" type="presParOf" srcId="{65CD74A9-3E7B-49D7-95DD-EB8B72D6CA84}" destId="{2741B69B-255D-4143-BECE-5BD9035A4FC6}" srcOrd="0" destOrd="0" presId="urn:microsoft.com/office/officeart/2008/layout/VerticalCurvedList"/>
    <dgm:cxn modelId="{03045486-CA01-4129-BCB0-AFF3B6431A70}" type="presParOf" srcId="{96773A7D-3367-4F53-A2D2-EA5770AFFDB3}" destId="{7DCEBD2C-792F-484E-9C96-926E03F540ED}" srcOrd="5" destOrd="0" presId="urn:microsoft.com/office/officeart/2008/layout/VerticalCurvedList"/>
    <dgm:cxn modelId="{98D2D3E6-91E0-49C0-B332-19D8E8BB3B6B}" type="presParOf" srcId="{96773A7D-3367-4F53-A2D2-EA5770AFFDB3}" destId="{8E391AE5-35EA-4A7F-ACFF-6E662A0BD046}" srcOrd="6" destOrd="0" presId="urn:microsoft.com/office/officeart/2008/layout/VerticalCurvedList"/>
    <dgm:cxn modelId="{0516B8A3-1D61-4222-A594-82C59E5804A3}" type="presParOf" srcId="{8E391AE5-35EA-4A7F-ACFF-6E662A0BD046}" destId="{EB133F34-59A3-4639-B813-3EF5396EC28B}" srcOrd="0" destOrd="0" presId="urn:microsoft.com/office/officeart/2008/layout/VerticalCurvedList"/>
    <dgm:cxn modelId="{159D22FF-8EF4-4B0A-B3E1-0803B09A8B50}" type="presParOf" srcId="{96773A7D-3367-4F53-A2D2-EA5770AFFDB3}" destId="{88F378EC-C3F8-47CD-AEFF-49BA634320FB}" srcOrd="7" destOrd="0" presId="urn:microsoft.com/office/officeart/2008/layout/VerticalCurvedList"/>
    <dgm:cxn modelId="{18105714-E2A3-4E39-ADF7-E9DFFDBF88CC}" type="presParOf" srcId="{96773A7D-3367-4F53-A2D2-EA5770AFFDB3}" destId="{0C1D6B2A-9239-4220-B9D4-EF24FF044C0E}" srcOrd="8" destOrd="0" presId="urn:microsoft.com/office/officeart/2008/layout/VerticalCurvedList"/>
    <dgm:cxn modelId="{E812CBE5-9BB8-445F-97A2-6D966B930FEF}" type="presParOf" srcId="{0C1D6B2A-9239-4220-B9D4-EF24FF044C0E}" destId="{A6FEC19F-0F90-4EC7-BB21-E0ADFEFFA617}" srcOrd="0" destOrd="0" presId="urn:microsoft.com/office/officeart/2008/layout/VerticalCurvedList"/>
    <dgm:cxn modelId="{B4FEC76D-31E3-4652-9457-989032455C1F}" type="presParOf" srcId="{96773A7D-3367-4F53-A2D2-EA5770AFFDB3}" destId="{CAE44C5F-81A1-4D30-8D3F-2E663ECAC700}" srcOrd="9" destOrd="0" presId="urn:microsoft.com/office/officeart/2008/layout/VerticalCurvedList"/>
    <dgm:cxn modelId="{4E7C5722-7943-426E-812B-D8DA08D38D2A}" type="presParOf" srcId="{96773A7D-3367-4F53-A2D2-EA5770AFFDB3}" destId="{053E2699-E7D5-4B6C-A824-2ED732C32228}" srcOrd="10" destOrd="0" presId="urn:microsoft.com/office/officeart/2008/layout/VerticalCurvedList"/>
    <dgm:cxn modelId="{D0CE5975-1886-491C-9468-BD3DC610BB79}" type="presParOf" srcId="{053E2699-E7D5-4B6C-A824-2ED732C32228}" destId="{D00E28E9-7A94-4DBE-BF47-6DC8F169B300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0D80FF59-5582-4E6D-8CC3-F4F11D32A766}" type="datetimeFigureOut">
              <a:rPr lang="cs-CZ"/>
              <a:pPr>
                <a:defRPr/>
              </a:pPr>
              <a:t>3.1.2014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B632135B-A8DB-438A-90AF-A51AB46E7A78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5"/>
          <p:cNvSpPr/>
          <p:nvPr/>
        </p:nvSpPr>
        <p:spPr>
          <a:xfrm>
            <a:off x="228600" y="228600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grpSp>
        <p:nvGrpSpPr>
          <p:cNvPr id="5" name="Group 9"/>
          <p:cNvGrpSpPr>
            <a:grpSpLocks noChangeAspect="1"/>
          </p:cNvGrpSpPr>
          <p:nvPr/>
        </p:nvGrpSpPr>
        <p:grpSpPr bwMode="auto">
          <a:xfrm>
            <a:off x="211138" y="5354638"/>
            <a:ext cx="8723312" cy="1330325"/>
            <a:chOff x="-3905250" y="4294188"/>
            <a:chExt cx="13011150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681" y="4499676"/>
              <a:ext cx="4295219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hidden">
            <a:xfrm>
              <a:off x="-308538" y="4319027"/>
              <a:ext cx="8280254" cy="1208092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hidden">
            <a:xfrm>
              <a:off x="4014" y="4334834"/>
              <a:ext cx="8164231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hidden">
            <a:xfrm>
              <a:off x="4157164" y="4316769"/>
              <a:ext cx="4939265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 useBgFill="1">
          <p:nvSpPr>
            <p:cNvPr id="10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Kliknutím lze upravit styl předlohy.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18C028-34A0-4D2A-B497-3336DC24F458}" type="datetime1">
              <a:rPr lang="cs-CZ"/>
              <a:pPr>
                <a:defRPr/>
              </a:pPr>
              <a:t>3.1.2014</a:t>
            </a:fld>
            <a:endParaRPr lang="cs-CZ" dirty="0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145727-EF37-4531-8E74-79CC10B581AB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9AB7AD-0E95-439C-89D0-29FFC6FF0F29}" type="datetime1">
              <a:rPr lang="cs-CZ"/>
              <a:pPr>
                <a:defRPr/>
              </a:pPr>
              <a:t>3.1.2014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244869-918E-4C62-BD12-EECB91AE8FFB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3"/>
          <p:cNvSpPr/>
          <p:nvPr/>
        </p:nvSpPr>
        <p:spPr>
          <a:xfrm>
            <a:off x="228600" y="228600"/>
            <a:ext cx="8696325" cy="473710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5" name="Freeform 14"/>
          <p:cNvSpPr>
            <a:spLocks/>
          </p:cNvSpPr>
          <p:nvPr/>
        </p:nvSpPr>
        <p:spPr bwMode="hidden">
          <a:xfrm>
            <a:off x="6046788" y="4203700"/>
            <a:ext cx="2876550" cy="714375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6" name="Freeform 18"/>
          <p:cNvSpPr>
            <a:spLocks/>
          </p:cNvSpPr>
          <p:nvPr/>
        </p:nvSpPr>
        <p:spPr bwMode="hidden">
          <a:xfrm>
            <a:off x="2619375" y="4075113"/>
            <a:ext cx="5545138" cy="850900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7" name="Freeform 22"/>
          <p:cNvSpPr>
            <a:spLocks/>
          </p:cNvSpPr>
          <p:nvPr/>
        </p:nvSpPr>
        <p:spPr bwMode="hidden">
          <a:xfrm>
            <a:off x="2828925" y="4087813"/>
            <a:ext cx="5467350" cy="774700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8" name="Freeform 26"/>
          <p:cNvSpPr>
            <a:spLocks/>
          </p:cNvSpPr>
          <p:nvPr/>
        </p:nvSpPr>
        <p:spPr bwMode="hidden">
          <a:xfrm>
            <a:off x="5610225" y="4073525"/>
            <a:ext cx="3306763" cy="652463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 useBgFill="1">
        <p:nvSpPr>
          <p:cNvPr id="9" name="Freeform 10"/>
          <p:cNvSpPr>
            <a:spLocks/>
          </p:cNvSpPr>
          <p:nvPr/>
        </p:nvSpPr>
        <p:spPr bwMode="hidden">
          <a:xfrm>
            <a:off x="211138" y="4059238"/>
            <a:ext cx="8723312" cy="1328737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B7A757-D6F7-41C7-8AC2-E553E019E171}" type="datetime1">
              <a:rPr lang="cs-CZ"/>
              <a:pPr>
                <a:defRPr/>
              </a:pPr>
              <a:t>3.1.2014</a:t>
            </a:fld>
            <a:endParaRPr lang="cs-CZ" dirty="0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EB69F5-5E79-4D51-8649-D5327AA02582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88DC30-988C-4844-85FC-A8C0D2A30A2A}" type="datetime1">
              <a:rPr lang="cs-CZ"/>
              <a:pPr>
                <a:defRPr/>
              </a:pPr>
              <a:t>3.1.2014</a:t>
            </a:fld>
            <a:endParaRPr lang="cs-CZ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1BED26-0C56-4994-BEA7-26575226A743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4E06B1-0D9E-40AD-9E96-2CA573EBCB1D}" type="datetime1">
              <a:rPr lang="cs-CZ"/>
              <a:pPr>
                <a:defRPr/>
              </a:pPr>
              <a:t>3.1.2014</a:t>
            </a:fld>
            <a:endParaRPr lang="cs-CZ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062F18-624C-430A-9E57-D4F5C4636BC2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9F0556-6274-49A9-8FE6-75192B5903A4}" type="datetime1">
              <a:rPr lang="cs-CZ"/>
              <a:pPr>
                <a:defRPr/>
              </a:pPr>
              <a:t>3.1.2014</a:t>
            </a:fld>
            <a:endParaRPr lang="cs-CZ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B1A1D9-BFE3-455D-91EF-2BCBD179AB5B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1"/>
          <p:cNvSpPr/>
          <p:nvPr/>
        </p:nvSpPr>
        <p:spPr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grpSp>
        <p:nvGrpSpPr>
          <p:cNvPr id="3" name="Group 5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0325"/>
            <a:chOff x="-3905251" y="4294188"/>
            <a:chExt cx="13027839" cy="1892300"/>
          </a:xfrm>
        </p:grpSpPr>
        <p:sp>
          <p:nvSpPr>
            <p:cNvPr id="4" name="Freeform 14"/>
            <p:cNvSpPr>
              <a:spLocks/>
            </p:cNvSpPr>
            <p:nvPr/>
          </p:nvSpPr>
          <p:spPr bwMode="hidden">
            <a:xfrm>
              <a:off x="4810006" y="4499677"/>
              <a:ext cx="4295986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>
          <p:nvSpPr>
            <p:cNvPr id="5" name="Freeform 18"/>
            <p:cNvSpPr>
              <a:spLocks/>
            </p:cNvSpPr>
            <p:nvPr/>
          </p:nvSpPr>
          <p:spPr bwMode="hidden">
            <a:xfrm>
              <a:off x="-308667" y="4319028"/>
              <a:ext cx="8279020" cy="1208091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>
          <p:nvSpPr>
            <p:cNvPr id="6" name="Freeform 22"/>
            <p:cNvSpPr>
              <a:spLocks/>
            </p:cNvSpPr>
            <p:nvPr/>
          </p:nvSpPr>
          <p:spPr bwMode="hidden">
            <a:xfrm>
              <a:off x="4286" y="4334834"/>
              <a:ext cx="8165219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>
          <p:nvSpPr>
            <p:cNvPr id="7" name="Freeform 26"/>
            <p:cNvSpPr>
              <a:spLocks/>
            </p:cNvSpPr>
            <p:nvPr/>
          </p:nvSpPr>
          <p:spPr bwMode="hidden">
            <a:xfrm>
              <a:off x="4155651" y="4316769"/>
              <a:ext cx="4940859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 useBgFill="1">
          <p:nvSpPr>
            <p:cNvPr id="8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</p:grpSp>
      <p:sp>
        <p:nvSpPr>
          <p:cNvPr id="9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03F444-F17C-4387-BE0C-D04F5DADE371}" type="datetime1">
              <a:rPr lang="cs-CZ"/>
              <a:pPr>
                <a:defRPr/>
              </a:pPr>
              <a:t>3.1.2014</a:t>
            </a:fld>
            <a:endParaRPr lang="cs-CZ" dirty="0"/>
          </a:p>
        </p:txBody>
      </p:sp>
      <p:sp>
        <p:nvSpPr>
          <p:cNvPr id="10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275046-9582-43F1-A5A8-3D9B22C2A460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14"/>
          <p:cNvSpPr/>
          <p:nvPr/>
        </p:nvSpPr>
        <p:spPr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grpSp>
        <p:nvGrpSpPr>
          <p:cNvPr id="6" name="Group 23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1913"/>
            <a:chOff x="-3905250" y="4294188"/>
            <a:chExt cx="13011150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681" y="4501687"/>
              <a:ext cx="4295219" cy="101494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8538" y="4318998"/>
              <a:ext cx="8280254" cy="1208906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4014" y="4334786"/>
              <a:ext cx="8164231" cy="1102902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7164" y="4316742"/>
              <a:ext cx="4939265" cy="926979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 useBgFill="1">
          <p:nvSpPr>
            <p:cNvPr id="11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</p:grp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FD0572-77FD-4D8D-A33F-FBC42B5C2F25}" type="datetime1">
              <a:rPr lang="cs-CZ"/>
              <a:pPr>
                <a:defRPr/>
              </a:pPr>
              <a:t>3.1.2014</a:t>
            </a:fld>
            <a:endParaRPr lang="cs-CZ" dirty="0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797177-875C-46A5-B22A-DF5854A0944B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14"/>
          <p:cNvSpPr/>
          <p:nvPr/>
        </p:nvSpPr>
        <p:spPr>
          <a:xfrm>
            <a:off x="228600" y="228600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grpSp>
        <p:nvGrpSpPr>
          <p:cNvPr id="6" name="Group 8"/>
          <p:cNvGrpSpPr>
            <a:grpSpLocks noChangeAspect="1"/>
          </p:cNvGrpSpPr>
          <p:nvPr/>
        </p:nvGrpSpPr>
        <p:grpSpPr bwMode="auto">
          <a:xfrm>
            <a:off x="211138" y="5354638"/>
            <a:ext cx="8723312" cy="1330325"/>
            <a:chOff x="-3905250" y="4294188"/>
            <a:chExt cx="13011150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681" y="4499676"/>
              <a:ext cx="4295219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8538" y="4319027"/>
              <a:ext cx="8280254" cy="1208092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4014" y="4334834"/>
              <a:ext cx="8164231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7164" y="4316769"/>
              <a:ext cx="4939265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 rtlCol="0">
            <a:norm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dirty="0" smtClean="0"/>
              <a:t>Kliknutím na ikonu přidáte obrázek.</a:t>
            </a:r>
            <a:endParaRPr lang="en-US" noProof="0" dirty="0"/>
          </a:p>
        </p:txBody>
      </p:sp>
      <p:sp>
        <p:nvSpPr>
          <p:cNvPr id="1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BDADFD-4E68-42FE-8AA9-2BB24C8A6DAF}" type="datetime1">
              <a:rPr lang="cs-CZ"/>
              <a:pPr>
                <a:defRPr/>
              </a:pPr>
              <a:t>3.1.2014</a:t>
            </a:fld>
            <a:endParaRPr lang="cs-CZ" dirty="0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943A8B-CD92-4544-9FB0-08EF4C98D395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6AF732-44D9-4015-A9DD-92EA0705AC3A}" type="datetime1">
              <a:rPr lang="cs-CZ"/>
              <a:pPr>
                <a:defRPr/>
              </a:pPr>
              <a:t>3.1.2014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51B47A-C9DE-4054-B9FB-EB08165EC9E7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20"/>
          <p:cNvSpPr/>
          <p:nvPr/>
        </p:nvSpPr>
        <p:spPr bwMode="hidden"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grpSp>
        <p:nvGrpSpPr>
          <p:cNvPr id="5" name="Group 14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1913"/>
            <a:chOff x="-3905250" y="4294188"/>
            <a:chExt cx="13011150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681" y="4501687"/>
              <a:ext cx="4295219" cy="101494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hidden">
            <a:xfrm>
              <a:off x="-308538" y="4318998"/>
              <a:ext cx="8280254" cy="1208906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hidden">
            <a:xfrm>
              <a:off x="4014" y="4334786"/>
              <a:ext cx="8164231" cy="1102902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hidden">
            <a:xfrm>
              <a:off x="4157164" y="4316742"/>
              <a:ext cx="4939265" cy="926979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 useBgFill="1">
          <p:nvSpPr>
            <p:cNvPr id="1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020F67-B4E6-4A0D-BF53-5AB8CB483BB7}" type="datetime1">
              <a:rPr lang="cs-CZ"/>
              <a:pPr>
                <a:defRPr/>
              </a:pPr>
              <a:t>3.1.2014</a:t>
            </a:fld>
            <a:endParaRPr lang="cs-CZ" dirty="0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993F07-28F9-44B3-A8E0-317F190720EF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6325" cy="2468563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grpSp>
        <p:nvGrpSpPr>
          <p:cNvPr id="1027" name="Group 15"/>
          <p:cNvGrpSpPr>
            <a:grpSpLocks noChangeAspect="1"/>
          </p:cNvGrpSpPr>
          <p:nvPr/>
        </p:nvGrpSpPr>
        <p:grpSpPr bwMode="auto">
          <a:xfrm>
            <a:off x="211138" y="1679575"/>
            <a:ext cx="8723312" cy="1330325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006" y="4499677"/>
              <a:ext cx="4295986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8667" y="4319028"/>
              <a:ext cx="8279020" cy="1208091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4286" y="4334834"/>
              <a:ext cx="8165219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5651" y="4316769"/>
              <a:ext cx="4940859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</p:grpSp>
      <p:sp>
        <p:nvSpPr>
          <p:cNvPr id="1028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338138"/>
            <a:ext cx="8229600" cy="1252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4138" y="6249988"/>
            <a:ext cx="37861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smtClean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0620DCB-F05E-4CBA-9DD9-8F1386CE66BD}" type="datetime1">
              <a:rPr lang="cs-CZ"/>
              <a:pPr>
                <a:defRPr/>
              </a:pPr>
              <a:t>3.1.2014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75" y="6249988"/>
            <a:ext cx="3786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 dirty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0975" y="6249988"/>
            <a:ext cx="11620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000" smtClean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396C211-FA74-47B3-AB55-2B43BB07F2E8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1032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71538" y="2674938"/>
            <a:ext cx="7408862" cy="345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0" r:id="rId1"/>
    <p:sldLayoutId id="2147483781" r:id="rId2"/>
    <p:sldLayoutId id="2147483782" r:id="rId3"/>
    <p:sldLayoutId id="2147483779" r:id="rId4"/>
    <p:sldLayoutId id="2147483778" r:id="rId5"/>
    <p:sldLayoutId id="2147483777" r:id="rId6"/>
    <p:sldLayoutId id="2147483783" r:id="rId7"/>
    <p:sldLayoutId id="2147483784" r:id="rId8"/>
    <p:sldLayoutId id="2147483785" r:id="rId9"/>
    <p:sldLayoutId id="2147483776" r:id="rId10"/>
    <p:sldLayoutId id="2147483786" r:id="rId11"/>
  </p:sldLayoutIdLst>
  <p:transition spd="slow"/>
  <p:timing>
    <p:tnLst>
      <p:par>
        <p:cTn id="1" dur="indefinite" restart="never" nodeType="tmRoot"/>
      </p:par>
    </p:tnLst>
  </p:timing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kern="1200">
          <a:solidFill>
            <a:schemeClr val="tx2"/>
          </a:solidFill>
          <a:latin typeface="+mn-lt"/>
          <a:ea typeface="+mn-ea"/>
          <a:cs typeface="+mn-cs"/>
        </a:defRPr>
      </a:lvl4pPr>
      <a:lvl5pPr marL="1462088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-chembook.eu/cz/doplnky/periodicke-tabulky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K%C5%99em%C3%ADk" TargetMode="External"/><Relationship Id="rId3" Type="http://schemas.openxmlformats.org/officeDocument/2006/relationships/hyperlink" Target="http://cs.wikipedia.org/wiki/M%C4%9B%C4%8F" TargetMode="External"/><Relationship Id="rId7" Type="http://schemas.openxmlformats.org/officeDocument/2006/relationships/hyperlink" Target="http://cs.wikipedia.org/wiki/Olovo" TargetMode="External"/><Relationship Id="rId2" Type="http://schemas.openxmlformats.org/officeDocument/2006/relationships/hyperlink" Target="http://cs.wikipedia.org/wiki/St%C5%99%C3%ADbro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%C5%BDelezo" TargetMode="External"/><Relationship Id="rId5" Type="http://schemas.openxmlformats.org/officeDocument/2006/relationships/hyperlink" Target="http://cs.wikipedia.org/wiki/Hlin%C3%ADk" TargetMode="External"/><Relationship Id="rId4" Type="http://schemas.openxmlformats.org/officeDocument/2006/relationships/hyperlink" Target="http://cs.wikipedia.org/wiki/Zlato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slide" Target="slide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lucy.troja.mff.cuni.cz/~tichy/elektross/soucastky/zadny_prechod/fotorezistor.html" TargetMode="External"/><Relationship Id="rId2" Type="http://schemas.openxmlformats.org/officeDocument/2006/relationships/hyperlink" Target="http://www.tme.eu/cz/katalog/termistory-ntc_112323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office.microsoft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ctrTitle"/>
          </p:nvPr>
        </p:nvSpPr>
        <p:spPr>
          <a:xfrm>
            <a:off x="1800225" y="1844675"/>
            <a:ext cx="5543550" cy="1008063"/>
          </a:xfrm>
        </p:spPr>
        <p:txBody>
          <a:bodyPr/>
          <a:lstStyle/>
          <a:p>
            <a:r>
              <a:rPr lang="cs-CZ" sz="2800" smtClean="0"/>
              <a:t>Základní škola a Mateřská škola Bílá Třemešná, okres Trutnov</a:t>
            </a:r>
            <a:endParaRPr lang="cs-CZ" sz="2800" b="1" smtClean="0"/>
          </a:p>
        </p:txBody>
      </p:sp>
      <p:graphicFrame>
        <p:nvGraphicFramePr>
          <p:cNvPr id="6" name="Diagram 5"/>
          <p:cNvGraphicFramePr/>
          <p:nvPr/>
        </p:nvGraphicFramePr>
        <p:xfrm>
          <a:off x="285720" y="3284984"/>
          <a:ext cx="8501121" cy="3168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4339" name="Picture 2" descr="C:\Users\boh\Documents\Práce\Dumy\Zakladni_logolink_OPVK (ESF, EU, MSMT, OP VK)\01_Zakladni_logolink_horizontalni_cz\OPVK_hor_zakladni_logolink_RGB_cz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690688" y="476250"/>
            <a:ext cx="5761037" cy="1258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0" name="TextovéPole 2"/>
          <p:cNvSpPr txBox="1">
            <a:spLocks noChangeArrowheads="1"/>
          </p:cNvSpPr>
          <p:nvPr/>
        </p:nvSpPr>
        <p:spPr bwMode="auto">
          <a:xfrm>
            <a:off x="1690688" y="2955925"/>
            <a:ext cx="576103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2400">
                <a:solidFill>
                  <a:schemeClr val="bg1"/>
                </a:solidFill>
                <a:latin typeface="Candara" pitchFamily="34" charset="0"/>
              </a:rPr>
              <a:t>Škola pro 21. století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Zástupný symbol pro obsah 1"/>
          <p:cNvSpPr>
            <a:spLocks noGrp="1"/>
          </p:cNvSpPr>
          <p:nvPr>
            <p:ph idx="1"/>
          </p:nvPr>
        </p:nvSpPr>
        <p:spPr>
          <a:xfrm>
            <a:off x="395288" y="2674938"/>
            <a:ext cx="8353425" cy="3633787"/>
          </a:xfrm>
        </p:spPr>
        <p:txBody>
          <a:bodyPr/>
          <a:lstStyle/>
          <a:p>
            <a:pPr>
              <a:buFont typeface="Arial" charset="0"/>
              <a:buChar char="•"/>
            </a:pPr>
            <a:r>
              <a:rPr lang="cs-CZ" smtClean="0"/>
              <a:t>Prezentace je určena pro výklad učiva o vlastních polovodičích a jejich využití v 9. ročníku ZŠ. </a:t>
            </a:r>
          </a:p>
          <a:p>
            <a:pPr>
              <a:buFont typeface="Arial" charset="0"/>
              <a:buChar char="•"/>
            </a:pPr>
            <a:r>
              <a:rPr lang="cs-CZ" smtClean="0"/>
              <a:t>Prezentace se skládá ze tří částí:</a:t>
            </a:r>
          </a:p>
          <a:p>
            <a:pPr lvl="1">
              <a:buFont typeface="Arial" charset="0"/>
              <a:buChar char="•"/>
            </a:pPr>
            <a:r>
              <a:rPr lang="cs-CZ" smtClean="0"/>
              <a:t>Výklad nové látky (snímky 4 – 11): Vlastní polovodiče, jak se liší odpor polovodičů a vodičů, jak v polovodiči vznikají a jak se polovodičem pohybují volné elektrony a díry, co je termistor a fotorezistor a kde se využívají.</a:t>
            </a:r>
          </a:p>
          <a:p>
            <a:pPr lvl="1">
              <a:buFont typeface="Arial" charset="0"/>
              <a:buChar char="•"/>
            </a:pPr>
            <a:r>
              <a:rPr lang="cs-CZ" smtClean="0"/>
              <a:t>Shrnutí probrané látky a závěrečný test (snímky 12 – 18).</a:t>
            </a:r>
          </a:p>
          <a:p>
            <a:pPr lvl="1">
              <a:buFont typeface="Arial" charset="0"/>
              <a:buChar char="•"/>
            </a:pPr>
            <a:r>
              <a:rPr lang="cs-CZ" smtClean="0"/>
              <a:t>Časová náročnost 35 min.</a:t>
            </a:r>
          </a:p>
          <a:p>
            <a:pPr lvl="1">
              <a:buFont typeface="Arial" charset="0"/>
              <a:buChar char="•"/>
            </a:pPr>
            <a:endParaRPr lang="cs-CZ" smtClean="0"/>
          </a:p>
        </p:txBody>
      </p:sp>
      <p:sp>
        <p:nvSpPr>
          <p:cNvPr id="15362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8BE0146-1C19-4161-A5FB-40E53CB13ACB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cs-CZ">
              <a:cs typeface="Arial" charset="0"/>
            </a:endParaRPr>
          </a:p>
        </p:txBody>
      </p:sp>
      <p:sp>
        <p:nvSpPr>
          <p:cNvPr id="15363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Anotace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288" y="2674938"/>
            <a:ext cx="8353425" cy="3633787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buFont typeface="Arial" charset="0"/>
              <a:buChar char="•"/>
            </a:pPr>
            <a:r>
              <a:rPr lang="cs-CZ" sz="2200" smtClean="0"/>
              <a:t>Popis práce s prezentací:</a:t>
            </a:r>
          </a:p>
          <a:p>
            <a:pPr lvl="1">
              <a:lnSpc>
                <a:spcPct val="90000"/>
              </a:lnSpc>
              <a:buFont typeface="Arial" charset="0"/>
              <a:buChar char="•"/>
            </a:pPr>
            <a:r>
              <a:rPr lang="cs-CZ" sz="2000" smtClean="0"/>
              <a:t>Mezi jednotlivými snímky se přechází standardním způsobem.</a:t>
            </a:r>
          </a:p>
          <a:p>
            <a:pPr lvl="1">
              <a:lnSpc>
                <a:spcPct val="90000"/>
              </a:lnSpc>
              <a:buFont typeface="Arial" charset="0"/>
              <a:buChar char="•"/>
            </a:pPr>
            <a:r>
              <a:rPr lang="cs-CZ" sz="2000" smtClean="0"/>
              <a:t>Snímek č. 6 obsahuje krátkou hru – po kliknutí na čtverec s prvkem nebo sloučeninou se buď odkryje část obrázku nebo ne a žáci se touto formou seznámí s různými polovodiči.</a:t>
            </a:r>
          </a:p>
          <a:p>
            <a:pPr lvl="1">
              <a:lnSpc>
                <a:spcPct val="90000"/>
              </a:lnSpc>
              <a:buFont typeface="Arial" charset="0"/>
              <a:buChar char="•"/>
            </a:pPr>
            <a:r>
              <a:rPr lang="cs-CZ" sz="2000" smtClean="0"/>
              <a:t>Snímek č. 8 obsahuje hypertextový odkaz na snímek s  animací demonstrující princip pohybu díry.</a:t>
            </a:r>
          </a:p>
          <a:p>
            <a:pPr lvl="1">
              <a:lnSpc>
                <a:spcPct val="90000"/>
              </a:lnSpc>
              <a:buFont typeface="Arial" charset="0"/>
              <a:buChar char="•"/>
            </a:pPr>
            <a:r>
              <a:rPr lang="cs-CZ" sz="2000" smtClean="0"/>
              <a:t>Snímky č. 14 – 18 obsahují testové otázky s nabídnutými možnostmi odpovědí. Žáci po kliknutí na odpověď na interaktivní tabuli, nebo myší přímo v prezentaci</a:t>
            </a:r>
            <a:r>
              <a:rPr lang="cs-CZ" sz="2000" smtClean="0">
                <a:latin typeface="Arial" charset="0"/>
              </a:rPr>
              <a:t>,</a:t>
            </a:r>
            <a:r>
              <a:rPr lang="cs-CZ" sz="2000" smtClean="0"/>
              <a:t> ihned zjistí, zda odpověděli správně (zobrazí se ikona správné nebo nesprávné odpovědi, která po chvíli opět zmizí).</a:t>
            </a:r>
          </a:p>
        </p:txBody>
      </p:sp>
      <p:sp>
        <p:nvSpPr>
          <p:cNvPr id="16386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7AD74C3-B525-4A41-8D3F-F8B720EB3C18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cs-CZ">
              <a:cs typeface="Arial" charset="0"/>
            </a:endParaRPr>
          </a:p>
        </p:txBody>
      </p:sp>
      <p:sp>
        <p:nvSpPr>
          <p:cNvPr id="16387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Anotace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Nadpis 3"/>
          <p:cNvSpPr>
            <a:spLocks noGrp="1"/>
          </p:cNvSpPr>
          <p:nvPr>
            <p:ph type="ctrTitle"/>
          </p:nvPr>
        </p:nvSpPr>
        <p:spPr>
          <a:xfrm>
            <a:off x="685800" y="2006600"/>
            <a:ext cx="7772400" cy="1779588"/>
          </a:xfrm>
        </p:spPr>
        <p:txBody>
          <a:bodyPr/>
          <a:lstStyle/>
          <a:p>
            <a:r>
              <a:rPr lang="cs-CZ" sz="6000" smtClean="0"/>
              <a:t>Vlastní polovodiče</a:t>
            </a:r>
          </a:p>
        </p:txBody>
      </p:sp>
      <p:sp>
        <p:nvSpPr>
          <p:cNvPr id="17410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BAFD00A-6AE1-4556-A1B4-8916826814A4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C4B74CF-5A74-4DEE-8AAB-EA6C2FE41B9C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cs-CZ">
              <a:cs typeface="Arial" charset="0"/>
            </a:endParaRPr>
          </a:p>
        </p:txBody>
      </p:sp>
      <p:sp>
        <p:nvSpPr>
          <p:cNvPr id="1843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Pohled na periodickou tabulku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1349375"/>
            <a:ext cx="8064500" cy="5348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Šipka doleva 5"/>
          <p:cNvSpPr/>
          <p:nvPr/>
        </p:nvSpPr>
        <p:spPr>
          <a:xfrm>
            <a:off x="6732240" y="2780928"/>
            <a:ext cx="2232248" cy="792088"/>
          </a:xfrm>
          <a:prstGeom prst="leftArrow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8439" name="Obdélník 6"/>
          <p:cNvSpPr>
            <a:spLocks noChangeArrowheads="1"/>
          </p:cNvSpPr>
          <p:nvPr/>
        </p:nvSpPr>
        <p:spPr bwMode="auto">
          <a:xfrm>
            <a:off x="9145588" y="5722938"/>
            <a:ext cx="45720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ndara" pitchFamily="34" charset="0"/>
                <a:hlinkClick r:id="rId3"/>
              </a:rPr>
              <a:t>http://www.e-chembook.eu/cz/doplnky/periodicke-tabulky</a:t>
            </a:r>
            <a:endParaRPr lang="cs-CZ">
              <a:latin typeface="Candara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88D506B-2B01-43CD-A7B9-C851E075C0B4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cs-CZ">
              <a:cs typeface="Arial" charset="0"/>
            </a:endParaRPr>
          </a:p>
        </p:txBody>
      </p:sp>
      <p:sp>
        <p:nvSpPr>
          <p:cNvPr id="19458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Klikni na polovodič</a:t>
            </a:r>
          </a:p>
        </p:txBody>
      </p:sp>
      <p:pic>
        <p:nvPicPr>
          <p:cNvPr id="19459" name="Picture 2" descr="C:\Users\top\AppData\Local\Microsoft\Windows\Temporary Internet Files\Content.IE5\ZV534BFT\MP900431807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95513" y="1908175"/>
            <a:ext cx="4868862" cy="327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Ovál 6"/>
          <p:cNvSpPr/>
          <p:nvPr/>
        </p:nvSpPr>
        <p:spPr>
          <a:xfrm>
            <a:off x="4233863" y="2339975"/>
            <a:ext cx="3384550" cy="33115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1506538" y="1484313"/>
            <a:ext cx="3384550" cy="33131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9" name="Ovál 8"/>
          <p:cNvSpPr/>
          <p:nvPr/>
        </p:nvSpPr>
        <p:spPr>
          <a:xfrm>
            <a:off x="4233863" y="1370013"/>
            <a:ext cx="3384550" cy="33115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0" name="Ovál 9"/>
          <p:cNvSpPr/>
          <p:nvPr/>
        </p:nvSpPr>
        <p:spPr>
          <a:xfrm>
            <a:off x="1763713" y="2420938"/>
            <a:ext cx="3384550" cy="33115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2760663" y="1341438"/>
            <a:ext cx="3384550" cy="33115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2" name="Zaoblený obdélník 11"/>
          <p:cNvSpPr/>
          <p:nvPr/>
        </p:nvSpPr>
        <p:spPr>
          <a:xfrm>
            <a:off x="1827213" y="5622925"/>
            <a:ext cx="1152525" cy="1152525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dirty="0" err="1"/>
              <a:t>Ge</a:t>
            </a:r>
            <a:endParaRPr lang="cs-CZ" sz="5400" dirty="0"/>
          </a:p>
        </p:txBody>
      </p:sp>
      <p:sp>
        <p:nvSpPr>
          <p:cNvPr id="13" name="Zaoblený obdélník 12"/>
          <p:cNvSpPr/>
          <p:nvPr/>
        </p:nvSpPr>
        <p:spPr>
          <a:xfrm>
            <a:off x="7699375" y="4033838"/>
            <a:ext cx="1150938" cy="1152525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dirty="0"/>
              <a:t>Se</a:t>
            </a:r>
            <a:endParaRPr lang="cs-CZ" sz="5400" dirty="0"/>
          </a:p>
        </p:txBody>
      </p:sp>
      <p:sp>
        <p:nvSpPr>
          <p:cNvPr id="14" name="Zaoblený obdélník 13"/>
          <p:cNvSpPr/>
          <p:nvPr/>
        </p:nvSpPr>
        <p:spPr>
          <a:xfrm>
            <a:off x="4773613" y="5622925"/>
            <a:ext cx="1152525" cy="1152525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err="1"/>
              <a:t>GaAs</a:t>
            </a:r>
            <a:endParaRPr lang="cs-CZ" sz="2800" dirty="0"/>
          </a:p>
        </p:txBody>
      </p:sp>
      <p:sp>
        <p:nvSpPr>
          <p:cNvPr id="15" name="Zaoblený obdélník 14"/>
          <p:cNvSpPr/>
          <p:nvPr/>
        </p:nvSpPr>
        <p:spPr>
          <a:xfrm>
            <a:off x="354013" y="4076700"/>
            <a:ext cx="1152525" cy="1152525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dirty="0"/>
              <a:t>Si</a:t>
            </a:r>
            <a:endParaRPr lang="cs-CZ" sz="5400" dirty="0"/>
          </a:p>
        </p:txBody>
      </p:sp>
      <p:sp>
        <p:nvSpPr>
          <p:cNvPr id="16" name="Zaoblený obdélník 15"/>
          <p:cNvSpPr/>
          <p:nvPr/>
        </p:nvSpPr>
        <p:spPr>
          <a:xfrm>
            <a:off x="6246813" y="5622925"/>
            <a:ext cx="1152525" cy="1152525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dirty="0" err="1"/>
              <a:t>CdS</a:t>
            </a:r>
            <a:endParaRPr lang="cs-CZ" sz="3600" dirty="0"/>
          </a:p>
        </p:txBody>
      </p:sp>
      <p:sp>
        <p:nvSpPr>
          <p:cNvPr id="17" name="Zaoblený obdélník 16"/>
          <p:cNvSpPr/>
          <p:nvPr/>
        </p:nvSpPr>
        <p:spPr>
          <a:xfrm>
            <a:off x="354013" y="2276475"/>
            <a:ext cx="1152525" cy="1152525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dirty="0" err="1"/>
              <a:t>Cu</a:t>
            </a:r>
            <a:endParaRPr lang="cs-CZ" sz="5400" dirty="0"/>
          </a:p>
        </p:txBody>
      </p:sp>
      <p:sp>
        <p:nvSpPr>
          <p:cNvPr id="18" name="Zaoblený obdélník 17"/>
          <p:cNvSpPr/>
          <p:nvPr/>
        </p:nvSpPr>
        <p:spPr>
          <a:xfrm>
            <a:off x="7721600" y="5622925"/>
            <a:ext cx="1150938" cy="1152525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dirty="0"/>
              <a:t>He</a:t>
            </a:r>
            <a:endParaRPr lang="cs-CZ" sz="5400" dirty="0"/>
          </a:p>
        </p:txBody>
      </p:sp>
      <p:sp>
        <p:nvSpPr>
          <p:cNvPr id="19" name="Zaoblený obdélník 18"/>
          <p:cNvSpPr/>
          <p:nvPr/>
        </p:nvSpPr>
        <p:spPr>
          <a:xfrm>
            <a:off x="7699375" y="2276475"/>
            <a:ext cx="1150938" cy="1152525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dirty="0"/>
              <a:t>U</a:t>
            </a:r>
            <a:endParaRPr lang="cs-CZ" sz="5400" dirty="0"/>
          </a:p>
        </p:txBody>
      </p:sp>
      <p:sp>
        <p:nvSpPr>
          <p:cNvPr id="20" name="Zaoblený obdélník 19"/>
          <p:cNvSpPr/>
          <p:nvPr/>
        </p:nvSpPr>
        <p:spPr>
          <a:xfrm>
            <a:off x="3300413" y="5622925"/>
            <a:ext cx="1152525" cy="1152525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dirty="0"/>
              <a:t>H</a:t>
            </a:r>
            <a:endParaRPr lang="cs-CZ" sz="5400" dirty="0"/>
          </a:p>
        </p:txBody>
      </p:sp>
      <p:sp>
        <p:nvSpPr>
          <p:cNvPr id="21" name="Zaoblený obdélník 20"/>
          <p:cNvSpPr/>
          <p:nvPr/>
        </p:nvSpPr>
        <p:spPr>
          <a:xfrm>
            <a:off x="354013" y="5622925"/>
            <a:ext cx="1152525" cy="1152525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dirty="0" err="1"/>
              <a:t>Fe</a:t>
            </a:r>
            <a:endParaRPr lang="cs-CZ" sz="540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570D2BF-9872-457A-A842-060CF0766340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cs-CZ">
              <a:cs typeface="Arial" charset="0"/>
            </a:endParaRPr>
          </a:p>
        </p:txBody>
      </p:sp>
      <p:sp>
        <p:nvSpPr>
          <p:cNvPr id="20483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Měrný elektrický odpor</a:t>
            </a:r>
          </a:p>
        </p:txBody>
      </p:sp>
      <p:graphicFrame>
        <p:nvGraphicFramePr>
          <p:cNvPr id="2" name="Zástupný symbol pro obsah 1"/>
          <p:cNvGraphicFramePr>
            <a:graphicFrameLocks noGrp="1"/>
          </p:cNvGraphicFramePr>
          <p:nvPr>
            <p:ph idx="1"/>
          </p:nvPr>
        </p:nvGraphicFramePr>
        <p:xfrm>
          <a:off x="1331913" y="1844675"/>
          <a:ext cx="6624637" cy="3816350"/>
        </p:xfrm>
        <a:graphic>
          <a:graphicData uri="http://schemas.openxmlformats.org/drawingml/2006/table">
            <a:tbl>
              <a:tblPr/>
              <a:tblGrid>
                <a:gridCol w="3312368"/>
                <a:gridCol w="3312368"/>
              </a:tblGrid>
              <a:tr h="477053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>
                          <a:effectLst/>
                        </a:rPr>
                        <a:t>látka</a:t>
                      </a:r>
                    </a:p>
                  </a:txBody>
                  <a:tcPr marL="67028" marR="67028" marT="33514" marB="33514"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l-GR" sz="2400" i="1">
                          <a:effectLst/>
                        </a:rPr>
                        <a:t>ρ</a:t>
                      </a:r>
                      <a:r>
                        <a:rPr lang="el-GR" sz="2400">
                          <a:effectLst/>
                        </a:rPr>
                        <a:t> [10</a:t>
                      </a:r>
                      <a:r>
                        <a:rPr lang="el-GR" sz="2400" baseline="30000">
                          <a:effectLst/>
                        </a:rPr>
                        <a:t>-6</a:t>
                      </a:r>
                      <a:r>
                        <a:rPr lang="el-GR" sz="2400">
                          <a:effectLst/>
                        </a:rPr>
                        <a:t> Ω.</a:t>
                      </a:r>
                      <a:r>
                        <a:rPr lang="cs-CZ" sz="2400">
                          <a:effectLst/>
                        </a:rPr>
                        <a:t>m]</a:t>
                      </a:r>
                    </a:p>
                  </a:txBody>
                  <a:tcPr marL="67028" marR="67028" marT="33514" marB="33514"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</a:tr>
              <a:tr h="477053">
                <a:tc>
                  <a:txBody>
                    <a:bodyPr/>
                    <a:lstStyle/>
                    <a:p>
                      <a:r>
                        <a:rPr lang="cs-CZ" sz="2400" u="none" strike="noStrike" dirty="0">
                          <a:solidFill>
                            <a:srgbClr val="0B0080"/>
                          </a:solidFill>
                          <a:effectLst/>
                          <a:hlinkClick r:id="rId2" tooltip="Stříbro"/>
                        </a:rPr>
                        <a:t>stříbro</a:t>
                      </a:r>
                      <a:endParaRPr lang="cs-CZ" sz="2400" dirty="0">
                        <a:effectLst/>
                      </a:endParaRPr>
                    </a:p>
                  </a:txBody>
                  <a:tcPr marL="67028" marR="67028" marT="33514" marB="33514"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>
                          <a:effectLst/>
                        </a:rPr>
                        <a:t>0,0152</a:t>
                      </a:r>
                    </a:p>
                  </a:txBody>
                  <a:tcPr marL="67028" marR="67028" marT="33514" marB="33514"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</a:tr>
              <a:tr h="477053">
                <a:tc>
                  <a:txBody>
                    <a:bodyPr/>
                    <a:lstStyle/>
                    <a:p>
                      <a:r>
                        <a:rPr lang="cs-CZ" sz="2400" u="none" strike="noStrike" dirty="0">
                          <a:solidFill>
                            <a:srgbClr val="0B0080"/>
                          </a:solidFill>
                          <a:effectLst/>
                          <a:hlinkClick r:id="rId3" tooltip="Měď"/>
                        </a:rPr>
                        <a:t>měď</a:t>
                      </a:r>
                      <a:endParaRPr lang="cs-CZ" sz="2400" dirty="0">
                        <a:effectLst/>
                      </a:endParaRPr>
                    </a:p>
                  </a:txBody>
                  <a:tcPr marL="67028" marR="67028" marT="33514" marB="33514"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>
                          <a:effectLst/>
                        </a:rPr>
                        <a:t>0,0169</a:t>
                      </a:r>
                    </a:p>
                  </a:txBody>
                  <a:tcPr marL="67028" marR="67028" marT="33514" marB="33514"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</a:tr>
              <a:tr h="477053">
                <a:tc>
                  <a:txBody>
                    <a:bodyPr/>
                    <a:lstStyle/>
                    <a:p>
                      <a:r>
                        <a:rPr lang="cs-CZ" sz="2400" u="none" strike="noStrike" dirty="0">
                          <a:solidFill>
                            <a:srgbClr val="0B0080"/>
                          </a:solidFill>
                          <a:effectLst/>
                          <a:hlinkClick r:id="rId4" tooltip="Zlato"/>
                        </a:rPr>
                        <a:t>zlato</a:t>
                      </a:r>
                      <a:endParaRPr lang="cs-CZ" sz="2400" dirty="0">
                        <a:effectLst/>
                      </a:endParaRPr>
                    </a:p>
                  </a:txBody>
                  <a:tcPr marL="67028" marR="67028" marT="33514" marB="33514"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>
                          <a:effectLst/>
                        </a:rPr>
                        <a:t>0,0220</a:t>
                      </a:r>
                    </a:p>
                  </a:txBody>
                  <a:tcPr marL="67028" marR="67028" marT="33514" marB="33514"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</a:tr>
              <a:tr h="477053">
                <a:tc>
                  <a:txBody>
                    <a:bodyPr/>
                    <a:lstStyle/>
                    <a:p>
                      <a:r>
                        <a:rPr lang="cs-CZ" sz="2400" u="none" strike="noStrike" dirty="0">
                          <a:solidFill>
                            <a:srgbClr val="0B0080"/>
                          </a:solidFill>
                          <a:effectLst/>
                          <a:hlinkClick r:id="rId5" tooltip="Hliník"/>
                        </a:rPr>
                        <a:t>hliník</a:t>
                      </a:r>
                      <a:endParaRPr lang="cs-CZ" sz="2400" dirty="0">
                        <a:effectLst/>
                      </a:endParaRPr>
                    </a:p>
                  </a:txBody>
                  <a:tcPr marL="67028" marR="67028" marT="33514" marB="33514"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>
                          <a:effectLst/>
                        </a:rPr>
                        <a:t>0,0267</a:t>
                      </a:r>
                    </a:p>
                  </a:txBody>
                  <a:tcPr marL="67028" marR="67028" marT="33514" marB="33514"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</a:tr>
              <a:tr h="477053">
                <a:tc>
                  <a:txBody>
                    <a:bodyPr/>
                    <a:lstStyle/>
                    <a:p>
                      <a:r>
                        <a:rPr lang="cs-CZ" sz="2400" u="none" strike="noStrike" dirty="0">
                          <a:solidFill>
                            <a:srgbClr val="0B0080"/>
                          </a:solidFill>
                          <a:effectLst/>
                          <a:hlinkClick r:id="rId6" tooltip="Železo"/>
                        </a:rPr>
                        <a:t>železo</a:t>
                      </a:r>
                      <a:endParaRPr lang="cs-CZ" sz="2400" dirty="0">
                        <a:effectLst/>
                      </a:endParaRPr>
                    </a:p>
                  </a:txBody>
                  <a:tcPr marL="67028" marR="67028" marT="33514" marB="33514"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>
                          <a:effectLst/>
                        </a:rPr>
                        <a:t>0,0996</a:t>
                      </a:r>
                    </a:p>
                  </a:txBody>
                  <a:tcPr marL="67028" marR="67028" marT="33514" marB="33514"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</a:tr>
              <a:tr h="477053">
                <a:tc>
                  <a:txBody>
                    <a:bodyPr/>
                    <a:lstStyle/>
                    <a:p>
                      <a:r>
                        <a:rPr lang="cs-CZ" sz="2400" u="none" strike="noStrike" dirty="0">
                          <a:solidFill>
                            <a:srgbClr val="0B0080"/>
                          </a:solidFill>
                          <a:effectLst/>
                          <a:hlinkClick r:id="rId7" tooltip="Olovo"/>
                        </a:rPr>
                        <a:t>olovo</a:t>
                      </a:r>
                      <a:endParaRPr lang="cs-CZ" sz="2400" dirty="0">
                        <a:effectLst/>
                      </a:endParaRPr>
                    </a:p>
                  </a:txBody>
                  <a:tcPr marL="67028" marR="67028" marT="33514" marB="33514"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>
                          <a:effectLst/>
                        </a:rPr>
                        <a:t>0,206</a:t>
                      </a:r>
                    </a:p>
                  </a:txBody>
                  <a:tcPr marL="67028" marR="67028" marT="33514" marB="33514"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</a:tr>
              <a:tr h="477053">
                <a:tc>
                  <a:txBody>
                    <a:bodyPr/>
                    <a:lstStyle/>
                    <a:p>
                      <a:r>
                        <a:rPr lang="cs-CZ" sz="2400" u="none" strike="noStrike" dirty="0">
                          <a:solidFill>
                            <a:srgbClr val="0B0080"/>
                          </a:solidFill>
                          <a:effectLst/>
                          <a:hlinkClick r:id="rId8" tooltip="Křemík"/>
                        </a:rPr>
                        <a:t>křemík</a:t>
                      </a:r>
                      <a:endParaRPr lang="cs-CZ" sz="2400" dirty="0">
                        <a:effectLst/>
                      </a:endParaRPr>
                    </a:p>
                  </a:txBody>
                  <a:tcPr marL="67028" marR="67028" marT="33514" marB="33514"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>
                          <a:effectLst/>
                        </a:rPr>
                        <a:t>2,5×10</a:t>
                      </a:r>
                      <a:r>
                        <a:rPr lang="cs-CZ" sz="2400" baseline="30000" dirty="0">
                          <a:effectLst/>
                        </a:rPr>
                        <a:t>9</a:t>
                      </a:r>
                      <a:endParaRPr lang="cs-CZ" sz="2400" dirty="0">
                        <a:effectLst/>
                      </a:endParaRPr>
                    </a:p>
                  </a:txBody>
                  <a:tcPr marL="67028" marR="67028" marT="33514" marB="33514"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</a:tr>
            </a:tbl>
          </a:graphicData>
        </a:graphic>
      </p:graphicFrame>
      <p:sp>
        <p:nvSpPr>
          <p:cNvPr id="7" name="Zástupný symbol pro obsah 1"/>
          <p:cNvSpPr txBox="1">
            <a:spLocks/>
          </p:cNvSpPr>
          <p:nvPr/>
        </p:nvSpPr>
        <p:spPr>
          <a:xfrm>
            <a:off x="179388" y="5732463"/>
            <a:ext cx="8856662" cy="1009650"/>
          </a:xfrm>
          <a:prstGeom prst="rect">
            <a:avLst/>
          </a:prstGeom>
        </p:spPr>
        <p:txBody>
          <a:bodyPr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dirty="0" smtClean="0"/>
              <a:t>Polovodiče mají výrazně větší odpor než vodiče, ale menší než izolanty </a:t>
            </a:r>
          </a:p>
          <a:p>
            <a:pPr marL="457200" indent="-457200" fontAlgn="auto">
              <a:spcAft>
                <a:spcPts val="0"/>
              </a:spcAft>
              <a:buFont typeface="+mj-lt"/>
              <a:buAutoNum type="alphaLcParenR" startAt="4"/>
              <a:defRPr/>
            </a:pPr>
            <a:endParaRPr lang="cs-CZ" sz="2800" dirty="0" smtClean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68AB196-5065-4E32-B384-F990DA4D5988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cs-CZ">
              <a:cs typeface="Arial" charset="0"/>
            </a:endParaRPr>
          </a:p>
        </p:txBody>
      </p:sp>
      <p:sp>
        <p:nvSpPr>
          <p:cNvPr id="21506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Elektrony a díry</a:t>
            </a:r>
          </a:p>
        </p:txBody>
      </p:sp>
      <p:sp>
        <p:nvSpPr>
          <p:cNvPr id="23" name="Zástupný symbol pro obsah 1"/>
          <p:cNvSpPr>
            <a:spLocks noGrp="1"/>
          </p:cNvSpPr>
          <p:nvPr>
            <p:ph idx="1"/>
          </p:nvPr>
        </p:nvSpPr>
        <p:spPr>
          <a:xfrm>
            <a:off x="179388" y="4437063"/>
            <a:ext cx="8856662" cy="2232025"/>
          </a:xfrm>
        </p:spPr>
        <p:txBody>
          <a:bodyPr/>
          <a:lstStyle/>
          <a:p>
            <a:pPr>
              <a:buFont typeface="Arial" charset="0"/>
              <a:buChar char="•"/>
            </a:pPr>
            <a:r>
              <a:rPr lang="cs-CZ" smtClean="0"/>
              <a:t>Když se elektron uvolní z vazby vznikne díra</a:t>
            </a:r>
          </a:p>
          <a:p>
            <a:pPr>
              <a:buFont typeface="Arial" charset="0"/>
              <a:buChar char="•"/>
            </a:pPr>
            <a:r>
              <a:rPr lang="cs-CZ" smtClean="0"/>
              <a:t>Elektrony se mohou volně pohybovat polovodičem</a:t>
            </a:r>
          </a:p>
          <a:p>
            <a:pPr>
              <a:buFont typeface="Arial" charset="0"/>
              <a:buChar char="•"/>
            </a:pPr>
            <a:r>
              <a:rPr lang="cs-CZ" smtClean="0"/>
              <a:t>Do díry může přeskočit elektron odjinud – díra vznikne na jiném místě (tedy může se pohybovat podobně jako volné elektrony)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6013" y="2349500"/>
            <a:ext cx="1905000" cy="187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8263" y="2366963"/>
            <a:ext cx="1905000" cy="187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Čárový popisek 1 1"/>
          <p:cNvSpPr/>
          <p:nvPr/>
        </p:nvSpPr>
        <p:spPr>
          <a:xfrm>
            <a:off x="7308304" y="3212976"/>
            <a:ext cx="1296144" cy="576064"/>
          </a:xfrm>
          <a:prstGeom prst="borderCallout1">
            <a:avLst>
              <a:gd name="adj1" fmla="val 18750"/>
              <a:gd name="adj2" fmla="val -8333"/>
              <a:gd name="adj3" fmla="val 75623"/>
              <a:gd name="adj4" fmla="val -39046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/>
              <a:t>Díra</a:t>
            </a:r>
            <a:endParaRPr lang="cs-CZ" b="1" dirty="0"/>
          </a:p>
        </p:txBody>
      </p:sp>
      <p:sp>
        <p:nvSpPr>
          <p:cNvPr id="8" name="Čárový popisek 1 7"/>
          <p:cNvSpPr/>
          <p:nvPr/>
        </p:nvSpPr>
        <p:spPr>
          <a:xfrm>
            <a:off x="7293876" y="2492896"/>
            <a:ext cx="1296144" cy="576064"/>
          </a:xfrm>
          <a:prstGeom prst="borderCallout1">
            <a:avLst>
              <a:gd name="adj1" fmla="val 18750"/>
              <a:gd name="adj2" fmla="val -8333"/>
              <a:gd name="adj3" fmla="val 181444"/>
              <a:gd name="adj4" fmla="val -63274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/>
              <a:t>Volný elektron</a:t>
            </a:r>
            <a:endParaRPr lang="cs-CZ" b="1" dirty="0"/>
          </a:p>
        </p:txBody>
      </p:sp>
      <p:sp>
        <p:nvSpPr>
          <p:cNvPr id="9" name="Tlačítko akce: Vlastní 8">
            <a:hlinkClick r:id="rId4" action="ppaction://hlinksldjump" highlightClick="1"/>
          </p:cNvPr>
          <p:cNvSpPr/>
          <p:nvPr/>
        </p:nvSpPr>
        <p:spPr>
          <a:xfrm>
            <a:off x="6285764" y="6237312"/>
            <a:ext cx="2304256" cy="288032"/>
          </a:xfrm>
          <a:prstGeom prst="actionButtonBlank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Pohyb díry  --&gt;</a:t>
            </a:r>
            <a:endParaRPr lang="cs-CZ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0F9E0F5-D001-4555-9A79-3B6367BF9E29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cs-CZ">
              <a:cs typeface="Arial" charset="0"/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Jak se může pohybovat díra?</a:t>
            </a:r>
            <a:br>
              <a:rPr lang="cs-CZ" dirty="0" smtClean="0"/>
            </a:br>
            <a:r>
              <a:rPr lang="cs-CZ" dirty="0" smtClean="0"/>
              <a:t>Je to stejné jako ve frontě…</a:t>
            </a:r>
            <a:endParaRPr lang="cs-CZ" dirty="0"/>
          </a:p>
        </p:txBody>
      </p:sp>
      <p:sp>
        <p:nvSpPr>
          <p:cNvPr id="48" name="Tlačítko akce: Zpět nebo Předchozí 47">
            <a:hlinkClick r:id="" action="ppaction://hlinkshowjump?jump=lastslideviewed" highlightClick="1"/>
          </p:cNvPr>
          <p:cNvSpPr/>
          <p:nvPr/>
        </p:nvSpPr>
        <p:spPr>
          <a:xfrm>
            <a:off x="8027988" y="6165850"/>
            <a:ext cx="720725" cy="358775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15138" y="2584450"/>
            <a:ext cx="2365375" cy="273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53063" y="2584450"/>
            <a:ext cx="2365375" cy="273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90988" y="2584450"/>
            <a:ext cx="2365375" cy="273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28913" y="2584450"/>
            <a:ext cx="2365375" cy="273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65250" y="2584450"/>
            <a:ext cx="2365375" cy="273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Ovál 1"/>
          <p:cNvSpPr/>
          <p:nvPr/>
        </p:nvSpPr>
        <p:spPr>
          <a:xfrm>
            <a:off x="899592" y="5013176"/>
            <a:ext cx="1152128" cy="648072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Díra</a:t>
            </a:r>
            <a:endParaRPr lang="cs-CZ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4.07407E-6 L -0.14879 -0.0023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448" y="-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7.40741E-7 L 0.14966 -0.00532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483" y="-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87 0.00232 L -0.14914 -1.11111E-6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413" y="-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4966 -0.00532 L 0.31511 -0.00532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26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25 0.00463 L -0.14982 0.00231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78" y="-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1511 -0.00532 L 0.45678 -0.00532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08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34 -0.00347 L -0.15121 0.00463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44" y="3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5678 -0.00532 L 0.5908 -0.00532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0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87 -0.00115 L -0.15329 -0.00347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708" y="-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908 -0.00532 L 0.74028 -0.00532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46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14F71AD-CA90-4044-90CF-76259D2D41BC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cs-CZ">
              <a:cs typeface="Arial" charset="0"/>
            </a:endParaRPr>
          </a:p>
        </p:txBody>
      </p:sp>
      <p:sp>
        <p:nvSpPr>
          <p:cNvPr id="2355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Termistor</a:t>
            </a:r>
          </a:p>
        </p:txBody>
      </p:sp>
      <p:pic>
        <p:nvPicPr>
          <p:cNvPr id="3074" name="Picture 2" descr="http://static1.tme.eu/katalog_pics/f/d/4/fd4b5b01693c4abd634eac5577495709/640-470k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547813" y="2492375"/>
            <a:ext cx="1728787" cy="1296988"/>
          </a:xfrm>
        </p:spPr>
      </p:pic>
      <p:sp>
        <p:nvSpPr>
          <p:cNvPr id="7" name="Zástupný symbol pro obsah 1"/>
          <p:cNvSpPr txBox="1">
            <a:spLocks/>
          </p:cNvSpPr>
          <p:nvPr/>
        </p:nvSpPr>
        <p:spPr bwMode="auto">
          <a:xfrm>
            <a:off x="179388" y="3933825"/>
            <a:ext cx="8856662" cy="273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>
              <a:spcBef>
                <a:spcPct val="20000"/>
              </a:spcBef>
              <a:buClr>
                <a:schemeClr val="accent1"/>
              </a:buClr>
              <a:buSzPct val="100000"/>
              <a:buFont typeface="Arial" charset="0"/>
              <a:buChar char="•"/>
            </a:pPr>
            <a:r>
              <a:rPr lang="cs-CZ" sz="2400">
                <a:solidFill>
                  <a:schemeClr val="tx2"/>
                </a:solidFill>
                <a:latin typeface="Candara" pitchFamily="34" charset="0"/>
              </a:rPr>
              <a:t>Odpor termistoru klesá s rostoucí teplotou</a:t>
            </a:r>
          </a:p>
          <a:p>
            <a:pPr marL="273050" indent="-273050">
              <a:spcBef>
                <a:spcPct val="20000"/>
              </a:spcBef>
              <a:buClr>
                <a:schemeClr val="accent1"/>
              </a:buClr>
              <a:buSzPct val="100000"/>
              <a:buFont typeface="Arial" charset="0"/>
              <a:buChar char="•"/>
            </a:pPr>
            <a:r>
              <a:rPr lang="cs-CZ" sz="2400">
                <a:solidFill>
                  <a:schemeClr val="tx2"/>
                </a:solidFill>
                <a:latin typeface="Candara" pitchFamily="34" charset="0"/>
              </a:rPr>
              <a:t>Měření teploty (velké teplotní rozdíly, měření teploty na dálku a na špatně přístupných místech)</a:t>
            </a:r>
          </a:p>
          <a:p>
            <a:pPr marL="273050" indent="-273050">
              <a:spcBef>
                <a:spcPct val="20000"/>
              </a:spcBef>
              <a:buClr>
                <a:schemeClr val="accent1"/>
              </a:buClr>
              <a:buSzPct val="100000"/>
              <a:buFont typeface="Arial" charset="0"/>
              <a:buChar char="•"/>
            </a:pPr>
            <a:r>
              <a:rPr lang="cs-CZ" sz="2400">
                <a:solidFill>
                  <a:schemeClr val="tx2"/>
                </a:solidFill>
                <a:latin typeface="Candara" pitchFamily="34" charset="0"/>
              </a:rPr>
              <a:t>Měření průtokového množství (ochlazení závisí na průtoku)</a:t>
            </a:r>
          </a:p>
          <a:p>
            <a:pPr marL="273050" indent="-273050">
              <a:spcBef>
                <a:spcPct val="20000"/>
              </a:spcBef>
              <a:buClr>
                <a:schemeClr val="accent1"/>
              </a:buClr>
              <a:buSzPct val="100000"/>
              <a:buFont typeface="Arial" charset="0"/>
              <a:buChar char="•"/>
            </a:pPr>
            <a:r>
              <a:rPr lang="cs-CZ" sz="2400">
                <a:solidFill>
                  <a:schemeClr val="tx2"/>
                </a:solidFill>
                <a:latin typeface="Candara" pitchFamily="34" charset="0"/>
              </a:rPr>
              <a:t>Termostaty (při jisté teplotě termistoru se vypne topení)</a:t>
            </a:r>
          </a:p>
          <a:p>
            <a:pPr marL="273050" indent="-273050">
              <a:spcBef>
                <a:spcPct val="20000"/>
              </a:spcBef>
              <a:buClr>
                <a:schemeClr val="accent1"/>
              </a:buClr>
              <a:buSzPct val="100000"/>
              <a:buFont typeface="Arial" charset="0"/>
              <a:buChar char="•"/>
            </a:pPr>
            <a:r>
              <a:rPr lang="cs-CZ" sz="2400">
                <a:solidFill>
                  <a:schemeClr val="tx2"/>
                </a:solidFill>
                <a:latin typeface="Candara" pitchFamily="34" charset="0"/>
              </a:rPr>
              <a:t>Požární hlásiče</a:t>
            </a:r>
          </a:p>
        </p:txBody>
      </p:sp>
      <p:pic>
        <p:nvPicPr>
          <p:cNvPr id="1026" name="Picture 2" descr="http://elektross.gjn.cz/obrazky/termistor3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6463" y="2781300"/>
            <a:ext cx="2143125" cy="89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Obdélník 1"/>
          <p:cNvSpPr>
            <a:spLocks noChangeArrowheads="1"/>
          </p:cNvSpPr>
          <p:nvPr/>
        </p:nvSpPr>
        <p:spPr bwMode="auto">
          <a:xfrm>
            <a:off x="2843213" y="3429000"/>
            <a:ext cx="7921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ndara" pitchFamily="34" charset="0"/>
              </a:rPr>
              <a:t>Obr. 1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1D439BB-D87F-425B-84B3-1DB90026F4BE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cs-CZ">
              <a:cs typeface="Arial" charset="0"/>
            </a:endParaRPr>
          </a:p>
        </p:txBody>
      </p:sp>
      <p:sp>
        <p:nvSpPr>
          <p:cNvPr id="24578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Fotorezistor</a:t>
            </a:r>
          </a:p>
        </p:txBody>
      </p:sp>
      <p:pic>
        <p:nvPicPr>
          <p:cNvPr id="3076" name="Picture 4" descr="https://encrypted-tbn2.gstatic.com/images?q=tbn:ANd9GcQs5AGzppnblIrbK7cksCk8U9H2BQPFjqIfdmiaEjz3EA56oAlfogL2Ykxx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03350" y="2276475"/>
            <a:ext cx="1460500" cy="1290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Zástupný symbol pro obsah 1"/>
          <p:cNvSpPr txBox="1">
            <a:spLocks/>
          </p:cNvSpPr>
          <p:nvPr/>
        </p:nvSpPr>
        <p:spPr>
          <a:xfrm>
            <a:off x="179388" y="3789363"/>
            <a:ext cx="8856662" cy="2879725"/>
          </a:xfrm>
          <a:prstGeom prst="rect">
            <a:avLst/>
          </a:prstGeom>
        </p:spPr>
        <p:txBody>
          <a:bodyPr>
            <a:normAutofit fontScale="92500"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Odpor fotorezistoru klesá s rostoucím osvětlením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/>
              <a:t>Měření osvětlení - expozimetr </a:t>
            </a:r>
            <a:r>
              <a:rPr lang="cs-CZ" dirty="0" smtClean="0"/>
              <a:t>(</a:t>
            </a:r>
            <a:r>
              <a:rPr lang="cs-CZ" dirty="0"/>
              <a:t>např. ve fotografických přístrojích)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/>
              <a:t>Ovládání přístrojů - fotobuňka </a:t>
            </a:r>
            <a:r>
              <a:rPr lang="cs-CZ" dirty="0" smtClean="0"/>
              <a:t>(otvírání </a:t>
            </a:r>
            <a:r>
              <a:rPr lang="cs-CZ" dirty="0"/>
              <a:t>dveří, zapínání zařízení</a:t>
            </a:r>
            <a:r>
              <a:rPr lang="cs-CZ" dirty="0" smtClean="0"/>
              <a:t>...)</a:t>
            </a:r>
            <a:endParaRPr lang="cs-CZ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/>
              <a:t>Zabezpečovací zařízení - světelná závora </a:t>
            </a:r>
            <a:r>
              <a:rPr lang="cs-CZ" dirty="0" smtClean="0"/>
              <a:t>(proti </a:t>
            </a:r>
            <a:r>
              <a:rPr lang="cs-CZ" dirty="0"/>
              <a:t>krádeži, bezpečnostní pojistka pro vypínání přístrojů, počítání výrobků</a:t>
            </a:r>
            <a:r>
              <a:rPr lang="cs-CZ" dirty="0" smtClean="0"/>
              <a:t>...)</a:t>
            </a:r>
            <a:endParaRPr lang="cs-CZ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/>
              <a:t>Detekce neviditelného infračerveného záření - </a:t>
            </a:r>
            <a:r>
              <a:rPr lang="cs-CZ" dirty="0" smtClean="0"/>
              <a:t>zabezpečovací zařízení </a:t>
            </a:r>
            <a:r>
              <a:rPr lang="cs-CZ" dirty="0"/>
              <a:t>(paprsek není vidět</a:t>
            </a:r>
            <a:r>
              <a:rPr lang="cs-CZ" dirty="0" smtClean="0"/>
              <a:t>)</a:t>
            </a:r>
          </a:p>
        </p:txBody>
      </p:sp>
      <p:pic>
        <p:nvPicPr>
          <p:cNvPr id="1028" name="Picture 4" descr="Soubor:Light-dependent resistor schematic symbol.sv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7900" y="2563813"/>
            <a:ext cx="2344738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2867025" y="3284538"/>
            <a:ext cx="8191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ndara" pitchFamily="34" charset="0"/>
              </a:rPr>
              <a:t>Obr. 2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1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79388" y="2427288"/>
            <a:ext cx="8785225" cy="4025900"/>
          </a:xfrm>
        </p:spPr>
        <p:txBody>
          <a:bodyPr/>
          <a:lstStyle/>
          <a:p>
            <a:pPr>
              <a:buFont typeface="Arial" charset="0"/>
              <a:buChar char="•"/>
            </a:pPr>
            <a:r>
              <a:rPr lang="cs-CZ" sz="3200" smtClean="0"/>
              <a:t>Co jsou vlastní polovodiče</a:t>
            </a:r>
          </a:p>
          <a:p>
            <a:pPr>
              <a:buFont typeface="Arial" charset="0"/>
              <a:buChar char="•"/>
            </a:pPr>
            <a:r>
              <a:rPr lang="cs-CZ" sz="3200" smtClean="0"/>
              <a:t>Jak se liší odpor polovodičů a vodičů</a:t>
            </a:r>
          </a:p>
          <a:p>
            <a:pPr>
              <a:buFont typeface="Arial" charset="0"/>
              <a:buChar char="•"/>
            </a:pPr>
            <a:r>
              <a:rPr lang="cs-CZ" sz="3200" smtClean="0"/>
              <a:t>Jak v polovodiči vznikají a jak se polovodičem pohybují volné elektrony a díry</a:t>
            </a:r>
          </a:p>
          <a:p>
            <a:pPr>
              <a:buFont typeface="Arial" charset="0"/>
              <a:buChar char="•"/>
            </a:pPr>
            <a:r>
              <a:rPr lang="cs-CZ" sz="3200" smtClean="0"/>
              <a:t>Co je termistor</a:t>
            </a:r>
          </a:p>
          <a:p>
            <a:pPr>
              <a:buFont typeface="Arial" charset="0"/>
              <a:buChar char="•"/>
            </a:pPr>
            <a:r>
              <a:rPr lang="cs-CZ" sz="3200" smtClean="0"/>
              <a:t>Co je fotorezistor</a:t>
            </a:r>
          </a:p>
          <a:p>
            <a:pPr>
              <a:buFont typeface="Arial" charset="0"/>
              <a:buChar char="•"/>
            </a:pPr>
            <a:endParaRPr lang="cs-CZ" sz="3200" smtClean="0"/>
          </a:p>
          <a:p>
            <a:pPr>
              <a:buFont typeface="Arial" charset="0"/>
              <a:buChar char="•"/>
            </a:pPr>
            <a:endParaRPr lang="cs-CZ" sz="3200" smtClean="0"/>
          </a:p>
          <a:p>
            <a:pPr>
              <a:buFont typeface="Arial" charset="0"/>
              <a:buChar char="•"/>
            </a:pPr>
            <a:endParaRPr lang="cs-CZ" sz="3200" smtClean="0"/>
          </a:p>
          <a:p>
            <a:pPr>
              <a:buFont typeface="Arial" charset="0"/>
              <a:buChar char="•"/>
            </a:pPr>
            <a:endParaRPr lang="cs-CZ" sz="3200" smtClean="0"/>
          </a:p>
          <a:p>
            <a:pPr>
              <a:buFont typeface="Arial" charset="0"/>
              <a:buChar char="•"/>
            </a:pPr>
            <a:endParaRPr lang="cs-CZ" sz="3200" smtClean="0"/>
          </a:p>
          <a:p>
            <a:pPr>
              <a:buFont typeface="Arial" charset="0"/>
              <a:buChar char="•"/>
            </a:pPr>
            <a:endParaRPr lang="cs-CZ" sz="3200" smtClean="0">
              <a:latin typeface="Calibri" pitchFamily="34" charset="0"/>
            </a:endParaRPr>
          </a:p>
          <a:p>
            <a:pPr>
              <a:buFont typeface="Arial" charset="0"/>
              <a:buChar char="•"/>
            </a:pPr>
            <a:endParaRPr lang="cs-CZ" sz="3200" smtClean="0">
              <a:latin typeface="Calibri" pitchFamily="34" charset="0"/>
            </a:endParaRPr>
          </a:p>
          <a:p>
            <a:pPr>
              <a:buFont typeface="Arial" charset="0"/>
              <a:buChar char="•"/>
            </a:pPr>
            <a:endParaRPr lang="cs-CZ" sz="3200" smtClean="0">
              <a:latin typeface="Calibri" pitchFamily="34" charset="0"/>
            </a:endParaRPr>
          </a:p>
          <a:p>
            <a:pPr>
              <a:buFont typeface="Arial" charset="0"/>
              <a:buChar char="•"/>
            </a:pPr>
            <a:endParaRPr lang="cs-CZ" sz="3200" smtClean="0">
              <a:latin typeface="Calibri" pitchFamily="34" charset="0"/>
            </a:endParaRPr>
          </a:p>
        </p:txBody>
      </p:sp>
      <p:sp>
        <p:nvSpPr>
          <p:cNvPr id="25602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CC07D20-33DB-4D31-939E-86196AC4B89B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cs-CZ">
              <a:cs typeface="Arial" charset="0"/>
            </a:endParaRPr>
          </a:p>
        </p:txBody>
      </p:sp>
      <p:sp>
        <p:nvSpPr>
          <p:cNvPr id="25603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Co jsme se dozvěděli?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79388" y="2427288"/>
            <a:ext cx="8785225" cy="4025900"/>
          </a:xfrm>
        </p:spPr>
        <p:txBody>
          <a:bodyPr/>
          <a:lstStyle/>
          <a:p>
            <a:pPr>
              <a:buFont typeface="Arial" charset="0"/>
              <a:buChar char="•"/>
            </a:pPr>
            <a:r>
              <a:rPr lang="cs-CZ" sz="3200" smtClean="0">
                <a:latin typeface="Calibri" pitchFamily="34" charset="0"/>
              </a:rPr>
              <a:t>Následující test se skládá z 5 uzavřených otázek</a:t>
            </a:r>
          </a:p>
          <a:p>
            <a:pPr>
              <a:buFont typeface="Arial" charset="0"/>
              <a:buChar char="•"/>
            </a:pPr>
            <a:r>
              <a:rPr lang="cs-CZ" sz="3200" smtClean="0">
                <a:latin typeface="Calibri" pitchFamily="34" charset="0"/>
              </a:rPr>
              <a:t>Každá otázka nabízí 3 možné odpovědi</a:t>
            </a:r>
          </a:p>
          <a:p>
            <a:pPr>
              <a:buFont typeface="Arial" charset="0"/>
              <a:buChar char="•"/>
            </a:pPr>
            <a:r>
              <a:rPr lang="cs-CZ" sz="3200" smtClean="0">
                <a:latin typeface="Calibri" pitchFamily="34" charset="0"/>
              </a:rPr>
              <a:t>Právě jedna odpověď je správná</a:t>
            </a:r>
          </a:p>
          <a:p>
            <a:pPr>
              <a:buFont typeface="Arial" charset="0"/>
              <a:buChar char="•"/>
            </a:pPr>
            <a:r>
              <a:rPr lang="cs-CZ" sz="3200" smtClean="0">
                <a:latin typeface="Calibri" pitchFamily="34" charset="0"/>
              </a:rPr>
              <a:t>Jestli jste odpověděli správně</a:t>
            </a:r>
            <a:r>
              <a:rPr lang="cs-CZ" sz="3200" smtClean="0">
                <a:latin typeface="Arial" charset="0"/>
              </a:rPr>
              <a:t>,</a:t>
            </a:r>
            <a:r>
              <a:rPr lang="cs-CZ" sz="3200" smtClean="0">
                <a:latin typeface="Calibri" pitchFamily="34" charset="0"/>
              </a:rPr>
              <a:t> se dozvíte po kliknutí na odpověď</a:t>
            </a:r>
          </a:p>
          <a:p>
            <a:pPr>
              <a:buFont typeface="Arial" charset="0"/>
              <a:buChar char="•"/>
            </a:pPr>
            <a:r>
              <a:rPr lang="cs-CZ" sz="3200" smtClean="0">
                <a:latin typeface="Calibri" pitchFamily="34" charset="0"/>
              </a:rPr>
              <a:t>Hodně štěstí … </a:t>
            </a:r>
          </a:p>
          <a:p>
            <a:pPr>
              <a:buFont typeface="Arial" charset="0"/>
              <a:buChar char="•"/>
            </a:pPr>
            <a:endParaRPr lang="cs-CZ" sz="3200" smtClean="0">
              <a:latin typeface="Calibri" pitchFamily="34" charset="0"/>
            </a:endParaRPr>
          </a:p>
          <a:p>
            <a:pPr>
              <a:buFont typeface="Arial" charset="0"/>
              <a:buChar char="•"/>
            </a:pPr>
            <a:endParaRPr lang="cs-CZ" sz="3200" smtClean="0">
              <a:latin typeface="Calibri" pitchFamily="34" charset="0"/>
            </a:endParaRPr>
          </a:p>
          <a:p>
            <a:pPr>
              <a:buFont typeface="Arial" charset="0"/>
              <a:buChar char="•"/>
            </a:pPr>
            <a:endParaRPr lang="cs-CZ" sz="3200" smtClean="0">
              <a:latin typeface="Calibri" pitchFamily="34" charset="0"/>
            </a:endParaRPr>
          </a:p>
          <a:p>
            <a:pPr>
              <a:buFont typeface="Arial" charset="0"/>
              <a:buChar char="•"/>
            </a:pPr>
            <a:endParaRPr lang="cs-CZ" sz="3200" smtClean="0">
              <a:latin typeface="Calibri" pitchFamily="34" charset="0"/>
            </a:endParaRPr>
          </a:p>
          <a:p>
            <a:pPr>
              <a:buFont typeface="Arial" charset="0"/>
              <a:buChar char="•"/>
            </a:pPr>
            <a:endParaRPr lang="cs-CZ" sz="3200" smtClean="0">
              <a:latin typeface="Calibri" pitchFamily="34" charset="0"/>
            </a:endParaRPr>
          </a:p>
          <a:p>
            <a:pPr>
              <a:buFont typeface="Arial" charset="0"/>
              <a:buChar char="•"/>
            </a:pPr>
            <a:endParaRPr lang="cs-CZ" sz="3200" smtClean="0">
              <a:latin typeface="Calibri" pitchFamily="34" charset="0"/>
            </a:endParaRPr>
          </a:p>
        </p:txBody>
      </p:sp>
      <p:sp>
        <p:nvSpPr>
          <p:cNvPr id="26626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1231787-747E-4620-A1A8-F3CB4107C832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cs-CZ">
              <a:cs typeface="Arial" charset="0"/>
            </a:endParaRPr>
          </a:p>
        </p:txBody>
      </p:sp>
      <p:sp>
        <p:nvSpPr>
          <p:cNvPr id="26627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Závěrečné opakování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ACE432F-347B-4760-8EC4-86F27CD9388A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cs-CZ">
              <a:cs typeface="Arial" charset="0"/>
            </a:endParaRPr>
          </a:p>
        </p:txBody>
      </p:sp>
      <p:sp>
        <p:nvSpPr>
          <p:cNvPr id="27650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514350" indent="-514350" algn="l">
              <a:buFont typeface="Candara" pitchFamily="34" charset="0"/>
              <a:buAutoNum type="arabicPeriod"/>
            </a:pPr>
            <a:r>
              <a:rPr lang="cs-CZ" sz="3200" smtClean="0"/>
              <a:t>Polovodičem není:</a:t>
            </a:r>
          </a:p>
        </p:txBody>
      </p:sp>
      <p:pic>
        <p:nvPicPr>
          <p:cNvPr id="13" name="Picture 5" descr="C:\Users\HP\AppData\Local\Microsoft\Windows\Temporary Internet Files\Content.IE5\6A2TVGPH\MC900440412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78713" y="2603500"/>
            <a:ext cx="1414462" cy="1147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5" descr="C:\Users\HP\AppData\Local\Microsoft\Windows\Temporary Internet Files\Content.IE5\6A2TVGPH\MC900440412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78713" y="3976688"/>
            <a:ext cx="1414462" cy="1146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0" name="Picture 2" descr="C:\Documents and Settings\Ďobek\Local Settings\Temporary Internet Files\Content.IE5\1RVC0P42\MC900437791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32700" y="5348288"/>
            <a:ext cx="1260475" cy="1033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lačítko akce: Vlastní 5">
            <a:hlinkClick r:id="" action="ppaction://noaction" highlightClick="1"/>
          </p:cNvPr>
          <p:cNvSpPr/>
          <p:nvPr/>
        </p:nvSpPr>
        <p:spPr>
          <a:xfrm>
            <a:off x="-1331913" y="-171450"/>
            <a:ext cx="11412538" cy="727233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>
            <a:off x="395288" y="2636838"/>
            <a:ext cx="6840537" cy="1079500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/>
              <a:t>Si</a:t>
            </a:r>
            <a:endParaRPr lang="cs-CZ" sz="2800" dirty="0"/>
          </a:p>
        </p:txBody>
      </p:sp>
      <p:sp>
        <p:nvSpPr>
          <p:cNvPr id="8" name="Zaoblený obdélník 7"/>
          <p:cNvSpPr/>
          <p:nvPr/>
        </p:nvSpPr>
        <p:spPr>
          <a:xfrm>
            <a:off x="395288" y="3968750"/>
            <a:ext cx="6840537" cy="1081088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err="1"/>
              <a:t>Ge</a:t>
            </a:r>
            <a:endParaRPr lang="cs-CZ" sz="2800" dirty="0"/>
          </a:p>
        </p:txBody>
      </p:sp>
      <p:sp>
        <p:nvSpPr>
          <p:cNvPr id="9" name="Zaoblený obdélník 8"/>
          <p:cNvSpPr/>
          <p:nvPr/>
        </p:nvSpPr>
        <p:spPr>
          <a:xfrm>
            <a:off x="395288" y="5300663"/>
            <a:ext cx="6840537" cy="1081087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err="1"/>
              <a:t>Fe</a:t>
            </a:r>
            <a:endParaRPr lang="cs-CZ" sz="280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16DA49E-AFBE-4F1F-A689-C75408EDD209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15</a:t>
            </a:fld>
            <a:endParaRPr lang="cs-CZ">
              <a:cs typeface="Arial" charset="0"/>
            </a:endParaRPr>
          </a:p>
        </p:txBody>
      </p:sp>
      <p:sp>
        <p:nvSpPr>
          <p:cNvPr id="2867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514350" indent="-514350" algn="l">
              <a:buFont typeface="Candara" pitchFamily="34" charset="0"/>
              <a:buAutoNum type="arabicPeriod" startAt="2"/>
            </a:pPr>
            <a:r>
              <a:rPr lang="cs-CZ" sz="3200" smtClean="0"/>
              <a:t>Polovodiče mají odpor:</a:t>
            </a:r>
          </a:p>
        </p:txBody>
      </p:sp>
      <p:pic>
        <p:nvPicPr>
          <p:cNvPr id="13" name="Picture 5" descr="C:\Users\HP\AppData\Local\Microsoft\Windows\Temporary Internet Files\Content.IE5\6A2TVGPH\MC900440412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78713" y="2603500"/>
            <a:ext cx="1414462" cy="1147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5" descr="C:\Users\HP\AppData\Local\Microsoft\Windows\Temporary Internet Files\Content.IE5\6A2TVGPH\MC900440412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78713" y="5378450"/>
            <a:ext cx="1414462" cy="1146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0" name="Picture 2" descr="C:\Documents and Settings\Ďobek\Local Settings\Temporary Internet Files\Content.IE5\1RVC0P42\MC900437791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32700" y="4052888"/>
            <a:ext cx="1260475" cy="103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lačítko akce: Vlastní 5">
            <a:hlinkClick r:id="" action="ppaction://noaction" highlightClick="1"/>
          </p:cNvPr>
          <p:cNvSpPr/>
          <p:nvPr/>
        </p:nvSpPr>
        <p:spPr>
          <a:xfrm>
            <a:off x="-1331913" y="-171450"/>
            <a:ext cx="11412538" cy="727233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/>
          </a:p>
        </p:txBody>
      </p:sp>
      <p:sp>
        <p:nvSpPr>
          <p:cNvPr id="7" name="Zaoblený obdélník 6"/>
          <p:cNvSpPr/>
          <p:nvPr/>
        </p:nvSpPr>
        <p:spPr>
          <a:xfrm>
            <a:off x="395288" y="2636838"/>
            <a:ext cx="6840537" cy="1079500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/>
              <a:t>stejný jako kovy</a:t>
            </a:r>
            <a:endParaRPr lang="cs-CZ" sz="2800" dirty="0"/>
          </a:p>
        </p:txBody>
      </p:sp>
      <p:sp>
        <p:nvSpPr>
          <p:cNvPr id="8" name="Zaoblený obdélník 7"/>
          <p:cNvSpPr/>
          <p:nvPr/>
        </p:nvSpPr>
        <p:spPr>
          <a:xfrm>
            <a:off x="395288" y="5370513"/>
            <a:ext cx="6840537" cy="1081087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/>
              <a:t>menší než kovy</a:t>
            </a:r>
            <a:endParaRPr lang="cs-CZ" sz="2800" dirty="0"/>
          </a:p>
        </p:txBody>
      </p:sp>
      <p:sp>
        <p:nvSpPr>
          <p:cNvPr id="9" name="Zaoblený obdélník 8"/>
          <p:cNvSpPr/>
          <p:nvPr/>
        </p:nvSpPr>
        <p:spPr>
          <a:xfrm>
            <a:off x="395288" y="4005263"/>
            <a:ext cx="6840537" cy="1079500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/>
              <a:t>větší než kovy</a:t>
            </a:r>
            <a:endParaRPr lang="cs-CZ" sz="280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9C52DB2-DF80-4192-89DB-AA68C8A699BD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cs-CZ">
              <a:cs typeface="Arial" charset="0"/>
            </a:endParaRPr>
          </a:p>
        </p:txBody>
      </p:sp>
      <p:sp>
        <p:nvSpPr>
          <p:cNvPr id="29698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514350" indent="-514350" algn="l">
              <a:buFont typeface="Candara" pitchFamily="34" charset="0"/>
              <a:buAutoNum type="arabicPeriod" startAt="3"/>
            </a:pPr>
            <a:r>
              <a:rPr lang="cs-CZ" sz="3200" smtClean="0"/>
              <a:t>Odpor polovodiče po jeho zahřátí:</a:t>
            </a:r>
          </a:p>
        </p:txBody>
      </p:sp>
      <p:pic>
        <p:nvPicPr>
          <p:cNvPr id="13" name="Picture 5" descr="C:\Users\HP\AppData\Local\Microsoft\Windows\Temporary Internet Files\Content.IE5\6A2TVGPH\MC900440412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78713" y="2603500"/>
            <a:ext cx="1414462" cy="1147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5" descr="C:\Users\HP\AppData\Local\Microsoft\Windows\Temporary Internet Files\Content.IE5\6A2TVGPH\MC900440412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78713" y="3976688"/>
            <a:ext cx="1414462" cy="1146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0" name="Picture 2" descr="C:\Documents and Settings\Ďobek\Local Settings\Temporary Internet Files\Content.IE5\1RVC0P42\MC900437791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32700" y="5348288"/>
            <a:ext cx="1260475" cy="1033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lačítko akce: Vlastní 5">
            <a:hlinkClick r:id="" action="ppaction://noaction" highlightClick="1"/>
          </p:cNvPr>
          <p:cNvSpPr/>
          <p:nvPr/>
        </p:nvSpPr>
        <p:spPr>
          <a:xfrm>
            <a:off x="-1331913" y="-171450"/>
            <a:ext cx="11412538" cy="727233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>
            <a:off x="395288" y="2636838"/>
            <a:ext cx="6840537" cy="1079500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/>
              <a:t>stoupne</a:t>
            </a:r>
            <a:endParaRPr lang="cs-CZ" sz="2800" dirty="0"/>
          </a:p>
        </p:txBody>
      </p:sp>
      <p:sp>
        <p:nvSpPr>
          <p:cNvPr id="8" name="Zaoblený obdélník 7"/>
          <p:cNvSpPr/>
          <p:nvPr/>
        </p:nvSpPr>
        <p:spPr>
          <a:xfrm>
            <a:off x="395288" y="3968750"/>
            <a:ext cx="6840537" cy="1081088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/>
              <a:t>nezmění se</a:t>
            </a:r>
            <a:endParaRPr lang="cs-CZ" sz="2800" dirty="0"/>
          </a:p>
        </p:txBody>
      </p:sp>
      <p:sp>
        <p:nvSpPr>
          <p:cNvPr id="9" name="Zaoblený obdélník 8"/>
          <p:cNvSpPr/>
          <p:nvPr/>
        </p:nvSpPr>
        <p:spPr>
          <a:xfrm>
            <a:off x="395288" y="5300663"/>
            <a:ext cx="6840537" cy="1081087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/>
              <a:t>klesne</a:t>
            </a:r>
            <a:endParaRPr lang="cs-CZ" sz="280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1CFF7C2-E15E-45CD-AB18-E90225F1157F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17</a:t>
            </a:fld>
            <a:endParaRPr lang="cs-CZ">
              <a:cs typeface="Arial" charset="0"/>
            </a:endParaRPr>
          </a:p>
        </p:txBody>
      </p:sp>
      <p:sp>
        <p:nvSpPr>
          <p:cNvPr id="30722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514350" indent="-514350" algn="l">
              <a:buFont typeface="Candara" pitchFamily="34" charset="0"/>
              <a:buAutoNum type="arabicPeriod" startAt="4"/>
            </a:pPr>
            <a:r>
              <a:rPr lang="cs-CZ" sz="3200" smtClean="0"/>
              <a:t>Změny odporu polovodiče v závislosti na teplotě se využívá v:</a:t>
            </a:r>
          </a:p>
        </p:txBody>
      </p:sp>
      <p:pic>
        <p:nvPicPr>
          <p:cNvPr id="13" name="Picture 5" descr="C:\Users\HP\AppData\Local\Microsoft\Windows\Temporary Internet Files\Content.IE5\6A2TVGPH\MC900440412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78713" y="3933825"/>
            <a:ext cx="1414462" cy="1146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5" descr="C:\Users\HP\AppData\Local\Microsoft\Windows\Temporary Internet Files\Content.IE5\6A2TVGPH\MC900440412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78713" y="5378450"/>
            <a:ext cx="1414462" cy="1146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0" name="Picture 2" descr="C:\Documents and Settings\Ďobek\Local Settings\Temporary Internet Files\Content.IE5\1RVC0P42\MC900437791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32700" y="2684463"/>
            <a:ext cx="1260475" cy="103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lačítko akce: Vlastní 5">
            <a:hlinkClick r:id="" action="ppaction://noaction" highlightClick="1"/>
          </p:cNvPr>
          <p:cNvSpPr/>
          <p:nvPr/>
        </p:nvSpPr>
        <p:spPr>
          <a:xfrm>
            <a:off x="-1331913" y="-171450"/>
            <a:ext cx="11412538" cy="727233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>
            <a:off x="395288" y="3967163"/>
            <a:ext cx="6840537" cy="1079500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/>
              <a:t>fotorezistorech</a:t>
            </a:r>
            <a:endParaRPr lang="cs-CZ" sz="2800" i="1" dirty="0"/>
          </a:p>
        </p:txBody>
      </p:sp>
      <p:sp>
        <p:nvSpPr>
          <p:cNvPr id="8" name="Zaoblený obdélník 7"/>
          <p:cNvSpPr/>
          <p:nvPr/>
        </p:nvSpPr>
        <p:spPr>
          <a:xfrm>
            <a:off x="395288" y="5370513"/>
            <a:ext cx="6840537" cy="1081087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/>
              <a:t>diodách</a:t>
            </a:r>
            <a:endParaRPr lang="cs-CZ" sz="2800" i="1" dirty="0"/>
          </a:p>
        </p:txBody>
      </p:sp>
      <p:sp>
        <p:nvSpPr>
          <p:cNvPr id="9" name="Zaoblený obdélník 8"/>
          <p:cNvSpPr/>
          <p:nvPr/>
        </p:nvSpPr>
        <p:spPr>
          <a:xfrm>
            <a:off x="395288" y="2636838"/>
            <a:ext cx="6840537" cy="1079500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/>
              <a:t>termistorech</a:t>
            </a:r>
            <a:endParaRPr lang="cs-CZ" sz="2800" i="1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801C8CD-E5B8-484E-92A7-4752192265E5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cs-CZ">
              <a:cs typeface="Arial" charset="0"/>
            </a:endParaRPr>
          </a:p>
        </p:txBody>
      </p:sp>
      <p:sp>
        <p:nvSpPr>
          <p:cNvPr id="31746" name="Nadpis 3"/>
          <p:cNvSpPr>
            <a:spLocks noGrp="1"/>
          </p:cNvSpPr>
          <p:nvPr>
            <p:ph type="title"/>
          </p:nvPr>
        </p:nvSpPr>
        <p:spPr>
          <a:xfrm>
            <a:off x="457200" y="338138"/>
            <a:ext cx="8229600" cy="1435100"/>
          </a:xfrm>
        </p:spPr>
        <p:txBody>
          <a:bodyPr/>
          <a:lstStyle/>
          <a:p>
            <a:pPr marL="514350" indent="-514350" algn="l">
              <a:buFont typeface="Candara" pitchFamily="34" charset="0"/>
              <a:buAutoNum type="arabicPeriod" startAt="5"/>
            </a:pPr>
            <a:r>
              <a:rPr lang="cs-CZ" sz="2800" smtClean="0"/>
              <a:t>Změny odporu polovodiče v závislosti na osvětlení se využívá v:</a:t>
            </a:r>
            <a:endParaRPr lang="cs-CZ" sz="3200" smtClean="0"/>
          </a:p>
        </p:txBody>
      </p:sp>
      <p:pic>
        <p:nvPicPr>
          <p:cNvPr id="13" name="Picture 5" descr="C:\Users\HP\AppData\Local\Microsoft\Windows\Temporary Internet Files\Content.IE5\6A2TVGPH\MC900440412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78713" y="2603500"/>
            <a:ext cx="1414462" cy="1147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5" descr="C:\Users\HP\AppData\Local\Microsoft\Windows\Temporary Internet Files\Content.IE5\6A2TVGPH\MC900440412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78713" y="5378450"/>
            <a:ext cx="1414462" cy="1146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0" name="Picture 2" descr="C:\Documents and Settings\Ďobek\Local Settings\Temporary Internet Files\Content.IE5\1RVC0P42\MC900437791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32700" y="4052888"/>
            <a:ext cx="1260475" cy="103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lačítko akce: Vlastní 5">
            <a:hlinkClick r:id="" action="ppaction://noaction" highlightClick="1"/>
          </p:cNvPr>
          <p:cNvSpPr/>
          <p:nvPr/>
        </p:nvSpPr>
        <p:spPr>
          <a:xfrm>
            <a:off x="-1331913" y="-171450"/>
            <a:ext cx="11412538" cy="727233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>
            <a:off x="395288" y="2636838"/>
            <a:ext cx="6840537" cy="1079500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/>
              <a:t>termistorech</a:t>
            </a:r>
            <a:endParaRPr lang="cs-CZ" sz="2800" dirty="0"/>
          </a:p>
        </p:txBody>
      </p:sp>
      <p:sp>
        <p:nvSpPr>
          <p:cNvPr id="8" name="Zaoblený obdélník 7"/>
          <p:cNvSpPr/>
          <p:nvPr/>
        </p:nvSpPr>
        <p:spPr>
          <a:xfrm>
            <a:off x="395288" y="5370513"/>
            <a:ext cx="6840537" cy="1081087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/>
              <a:t>diodách</a:t>
            </a:r>
            <a:endParaRPr lang="cs-CZ" sz="2800" dirty="0"/>
          </a:p>
        </p:txBody>
      </p:sp>
      <p:sp>
        <p:nvSpPr>
          <p:cNvPr id="9" name="Zaoblený obdélník 8"/>
          <p:cNvSpPr/>
          <p:nvPr/>
        </p:nvSpPr>
        <p:spPr>
          <a:xfrm>
            <a:off x="395288" y="4005263"/>
            <a:ext cx="6840537" cy="1079500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/>
              <a:t>fotorezistorech</a:t>
            </a:r>
            <a:endParaRPr lang="cs-CZ" sz="280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Zástupný symbol pro obsah 1"/>
          <p:cNvSpPr>
            <a:spLocks noGrp="1"/>
          </p:cNvSpPr>
          <p:nvPr>
            <p:ph idx="1"/>
          </p:nvPr>
        </p:nvSpPr>
        <p:spPr>
          <a:xfrm>
            <a:off x="250825" y="1844675"/>
            <a:ext cx="8713788" cy="4824413"/>
          </a:xfrm>
        </p:spPr>
        <p:txBody>
          <a:bodyPr/>
          <a:lstStyle/>
          <a:p>
            <a:pPr>
              <a:buFont typeface="Arial" charset="0"/>
              <a:buChar char="•"/>
            </a:pPr>
            <a:r>
              <a:rPr lang="cs-CZ" sz="1800" i="1" u="sng" smtClean="0"/>
              <a:t>Použitá literatura: </a:t>
            </a:r>
          </a:p>
          <a:p>
            <a:pPr lvl="1">
              <a:buFont typeface="Arial" charset="0"/>
              <a:buChar char="•"/>
            </a:pPr>
            <a:r>
              <a:rPr lang="cs-CZ" sz="1800" smtClean="0"/>
              <a:t>RAUNER, Karel; HAVEL, Václav; RANDA, Miroslav. </a:t>
            </a:r>
            <a:r>
              <a:rPr lang="cs-CZ" sz="1800" i="1" smtClean="0"/>
              <a:t>Fyzika 9 učebnice pro základní školy a víceletá gymnázia</a:t>
            </a:r>
            <a:r>
              <a:rPr lang="cs-CZ" sz="1800" smtClean="0"/>
              <a:t>. Plzeň: Fraus, 2007, ISBN 978-80-7238-617-8. </a:t>
            </a:r>
          </a:p>
          <a:p>
            <a:pPr lvl="1">
              <a:buFont typeface="Arial" charset="0"/>
              <a:buChar char="•"/>
            </a:pPr>
            <a:r>
              <a:rPr lang="cs-CZ" sz="1800" smtClean="0"/>
              <a:t>RAUNER, Karel; HAVEL, Václav; RANDA, Miroslav. </a:t>
            </a:r>
            <a:r>
              <a:rPr lang="cs-CZ" sz="1800" i="1" smtClean="0"/>
              <a:t>Fyzika 9 pracovní sešit pro základní školy a víceletá gymnázia</a:t>
            </a:r>
            <a:r>
              <a:rPr lang="cs-CZ" sz="1800" smtClean="0"/>
              <a:t>. Plzeň: Fraus, 2007, ISBN 978-80-7238-619-2. </a:t>
            </a:r>
          </a:p>
          <a:p>
            <a:pPr>
              <a:buClr>
                <a:srgbClr val="31B6FD"/>
              </a:buClr>
              <a:buFont typeface="Arial" charset="0"/>
              <a:buChar char="•"/>
            </a:pPr>
            <a:r>
              <a:rPr lang="cs-CZ" sz="1800" i="1" u="sng" smtClean="0">
                <a:solidFill>
                  <a:srgbClr val="073E87"/>
                </a:solidFill>
              </a:rPr>
              <a:t>Jiné zdroje:</a:t>
            </a:r>
          </a:p>
          <a:p>
            <a:pPr lvl="1">
              <a:buClr>
                <a:srgbClr val="31B6FD"/>
              </a:buClr>
              <a:buFont typeface="Arial" charset="0"/>
              <a:buChar char="•"/>
            </a:pPr>
            <a:r>
              <a:rPr lang="cs-CZ" sz="1400" smtClean="0"/>
              <a:t>Obr. 1 – AUTOR NEUVEDEN. </a:t>
            </a:r>
            <a:r>
              <a:rPr lang="cs-CZ" sz="1400" i="1" smtClean="0"/>
              <a:t>tme.eu</a:t>
            </a:r>
            <a:r>
              <a:rPr lang="cs-CZ" sz="1400" smtClean="0"/>
              <a:t> [online]. [cit. 18.12.2013]. Dostupný na WWW: </a:t>
            </a:r>
            <a:r>
              <a:rPr lang="cs-CZ" sz="1400" smtClean="0">
                <a:hlinkClick r:id="rId2"/>
              </a:rPr>
              <a:t>http://www.tme.eu/cz/katalog/termistory-ntc_112323/</a:t>
            </a:r>
            <a:endParaRPr lang="cs-CZ" sz="1400" smtClean="0"/>
          </a:p>
          <a:p>
            <a:pPr lvl="1">
              <a:buClr>
                <a:srgbClr val="31B6FD"/>
              </a:buClr>
              <a:buFont typeface="Arial" charset="0"/>
              <a:buChar char="•"/>
            </a:pPr>
            <a:r>
              <a:rPr lang="cs-CZ" sz="1400" smtClean="0"/>
              <a:t>Obr. 2 – AUTOR NEUVEDEN. </a:t>
            </a:r>
            <a:r>
              <a:rPr lang="cs-CZ" sz="1400" i="1" smtClean="0"/>
              <a:t>lucy.troja.mff.cuni.cz</a:t>
            </a:r>
            <a:r>
              <a:rPr lang="cs-CZ" sz="1400" smtClean="0"/>
              <a:t> [online]. [cit. 18.12.2013]. Dostupný na WWW: </a:t>
            </a:r>
            <a:r>
              <a:rPr lang="cs-CZ" sz="1400" smtClean="0">
                <a:hlinkClick r:id="rId3"/>
              </a:rPr>
              <a:t>http://lucy.troja.mff.cuni.cz/~tichy/elektross/soucastky/zadny_prechod/fotorezistor.html</a:t>
            </a:r>
            <a:endParaRPr lang="cs-CZ" sz="1400" smtClean="0"/>
          </a:p>
          <a:p>
            <a:pPr lvl="1">
              <a:buClr>
                <a:srgbClr val="31B6FD"/>
              </a:buClr>
              <a:buFont typeface="Arial" charset="0"/>
              <a:buChar char="•"/>
            </a:pPr>
            <a:r>
              <a:rPr lang="cs-CZ" sz="1400" smtClean="0"/>
              <a:t> zdroj obráz</a:t>
            </a:r>
            <a:r>
              <a:rPr lang="cs-CZ" sz="1500" smtClean="0"/>
              <a:t>ků: </a:t>
            </a:r>
            <a:r>
              <a:rPr lang="cs-CZ" sz="1500" smtClean="0">
                <a:hlinkClick r:id="rId4"/>
              </a:rPr>
              <a:t>www.office.microsoft.com</a:t>
            </a:r>
            <a:endParaRPr lang="cs-CZ" sz="1800" smtClean="0"/>
          </a:p>
        </p:txBody>
      </p:sp>
      <p:sp>
        <p:nvSpPr>
          <p:cNvPr id="32770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339E2C4-0418-4A9A-8733-8450BD18BB14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19</a:t>
            </a:fld>
            <a:endParaRPr lang="cs-CZ">
              <a:cs typeface="Arial" charset="0"/>
            </a:endParaRPr>
          </a:p>
        </p:txBody>
      </p:sp>
      <p:sp>
        <p:nvSpPr>
          <p:cNvPr id="32771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Použité zdroje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3383</TotalTime>
  <Words>589</Words>
  <Application>Microsoft Office PowerPoint</Application>
  <PresentationFormat>On-screen Show (4:3)</PresentationFormat>
  <Paragraphs>138</Paragraphs>
  <Slides>19</Slides>
  <Notes>0</Notes>
  <HiddenSlides>3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Šablona návrhu</vt:lpstr>
      </vt:variant>
      <vt:variant>
        <vt:i4>8</vt:i4>
      </vt:variant>
      <vt:variant>
        <vt:lpstr>Nadpisy snímků</vt:lpstr>
      </vt:variant>
      <vt:variant>
        <vt:i4>19</vt:i4>
      </vt:variant>
    </vt:vector>
  </HeadingPairs>
  <TitlesOfParts>
    <vt:vector size="31" baseType="lpstr">
      <vt:lpstr>Candara</vt:lpstr>
      <vt:lpstr>Arial</vt:lpstr>
      <vt:lpstr>Symbol</vt:lpstr>
      <vt:lpstr>Calibri</vt:lpstr>
      <vt:lpstr>Vlnění</vt:lpstr>
      <vt:lpstr>Vlnění</vt:lpstr>
      <vt:lpstr>Vlnění</vt:lpstr>
      <vt:lpstr>Vlnění</vt:lpstr>
      <vt:lpstr>Vlnění</vt:lpstr>
      <vt:lpstr>Vlnění</vt:lpstr>
      <vt:lpstr>Vlnění</vt:lpstr>
      <vt:lpstr>Vlnění</vt:lpstr>
      <vt:lpstr>Základní škola a Mateřská škola Bílá Třemešná, okres Trutnov</vt:lpstr>
      <vt:lpstr>Anotace</vt:lpstr>
      <vt:lpstr>Anotace</vt:lpstr>
      <vt:lpstr>Vlastní polovodiče</vt:lpstr>
      <vt:lpstr>Pohled na periodickou tabulku</vt:lpstr>
      <vt:lpstr>Klikni na polovodič</vt:lpstr>
      <vt:lpstr>Měrný elektrický odpor</vt:lpstr>
      <vt:lpstr>Elektrony a díry</vt:lpstr>
      <vt:lpstr>Jak se může pohybovat díra? Je to stejné jako ve frontě…</vt:lpstr>
      <vt:lpstr>Termistor</vt:lpstr>
      <vt:lpstr>Fotorezistor</vt:lpstr>
      <vt:lpstr>Co jsme se dozvěděli?</vt:lpstr>
      <vt:lpstr>Závěrečné opakování</vt:lpstr>
      <vt:lpstr>Polovodičem není:</vt:lpstr>
      <vt:lpstr>Polovodiče mají odpor:</vt:lpstr>
      <vt:lpstr>Odpor polovodiče po jeho zahřátí:</vt:lpstr>
      <vt:lpstr>Změny odporu polovodiče v závislosti na teplotě se využívá v:</vt:lpstr>
      <vt:lpstr>Změny odporu polovodiče v závislosti na osvětlení se využívá v: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škola a Mateřská škola Bílá Třemešná, okres Trutnov</dc:title>
  <dc:creator>Lukáš Bohánský</dc:creator>
  <cp:lastModifiedBy>DUM</cp:lastModifiedBy>
  <cp:revision>293</cp:revision>
  <dcterms:created xsi:type="dcterms:W3CDTF">2013-05-10T12:01:16Z</dcterms:created>
  <dcterms:modified xsi:type="dcterms:W3CDTF">2014-01-03T14:06:28Z</dcterms:modified>
</cp:coreProperties>
</file>