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5" r:id="rId1"/>
  </p:sldMasterIdLst>
  <p:sldIdLst>
    <p:sldId id="256" r:id="rId2"/>
    <p:sldId id="258" r:id="rId3"/>
    <p:sldId id="26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</p:sldIdLst>
  <p:sldSz cx="9144000" cy="6858000" type="screen4x3"/>
  <p:notesSz cx="6858000" cy="9144000"/>
  <p:defaultTextStyle>
    <a:defPPr>
      <a:defRPr lang="en-US"/>
    </a:defPPr>
    <a:lvl1pPr algn="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66"/>
    <a:srgbClr val="355800"/>
    <a:srgbClr val="7DD7FF"/>
    <a:srgbClr val="57D3FF"/>
    <a:srgbClr val="1D94AD"/>
    <a:srgbClr val="0033CC"/>
    <a:srgbClr val="FFCC00"/>
    <a:srgbClr val="FFE7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0"/>
    <p:restoredTop sz="9460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 bwMode="gray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53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76400" y="2895600"/>
            <a:ext cx="7391400" cy="914400"/>
          </a:xfrm>
        </p:spPr>
        <p:txBody>
          <a:bodyPr anchor="b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27853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76400" y="3733800"/>
            <a:ext cx="7391400" cy="7493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/>
            </a:lvl1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278532" name="Rectangle 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27853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27853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3C8B6A36-D0C5-40DE-89E5-6F64C5C85B5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A40FF0-37AF-479B-AEC6-14EEA8DAFEE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A1827D-321B-47A3-8693-1AFE1F4136D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219200" y="1676400"/>
            <a:ext cx="36195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991100" y="1676400"/>
            <a:ext cx="36195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6A5E2A-6CE9-452D-9328-3BBF7EE4FEF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EE30D7-66CC-4F5B-AA55-E767D7B0ADA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98934E-B40B-4F3A-8023-64372BBD9F6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1401B0-8959-4D92-B6AE-B27E4DBCD41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DD531E-81D6-40B0-8255-567F8D22248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C6CD4B-0F9E-419B-9EDB-241BD6E1E33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006BB3-05FD-400D-AAAD-BB0D9EE29C2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62750" y="152400"/>
            <a:ext cx="1847850" cy="6248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219200" y="152400"/>
            <a:ext cx="5391150" cy="6248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B65A24-8C0F-4084-A3A1-48BB5E07AF0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5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19200" y="152400"/>
            <a:ext cx="7391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nadpisu.</a:t>
            </a:r>
          </a:p>
        </p:txBody>
      </p:sp>
      <p:sp>
        <p:nvSpPr>
          <p:cNvPr id="2775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19200" y="1676400"/>
            <a:ext cx="73914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7751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/>
            </a:lvl1pPr>
          </a:lstStyle>
          <a:p>
            <a:endParaRPr lang="cs-CZ"/>
          </a:p>
        </p:txBody>
      </p:sp>
      <p:sp>
        <p:nvSpPr>
          <p:cNvPr id="27751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endParaRPr lang="cs-CZ"/>
          </a:p>
        </p:txBody>
      </p:sp>
      <p:sp>
        <p:nvSpPr>
          <p:cNvPr id="27751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fld id="{675E7087-2BA7-4FC2-8D34-57C36148C7B5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ahoma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ahoma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ahoma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ahoma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ahoma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ahoma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ahoma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ahoma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1"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1"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1"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5621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1981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4384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895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352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10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19672" y="260648"/>
            <a:ext cx="6120680" cy="1368152"/>
          </a:xfrm>
        </p:spPr>
        <p:txBody>
          <a:bodyPr/>
          <a:lstStyle/>
          <a:p>
            <a:pPr algn="ctr"/>
            <a:r>
              <a:rPr lang="cs-CZ" sz="4400" dirty="0" smtClean="0"/>
              <a:t>POHYBOVÁ SOUSTAVA</a:t>
            </a:r>
          </a:p>
          <a:p>
            <a:pPr algn="ctr"/>
            <a:r>
              <a:rPr lang="cs-CZ" sz="4400" dirty="0" smtClean="0"/>
              <a:t>I.</a:t>
            </a:r>
            <a:endParaRPr lang="cs-CZ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357158" y="2571744"/>
            <a:ext cx="8358246" cy="3786214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cs-CZ" b="1" dirty="0"/>
              <a:t>Název školy : </a:t>
            </a:r>
            <a:endParaRPr lang="cs-CZ" b="1" dirty="0" smtClean="0"/>
          </a:p>
          <a:p>
            <a:pPr algn="l"/>
            <a:r>
              <a:rPr lang="cs-CZ" dirty="0" smtClean="0"/>
              <a:t>Základní </a:t>
            </a:r>
            <a:r>
              <a:rPr lang="cs-CZ" dirty="0"/>
              <a:t>škola a mateřská škola</a:t>
            </a:r>
            <a:r>
              <a:rPr lang="cs-CZ" dirty="0" smtClean="0"/>
              <a:t>,                             Svoboda </a:t>
            </a:r>
            <a:r>
              <a:rPr lang="cs-CZ" dirty="0"/>
              <a:t>nad  Úpou, </a:t>
            </a:r>
            <a:r>
              <a:rPr lang="cs-CZ" dirty="0" smtClean="0"/>
              <a:t>okres Trutnov </a:t>
            </a:r>
          </a:p>
          <a:p>
            <a:pPr algn="l"/>
            <a:r>
              <a:rPr lang="cs-CZ" b="1" dirty="0" smtClean="0"/>
              <a:t>Autor </a:t>
            </a:r>
            <a:r>
              <a:rPr lang="cs-CZ" b="1" dirty="0"/>
              <a:t>: </a:t>
            </a:r>
            <a:r>
              <a:rPr lang="cs-CZ" dirty="0" smtClean="0"/>
              <a:t>Michal </a:t>
            </a:r>
            <a:r>
              <a:rPr lang="cs-CZ" dirty="0" err="1" smtClean="0"/>
              <a:t>Krtička</a:t>
            </a:r>
            <a:endParaRPr lang="cs-CZ" dirty="0" smtClean="0"/>
          </a:p>
          <a:p>
            <a:r>
              <a:rPr lang="cs-CZ" b="1" dirty="0" smtClean="0"/>
              <a:t>Datum </a:t>
            </a:r>
            <a:r>
              <a:rPr lang="cs-CZ" b="1"/>
              <a:t>: </a:t>
            </a:r>
            <a:r>
              <a:rPr lang="cs-CZ" smtClean="0"/>
              <a:t>19.10.2012</a:t>
            </a:r>
            <a:endParaRPr lang="cs-CZ" dirty="0" smtClean="0"/>
          </a:p>
          <a:p>
            <a:r>
              <a:rPr lang="cs-CZ" b="1" dirty="0" smtClean="0"/>
              <a:t>Název </a:t>
            </a:r>
            <a:r>
              <a:rPr lang="cs-CZ" b="1" dirty="0"/>
              <a:t>: </a:t>
            </a:r>
            <a:r>
              <a:rPr lang="cs-CZ" dirty="0" smtClean="0"/>
              <a:t>VY_52_INOVACE_5.2.1 P8_4</a:t>
            </a:r>
          </a:p>
          <a:p>
            <a:pPr algn="l"/>
            <a:r>
              <a:rPr lang="cs-CZ" b="1" dirty="0" smtClean="0"/>
              <a:t>Téma </a:t>
            </a:r>
            <a:r>
              <a:rPr lang="cs-CZ" b="1" dirty="0"/>
              <a:t>: </a:t>
            </a:r>
            <a:r>
              <a:rPr lang="cs-CZ" dirty="0" smtClean="0"/>
              <a:t>Pohybová soustava                                                                    </a:t>
            </a:r>
            <a:r>
              <a:rPr lang="cs-CZ" b="1" dirty="0"/>
              <a:t>Ročník : </a:t>
            </a:r>
            <a:r>
              <a:rPr lang="cs-CZ" dirty="0" smtClean="0"/>
              <a:t>8. </a:t>
            </a:r>
          </a:p>
          <a:p>
            <a:pPr algn="l"/>
            <a:r>
              <a:rPr lang="cs-CZ" b="1" dirty="0" smtClean="0"/>
              <a:t>Číslo </a:t>
            </a:r>
            <a:r>
              <a:rPr lang="cs-CZ" b="1" dirty="0"/>
              <a:t>projektu : </a:t>
            </a:r>
            <a:r>
              <a:rPr lang="cs-CZ" dirty="0"/>
              <a:t>CZ.1.07/1.4.00/21.3068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642918"/>
            <a:ext cx="7715304" cy="157163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260648"/>
            <a:ext cx="6840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dirty="0" smtClean="0"/>
              <a:t>POHYBOVÁ SOUSTAVA - ANOTACE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0" y="1772816"/>
            <a:ext cx="9144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dirty="0" smtClean="0"/>
              <a:t>TENTO DIGITÁLNÍ UČENÍ MATERIÁL SLOUŽÍ K OBJASNĚNÍ POJMŮ POHYBOVÁ SOUSTAVA, SVALOVÁ SOUSTAVA ZAJÍMAVOU FORMOU.</a:t>
            </a:r>
          </a:p>
          <a:p>
            <a:pPr algn="l"/>
            <a:r>
              <a:rPr lang="cs-CZ" dirty="0" smtClean="0"/>
              <a:t>CELÁ PREZENTACE JE URČENA PRO INTERAKTIVNÍ TABULI.</a:t>
            </a:r>
          </a:p>
          <a:p>
            <a:pPr algn="l"/>
            <a:r>
              <a:rPr lang="cs-CZ" dirty="0" smtClean="0"/>
              <a:t>V ZÁVĚRU PREZENTACE (SNÍMKY OPAKOVÁNÍ)  JE INTERAKTIVNĚ SHRNUT PŘEDCHOZÍ VÝKLAD.</a:t>
            </a:r>
          </a:p>
          <a:p>
            <a:pPr algn="l"/>
            <a:endParaRPr lang="cs-CZ" dirty="0" smtClean="0"/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endParaRPr lang="cs-CZ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260648"/>
            <a:ext cx="6840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dirty="0" smtClean="0"/>
              <a:t>POHYBOVÁ SOUSTAVA –  VÝKLAD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1916832"/>
            <a:ext cx="89644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dirty="0" smtClean="0"/>
              <a:t>☺ FUNKCE: ZAJIŠŤUJE POHYB ČLOVĚKA</a:t>
            </a:r>
          </a:p>
          <a:p>
            <a:pPr algn="l"/>
            <a:endParaRPr lang="cs-CZ" dirty="0"/>
          </a:p>
          <a:p>
            <a:pPr algn="l"/>
            <a:r>
              <a:rPr lang="cs-CZ" dirty="0" smtClean="0"/>
              <a:t>☺TVOŘENA KOSTERNÍ A SVALOVOU SOUSTAVOU</a:t>
            </a:r>
          </a:p>
          <a:p>
            <a:pPr algn="l"/>
            <a:endParaRPr lang="cs-CZ" dirty="0"/>
          </a:p>
          <a:p>
            <a:pPr algn="l"/>
            <a:endParaRPr lang="cs-CZ" dirty="0"/>
          </a:p>
        </p:txBody>
      </p:sp>
      <p:pic>
        <p:nvPicPr>
          <p:cNvPr id="283651" name="Picture 3" descr="C:\Users\Michal Krtička\AppData\Local\Microsoft\Windows\Temporary Internet Files\Content.IE5\UL0A5VUR\MP90038578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284984"/>
            <a:ext cx="1440160" cy="2016224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179512" y="5373216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dirty="0" smtClean="0"/>
              <a:t>Obr. 1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763688" y="3645024"/>
            <a:ext cx="9361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9600" b="1" dirty="0" smtClean="0">
                <a:solidFill>
                  <a:srgbClr val="FF0000"/>
                </a:solidFill>
              </a:rPr>
              <a:t>+</a:t>
            </a:r>
            <a:endParaRPr lang="cs-CZ" sz="9600" b="1" dirty="0">
              <a:solidFill>
                <a:srgbClr val="FF0000"/>
              </a:solidFill>
            </a:endParaRPr>
          </a:p>
        </p:txBody>
      </p:sp>
      <p:pic>
        <p:nvPicPr>
          <p:cNvPr id="283652" name="Picture 4" descr="C:\Users\Michal Krtička\AppData\Local\Microsoft\Windows\Temporary Internet Files\Content.IE5\DLWN973Z\MP90042529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3789040"/>
            <a:ext cx="2271801" cy="1512168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4932040" y="3717032"/>
            <a:ext cx="12961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9600" b="1" dirty="0" smtClean="0">
                <a:solidFill>
                  <a:srgbClr val="FF0000"/>
                </a:solidFill>
              </a:rPr>
              <a:t>=</a:t>
            </a:r>
            <a:endParaRPr lang="cs-CZ" sz="9600" b="1" dirty="0">
              <a:solidFill>
                <a:srgbClr val="FF0000"/>
              </a:solidFill>
            </a:endParaRPr>
          </a:p>
        </p:txBody>
      </p:sp>
      <p:pic>
        <p:nvPicPr>
          <p:cNvPr id="283653" name="Picture 5" descr="C:\Users\Michal Krtička\AppData\Local\Microsoft\Windows\Temporary Internet Files\Content.IE5\DLWN973Z\MP90040258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3212976"/>
            <a:ext cx="1729036" cy="2592288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2987824" y="5373216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dirty="0" smtClean="0"/>
              <a:t>Obr. 2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372200" y="5877272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dirty="0" smtClean="0"/>
              <a:t>Obr. 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3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83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3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3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3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3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260648"/>
            <a:ext cx="6840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dirty="0" smtClean="0"/>
              <a:t>POHYBOVÁ SOUSTAVA –  VÝKLAD</a:t>
            </a:r>
          </a:p>
          <a:p>
            <a:pPr algn="l"/>
            <a:r>
              <a:rPr lang="cs-CZ" dirty="0" smtClean="0"/>
              <a:t>Svalová soustava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0" y="1772816"/>
            <a:ext cx="91440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dirty="0" smtClean="0"/>
              <a:t>☺ V </a:t>
            </a:r>
            <a:r>
              <a:rPr lang="cs-CZ" dirty="0" smtClean="0"/>
              <a:t>POHYBOVÉ </a:t>
            </a:r>
            <a:r>
              <a:rPr lang="cs-CZ" dirty="0" smtClean="0"/>
              <a:t>SOUSTAVĚ SE UPLATŇUJE SVALOVÁ TKÁŇ       </a:t>
            </a:r>
          </a:p>
          <a:p>
            <a:pPr algn="l"/>
            <a:r>
              <a:rPr lang="cs-CZ" dirty="0" smtClean="0"/>
              <a:t>      PŘÍČNĚ  PRUHOVANÁ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☺PŘÍČNÉ PRUHOVÁNÍ ZAJIŠŤUJÍ BÍLKOVINY AKTIN A </a:t>
            </a:r>
          </a:p>
          <a:p>
            <a:pPr algn="l"/>
            <a:r>
              <a:rPr lang="cs-CZ" dirty="0"/>
              <a:t> </a:t>
            </a:r>
            <a:r>
              <a:rPr lang="cs-CZ" dirty="0" smtClean="0"/>
              <a:t>    MYOSIN (VIDITELNÉ POD MIKROSKOPEM) → STAH SVALU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☺PŘÍČNĚ PRUHOVANOU SVALOVINU OVLÁDÁME  VŮLÍ</a:t>
            </a:r>
          </a:p>
          <a:p>
            <a:pPr algn="l"/>
            <a:endParaRPr lang="cs-CZ" dirty="0"/>
          </a:p>
          <a:p>
            <a:pPr algn="l"/>
            <a:r>
              <a:rPr lang="cs-CZ" dirty="0" smtClean="0"/>
              <a:t>☺SVAL JE KE KOSTI PŘICHYCEN ŠLACHOU</a:t>
            </a:r>
          </a:p>
          <a:p>
            <a:pPr algn="l"/>
            <a:endParaRPr lang="cs-CZ" dirty="0"/>
          </a:p>
          <a:p>
            <a:pPr algn="l"/>
            <a:r>
              <a:rPr lang="cs-CZ" dirty="0" smtClean="0"/>
              <a:t>☺NA POVRCHU SVALU JE VAZIVOVÁ BLÁNA</a:t>
            </a:r>
          </a:p>
          <a:p>
            <a:pPr algn="l"/>
            <a:endParaRPr lang="cs-CZ" dirty="0"/>
          </a:p>
          <a:p>
            <a:pPr algn="l"/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8" dur="80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9" dur="80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80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5" dur="80"/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6" dur="80"/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80"/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260648"/>
            <a:ext cx="6840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dirty="0" smtClean="0"/>
              <a:t>POHYBOVÁ SOUSTAVA –  VÝKLAD</a:t>
            </a:r>
          </a:p>
          <a:p>
            <a:pPr algn="l"/>
            <a:r>
              <a:rPr lang="cs-CZ" dirty="0" smtClean="0"/>
              <a:t>Svalová soustava – stavba svalu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0" y="1772816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dirty="0" smtClean="0"/>
              <a:t>sval  &gt; svalový snopec  &gt;  svalové vlákno</a:t>
            </a:r>
          </a:p>
        </p:txBody>
      </p:sp>
      <p:pic>
        <p:nvPicPr>
          <p:cNvPr id="2846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429000"/>
            <a:ext cx="8069954" cy="2664296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5" name="TextovéPole 4"/>
          <p:cNvSpPr txBox="1"/>
          <p:nvPr/>
        </p:nvSpPr>
        <p:spPr>
          <a:xfrm>
            <a:off x="611560" y="6093296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dirty="0" smtClean="0"/>
              <a:t>Obr. 4</a:t>
            </a:r>
            <a:endParaRPr lang="cs-CZ" dirty="0"/>
          </a:p>
        </p:txBody>
      </p:sp>
      <p:cxnSp>
        <p:nvCxnSpPr>
          <p:cNvPr id="9" name="Přímá spojovací šipka 8"/>
          <p:cNvCxnSpPr>
            <a:stCxn id="16" idx="2"/>
          </p:cNvCxnSpPr>
          <p:nvPr/>
        </p:nvCxnSpPr>
        <p:spPr bwMode="auto">
          <a:xfrm flipH="1">
            <a:off x="3563888" y="2234481"/>
            <a:ext cx="1008112" cy="2418655"/>
          </a:xfrm>
          <a:prstGeom prst="straightConnector1">
            <a:avLst/>
          </a:prstGeom>
          <a:ln>
            <a:headEnd type="none" w="sm" len="sm"/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>
            <a:stCxn id="16" idx="2"/>
          </p:cNvCxnSpPr>
          <p:nvPr/>
        </p:nvCxnSpPr>
        <p:spPr bwMode="auto">
          <a:xfrm>
            <a:off x="4572000" y="2234481"/>
            <a:ext cx="3312368" cy="2130623"/>
          </a:xfrm>
          <a:prstGeom prst="straightConnector1">
            <a:avLst/>
          </a:prstGeom>
          <a:ln>
            <a:headEnd type="none" w="sm" len="sm"/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 bwMode="auto">
          <a:xfrm>
            <a:off x="2339752" y="2204864"/>
            <a:ext cx="720080" cy="2448272"/>
          </a:xfrm>
          <a:prstGeom prst="straightConnector1">
            <a:avLst/>
          </a:prstGeom>
          <a:ln>
            <a:headEnd type="none" w="sm" len="sm"/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 bwMode="auto">
          <a:xfrm>
            <a:off x="395536" y="2060848"/>
            <a:ext cx="1656184" cy="2448272"/>
          </a:xfrm>
          <a:prstGeom prst="straightConnector1">
            <a:avLst/>
          </a:prstGeom>
          <a:ln>
            <a:headEnd type="none" w="sm" len="sm"/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4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4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260648"/>
            <a:ext cx="6840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dirty="0" smtClean="0"/>
              <a:t>POHYBOVÁ SOUSTAVA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0" y="1844824"/>
            <a:ext cx="971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sz="9600" dirty="0" smtClean="0"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259632" y="1772816"/>
            <a:ext cx="770485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dirty="0" smtClean="0"/>
              <a:t>MOŽNÁ NEVÍTE, ŽE: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☺Váha </a:t>
            </a:r>
            <a:r>
              <a:rPr lang="cs-CZ" dirty="0"/>
              <a:t>kostí je </a:t>
            </a:r>
            <a:r>
              <a:rPr lang="cs-CZ" dirty="0" smtClean="0"/>
              <a:t>překvapivě </a:t>
            </a:r>
            <a:r>
              <a:rPr lang="cs-CZ" dirty="0"/>
              <a:t>malá. Kosti tvoří pouze 12 % </a:t>
            </a:r>
            <a:endParaRPr lang="cs-CZ" dirty="0" smtClean="0"/>
          </a:p>
          <a:p>
            <a:pPr algn="l"/>
            <a:r>
              <a:rPr lang="cs-CZ" dirty="0"/>
              <a:t> </a:t>
            </a:r>
            <a:r>
              <a:rPr lang="cs-CZ" dirty="0" smtClean="0"/>
              <a:t>    váhy </a:t>
            </a:r>
            <a:r>
              <a:rPr lang="cs-CZ" dirty="0"/>
              <a:t>vašeho </a:t>
            </a:r>
            <a:r>
              <a:rPr lang="cs-CZ" dirty="0" smtClean="0"/>
              <a:t>těla.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☺</a:t>
            </a:r>
            <a:r>
              <a:rPr lang="cs-CZ" dirty="0"/>
              <a:t>Člověk mrkne asi 25 000x za </a:t>
            </a:r>
            <a:r>
              <a:rPr lang="cs-CZ" dirty="0" smtClean="0"/>
              <a:t>den.</a:t>
            </a:r>
          </a:p>
          <a:p>
            <a:pPr algn="l"/>
            <a:endParaRPr lang="cs-CZ" dirty="0"/>
          </a:p>
          <a:p>
            <a:pPr algn="l"/>
            <a:r>
              <a:rPr lang="cs-CZ" dirty="0" smtClean="0"/>
              <a:t>☺</a:t>
            </a:r>
            <a:r>
              <a:rPr lang="cs-CZ" dirty="0"/>
              <a:t>Svalový systém vytváří téměř polovinu hmotnosti lidského </a:t>
            </a:r>
            <a:endParaRPr lang="cs-CZ" dirty="0" smtClean="0"/>
          </a:p>
          <a:p>
            <a:pPr algn="l"/>
            <a:r>
              <a:rPr lang="cs-CZ" dirty="0"/>
              <a:t> </a:t>
            </a:r>
            <a:r>
              <a:rPr lang="cs-CZ" dirty="0" smtClean="0"/>
              <a:t>    těla!</a:t>
            </a:r>
          </a:p>
          <a:p>
            <a:pPr algn="l"/>
            <a:endParaRPr lang="cs-CZ" dirty="0"/>
          </a:p>
          <a:p>
            <a:pPr algn="l"/>
            <a:r>
              <a:rPr lang="cs-CZ" dirty="0" smtClean="0"/>
              <a:t>☺</a:t>
            </a:r>
            <a:r>
              <a:rPr lang="cs-CZ" dirty="0"/>
              <a:t>Když se ve svalu nahromadí mnoho kyseliny mléčné, </a:t>
            </a:r>
            <a:endParaRPr lang="cs-CZ" dirty="0" smtClean="0"/>
          </a:p>
          <a:p>
            <a:pPr algn="l"/>
            <a:r>
              <a:rPr lang="cs-CZ" dirty="0"/>
              <a:t> </a:t>
            </a:r>
            <a:r>
              <a:rPr lang="cs-CZ" dirty="0" smtClean="0"/>
              <a:t>    svalové </a:t>
            </a:r>
            <a:r>
              <a:rPr lang="cs-CZ" dirty="0"/>
              <a:t>stahy se stanou bolestivými a obtížnými. To je </a:t>
            </a:r>
            <a:endParaRPr lang="cs-CZ" dirty="0" smtClean="0"/>
          </a:p>
          <a:p>
            <a:pPr algn="l"/>
            <a:r>
              <a:rPr lang="cs-CZ" dirty="0"/>
              <a:t> </a:t>
            </a:r>
            <a:r>
              <a:rPr lang="cs-CZ" dirty="0" smtClean="0"/>
              <a:t>    křeč</a:t>
            </a:r>
            <a:r>
              <a:rPr lang="cs-CZ" dirty="0"/>
              <a:t>. </a:t>
            </a:r>
          </a:p>
          <a:p>
            <a:pPr algn="l"/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8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8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8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4" dur="8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5" dur="8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8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4" dur="8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5" dur="8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8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9" dur="8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0" dur="8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8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260648"/>
            <a:ext cx="6840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dirty="0" smtClean="0"/>
              <a:t>POHYBOVÁ SOUSTAVA –  OPAKOVÁNÍ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0" y="1772816"/>
            <a:ext cx="91440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dirty="0" smtClean="0"/>
              <a:t>DOPLŇ TEXT:</a:t>
            </a:r>
          </a:p>
          <a:p>
            <a:pPr algn="l"/>
            <a:endParaRPr lang="cs-CZ" dirty="0"/>
          </a:p>
          <a:p>
            <a:pPr algn="l"/>
            <a:r>
              <a:rPr lang="cs-CZ" dirty="0" smtClean="0"/>
              <a:t>POHYBOVOU SOUSTAVU TVOŘÍ  SVALOVÁ SOUSTAVA  A </a:t>
            </a:r>
          </a:p>
          <a:p>
            <a:pPr algn="l"/>
            <a:endParaRPr lang="cs-CZ" dirty="0"/>
          </a:p>
          <a:p>
            <a:pPr algn="l"/>
            <a:r>
              <a:rPr lang="cs-CZ" dirty="0" smtClean="0"/>
              <a:t>…………… SOUSTAVA. ZE SVALOVÝCH TKÁNÍ SE UPLATŇUJE</a:t>
            </a:r>
          </a:p>
          <a:p>
            <a:pPr algn="l"/>
            <a:endParaRPr lang="cs-CZ" dirty="0"/>
          </a:p>
          <a:p>
            <a:pPr algn="l"/>
            <a:r>
              <a:rPr lang="cs-CZ" dirty="0" smtClean="0"/>
              <a:t>…………………………. TKÁŇ, PROTOŽE JI MŮŽEME ……………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……………….. DALŠÍ SVALOVÉ TKÁNĚ JSOU: </a:t>
            </a:r>
          </a:p>
          <a:p>
            <a:pPr algn="l"/>
            <a:endParaRPr lang="cs-CZ" dirty="0"/>
          </a:p>
          <a:p>
            <a:pPr algn="l"/>
            <a:r>
              <a:rPr lang="cs-CZ" dirty="0" smtClean="0"/>
              <a:t>…………………………. SVALOVÁ TKÁŇ,  ………………………</a:t>
            </a:r>
          </a:p>
          <a:p>
            <a:pPr algn="l"/>
            <a:endParaRPr lang="cs-CZ" dirty="0"/>
          </a:p>
          <a:p>
            <a:pPr algn="l"/>
            <a:r>
              <a:rPr lang="cs-CZ" dirty="0" smtClean="0"/>
              <a:t>SVALOVÁ TKÁŇ.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260648"/>
            <a:ext cx="6840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dirty="0" smtClean="0"/>
              <a:t>POHYBOVÁ SOUSTAVA –  OPAKOVÁNÍ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0" y="1772816"/>
            <a:ext cx="91440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dirty="0" smtClean="0"/>
              <a:t>DOPLŇ TEXT: </a:t>
            </a:r>
            <a:r>
              <a:rPr lang="cs-CZ" dirty="0" smtClean="0">
                <a:solidFill>
                  <a:srgbClr val="FF0000"/>
                </a:solidFill>
              </a:rPr>
              <a:t>ŘEŠENÍ</a:t>
            </a:r>
            <a:endParaRPr lang="cs-CZ" dirty="0" smtClean="0"/>
          </a:p>
          <a:p>
            <a:pPr algn="l"/>
            <a:endParaRPr lang="cs-CZ" dirty="0"/>
          </a:p>
          <a:p>
            <a:pPr algn="l"/>
            <a:r>
              <a:rPr lang="cs-CZ" dirty="0" smtClean="0"/>
              <a:t>POHYBOVOU SOUSTAVU TVOŘÍ  SVALOVÁ SOUSTAVA  A </a:t>
            </a:r>
          </a:p>
          <a:p>
            <a:pPr algn="l"/>
            <a:endParaRPr lang="cs-CZ" dirty="0"/>
          </a:p>
          <a:p>
            <a:pPr algn="l"/>
            <a:r>
              <a:rPr lang="cs-CZ" dirty="0" smtClean="0">
                <a:solidFill>
                  <a:srgbClr val="FF0000"/>
                </a:solidFill>
              </a:rPr>
              <a:t>KOSTERNÍ  </a:t>
            </a:r>
            <a:r>
              <a:rPr lang="cs-CZ" dirty="0" smtClean="0"/>
              <a:t> SOUSTAVA. ZE SVALOVÝCH TKÁNÍ SE UPLATŇUJE</a:t>
            </a:r>
          </a:p>
          <a:p>
            <a:pPr algn="l"/>
            <a:endParaRPr lang="cs-CZ" dirty="0"/>
          </a:p>
          <a:p>
            <a:pPr algn="l"/>
            <a:r>
              <a:rPr lang="cs-CZ" dirty="0" smtClean="0">
                <a:solidFill>
                  <a:srgbClr val="FF0000"/>
                </a:solidFill>
              </a:rPr>
              <a:t>PŘÍČNĚ PRUHOVANÁ</a:t>
            </a:r>
            <a:r>
              <a:rPr lang="cs-CZ" dirty="0" smtClean="0"/>
              <a:t> TKÁŇ, PROTOŽE JI MŮŽEME </a:t>
            </a:r>
            <a:r>
              <a:rPr lang="cs-CZ" dirty="0" smtClean="0">
                <a:solidFill>
                  <a:srgbClr val="FF0000"/>
                </a:solidFill>
              </a:rPr>
              <a:t>OVLÁDAT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>
                <a:solidFill>
                  <a:srgbClr val="FF0000"/>
                </a:solidFill>
              </a:rPr>
              <a:t>VŮLÍ. </a:t>
            </a:r>
            <a:r>
              <a:rPr lang="cs-CZ" dirty="0" smtClean="0"/>
              <a:t> DALŠÍ SVALOVÉ TKÁNĚ JSOU: </a:t>
            </a:r>
          </a:p>
          <a:p>
            <a:pPr algn="l"/>
            <a:endParaRPr lang="cs-CZ" dirty="0"/>
          </a:p>
          <a:p>
            <a:pPr algn="l"/>
            <a:r>
              <a:rPr lang="cs-CZ" dirty="0" smtClean="0">
                <a:solidFill>
                  <a:srgbClr val="FF0000"/>
                </a:solidFill>
              </a:rPr>
              <a:t>HLADKÁ </a:t>
            </a:r>
            <a:r>
              <a:rPr lang="cs-CZ" dirty="0" smtClean="0"/>
              <a:t>    SVALOVÁ TKÁŇ,  </a:t>
            </a:r>
            <a:r>
              <a:rPr lang="cs-CZ" dirty="0" smtClean="0">
                <a:solidFill>
                  <a:srgbClr val="FF0000"/>
                </a:solidFill>
              </a:rPr>
              <a:t>SRDEČNÍ</a:t>
            </a:r>
            <a:endParaRPr lang="cs-CZ" dirty="0" smtClean="0"/>
          </a:p>
          <a:p>
            <a:pPr algn="l"/>
            <a:endParaRPr lang="cs-CZ" dirty="0"/>
          </a:p>
          <a:p>
            <a:pPr algn="l"/>
            <a:r>
              <a:rPr lang="cs-CZ" dirty="0" smtClean="0"/>
              <a:t>SVALOVÁ TKÁŇ.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260648"/>
            <a:ext cx="6840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dirty="0" smtClean="0"/>
              <a:t>POHYBOVÁ SOUSTAVA –  OPAKOVÁNÍ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0" y="1772816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dirty="0" smtClean="0"/>
              <a:t>DOKRESLI ROVNICI:</a:t>
            </a:r>
          </a:p>
          <a:p>
            <a:pPr algn="l"/>
            <a:endParaRPr lang="cs-CZ" dirty="0"/>
          </a:p>
          <a:p>
            <a:pPr algn="l"/>
            <a:endParaRPr lang="cs-CZ" dirty="0" smtClean="0"/>
          </a:p>
          <a:p>
            <a:pPr algn="l"/>
            <a:endParaRPr lang="cs-CZ" dirty="0" smtClean="0"/>
          </a:p>
          <a:p>
            <a:pPr algn="l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267744" y="3573016"/>
            <a:ext cx="9361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9600" b="1" dirty="0" smtClean="0">
                <a:solidFill>
                  <a:srgbClr val="FF0000"/>
                </a:solidFill>
              </a:rPr>
              <a:t>+</a:t>
            </a:r>
            <a:endParaRPr lang="cs-CZ" sz="96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436096" y="3645024"/>
            <a:ext cx="12961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9600" b="1" dirty="0" smtClean="0">
                <a:solidFill>
                  <a:srgbClr val="FF0000"/>
                </a:solidFill>
              </a:rPr>
              <a:t>=</a:t>
            </a:r>
            <a:endParaRPr lang="cs-CZ" sz="9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260648"/>
            <a:ext cx="6840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dirty="0" smtClean="0"/>
              <a:t>POHYBOVÁ SOUSTAVA –  OPAKOVÁNÍ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0" y="1772816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dirty="0" smtClean="0"/>
              <a:t>CO K SOBĚ PATŘÍ? POSPOJUJ </a:t>
            </a:r>
          </a:p>
          <a:p>
            <a:pPr algn="l"/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3453" y="3356992"/>
            <a:ext cx="8288061" cy="2736304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6" name="TextovéPole 5"/>
          <p:cNvSpPr txBox="1"/>
          <p:nvPr/>
        </p:nvSpPr>
        <p:spPr>
          <a:xfrm>
            <a:off x="827584" y="2420888"/>
            <a:ext cx="936104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l"/>
            <a:r>
              <a:rPr lang="cs-CZ" dirty="0" smtClean="0"/>
              <a:t>SVAL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868144" y="2348880"/>
            <a:ext cx="2655912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l"/>
            <a:r>
              <a:rPr lang="cs-CZ" dirty="0" smtClean="0"/>
              <a:t>SVALOVÉ VLÁKNO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55776" y="2420888"/>
            <a:ext cx="2736304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l"/>
            <a:r>
              <a:rPr lang="cs-CZ" dirty="0" smtClean="0"/>
              <a:t>SVALOVÝ SNOPEC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260648"/>
            <a:ext cx="6840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dirty="0" smtClean="0"/>
              <a:t>POHYBOVÁ SOUSTAVA –  ZDROJE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1988840"/>
            <a:ext cx="86409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sz="1200" smtClean="0"/>
              <a:t>SNÍMEK 1 </a:t>
            </a:r>
            <a:r>
              <a:rPr lang="cs-CZ" sz="1200" dirty="0" smtClean="0"/>
              <a:t>(OBR. 1, 2, 3): </a:t>
            </a:r>
            <a:r>
              <a:rPr lang="cs-CZ" sz="1200" dirty="0"/>
              <a:t> </a:t>
            </a:r>
            <a:r>
              <a:rPr lang="cs-CZ" sz="1200" dirty="0" smtClean="0"/>
              <a:t>GALERIE CLIPART MICROSOFT OFFICE 2007</a:t>
            </a:r>
          </a:p>
          <a:p>
            <a:pPr algn="l"/>
            <a:r>
              <a:rPr lang="cs-CZ" sz="1200" dirty="0" smtClean="0"/>
              <a:t>SNÍMEK 6,11 (OBR. 4) : </a:t>
            </a:r>
            <a:r>
              <a:rPr lang="en-US" sz="1200" dirty="0" smtClean="0"/>
              <a:t>SVAL</a:t>
            </a:r>
            <a:r>
              <a:rPr lang="en-US" sz="1200" dirty="0"/>
              <a:t>. In: </a:t>
            </a:r>
            <a:r>
              <a:rPr lang="en-US" sz="1200" i="1" dirty="0"/>
              <a:t>Wikipedia: the free encyclopedia</a:t>
            </a:r>
            <a:r>
              <a:rPr lang="en-US" sz="1200" dirty="0"/>
              <a:t> [online]. San Francisco (CA): Wikimedia Foundation, 2001- [cit. 2012-10-19]. </a:t>
            </a:r>
            <a:r>
              <a:rPr lang="en-US" sz="1200" dirty="0" err="1"/>
              <a:t>Dostupné</a:t>
            </a:r>
            <a:r>
              <a:rPr lang="en-US" sz="1200" dirty="0"/>
              <a:t> z: http://cs.wikipedia.org/wiki/Svalov%C3%A1_soustava</a:t>
            </a:r>
            <a:endParaRPr lang="cs-CZ" sz="1200" dirty="0" smtClean="0"/>
          </a:p>
          <a:p>
            <a:pPr algn="l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Šablona návrhu Lékařské prostředí(2)">
  <a:themeElements>
    <a:clrScheme name="">
      <a:dk1>
        <a:srgbClr val="003366"/>
      </a:dk1>
      <a:lt1>
        <a:srgbClr val="FFFFFF"/>
      </a:lt1>
      <a:dk2>
        <a:srgbClr val="FFFFFF"/>
      </a:dk2>
      <a:lt2>
        <a:srgbClr val="000000"/>
      </a:lt2>
      <a:accent1>
        <a:srgbClr val="8EB3C8"/>
      </a:accent1>
      <a:accent2>
        <a:srgbClr val="6F97B3"/>
      </a:accent2>
      <a:accent3>
        <a:srgbClr val="FFFFFF"/>
      </a:accent3>
      <a:accent4>
        <a:srgbClr val="002A56"/>
      </a:accent4>
      <a:accent5>
        <a:srgbClr val="C6D6E0"/>
      </a:accent5>
      <a:accent6>
        <a:srgbClr val="6488A2"/>
      </a:accent6>
      <a:hlink>
        <a:srgbClr val="556575"/>
      </a:hlink>
      <a:folHlink>
        <a:srgbClr val="3D556F"/>
      </a:folHlink>
    </a:clrScheme>
    <a:fontScheme name="Motiv sady Office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tiv sady Office 1">
        <a:dk1>
          <a:srgbClr val="000066"/>
        </a:dk1>
        <a:lt1>
          <a:srgbClr val="FFFFFF"/>
        </a:lt1>
        <a:dk2>
          <a:srgbClr val="003366"/>
        </a:dk2>
        <a:lt2>
          <a:srgbClr val="FFFFFF"/>
        </a:lt2>
        <a:accent1>
          <a:srgbClr val="8EB3C8"/>
        </a:accent1>
        <a:accent2>
          <a:srgbClr val="6F97B3"/>
        </a:accent2>
        <a:accent3>
          <a:srgbClr val="AAADB8"/>
        </a:accent3>
        <a:accent4>
          <a:srgbClr val="DADADA"/>
        </a:accent4>
        <a:accent5>
          <a:srgbClr val="C6D6E0"/>
        </a:accent5>
        <a:accent6>
          <a:srgbClr val="6488A2"/>
        </a:accent6>
        <a:hlink>
          <a:srgbClr val="556575"/>
        </a:hlink>
        <a:folHlink>
          <a:srgbClr val="3D556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návrhu Lékařské prostředí(2)</Template>
  <TotalTime>108</TotalTime>
  <Words>390</Words>
  <Application>Microsoft Office PowerPoint</Application>
  <PresentationFormat>Předvádění na obrazovce (4:3)</PresentationFormat>
  <Paragraphs>98</Paragraphs>
  <Slides>12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Šablona návrhu Lékařské prostředí(2)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Michal Krtička</dc:creator>
  <cp:lastModifiedBy>Dum</cp:lastModifiedBy>
  <cp:revision>6</cp:revision>
  <dcterms:created xsi:type="dcterms:W3CDTF">2012-10-19T06:54:35Z</dcterms:created>
  <dcterms:modified xsi:type="dcterms:W3CDTF">2014-01-04T09:13:43Z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TC011408271029</vt:lpwstr>
  </property>
</Properties>
</file>