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/>
    <p:restoredTop sz="9460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71600" y="1143000"/>
            <a:ext cx="7467600" cy="1470025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62200" y="3048000"/>
            <a:ext cx="6400800" cy="1752600"/>
          </a:xfrm>
        </p:spPr>
        <p:txBody>
          <a:bodyPr/>
          <a:lstStyle>
            <a:lvl1pPr marL="0" indent="0" algn="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4F74859-B9DC-4AB2-BDD2-DF8DD5BED78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56CDD3-B591-4A0F-8D74-E95E1748210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1ED66A-3C36-469F-8EC6-3B6FE97AA80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47800" y="1600200"/>
            <a:ext cx="35433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3500" y="1600200"/>
            <a:ext cx="35433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D52E42-C733-425A-9672-77AC29C38CB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D249BF-5F2A-4A9D-9CC7-E860CF20361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4DDD40-E6B7-4390-A0D2-3203FE4E24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45A8E4-7DE3-4025-A9A1-F719C6CFDA4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7B94D9-967A-49F9-AA8A-88D98818FF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E80364-27A8-4B1B-B2D5-923906A30D1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658F9D-13EB-4165-9356-B377F93CF98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1600" y="274638"/>
            <a:ext cx="53340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4032D4-E2E5-401C-8FD8-DB04D24F0F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274638"/>
            <a:ext cx="7315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47800" y="1600200"/>
            <a:ext cx="72390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447800" y="6245225"/>
            <a:ext cx="1905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05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98C7CE2A-E1D5-4820-8C1F-EE76BF288C4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Frog_spawn_time-lapse.gif" TargetMode="External"/><Relationship Id="rId2" Type="http://schemas.openxmlformats.org/officeDocument/2006/relationships/hyperlink" Target="http://cs.wikipedia.org/wiki/Soubor:Latimeria_chalumnae01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OBOJŽIVELNÍCI </a:t>
            </a:r>
            <a:endParaRPr lang="tr-TR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ZNAKY, ANATOMIE</a:t>
            </a:r>
            <a:endParaRPr lang="tr-TR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58" y="2571744"/>
            <a:ext cx="8358246" cy="3786214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b="1" dirty="0"/>
              <a:t>Název školy : </a:t>
            </a:r>
            <a:endParaRPr lang="cs-CZ" b="1" dirty="0" smtClean="0"/>
          </a:p>
          <a:p>
            <a:pPr algn="l"/>
            <a:r>
              <a:rPr lang="cs-CZ" dirty="0" smtClean="0"/>
              <a:t>Základní </a:t>
            </a:r>
            <a:r>
              <a:rPr lang="cs-CZ" dirty="0"/>
              <a:t>škola a mateřská škola</a:t>
            </a:r>
            <a:r>
              <a:rPr lang="cs-CZ" dirty="0" smtClean="0"/>
              <a:t>,                             Svoboda </a:t>
            </a:r>
            <a:r>
              <a:rPr lang="cs-CZ" dirty="0"/>
              <a:t>nad  Úpou, </a:t>
            </a:r>
            <a:r>
              <a:rPr lang="cs-CZ" dirty="0" smtClean="0"/>
              <a:t>okres Trutnov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Michal </a:t>
            </a:r>
            <a:r>
              <a:rPr lang="cs-CZ" dirty="0" err="1" smtClean="0"/>
              <a:t>Krtička</a:t>
            </a:r>
            <a:endParaRPr lang="cs-CZ" dirty="0" smtClean="0"/>
          </a:p>
          <a:p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17.10.2012</a:t>
            </a:r>
            <a:endParaRPr lang="cs-CZ" dirty="0" smtClean="0"/>
          </a:p>
          <a:p>
            <a:r>
              <a:rPr lang="cs-CZ" b="1" dirty="0" smtClean="0"/>
              <a:t>Název </a:t>
            </a:r>
            <a:r>
              <a:rPr lang="cs-CZ" b="1" dirty="0"/>
              <a:t>: </a:t>
            </a:r>
            <a:r>
              <a:rPr lang="cs-CZ" dirty="0" smtClean="0"/>
              <a:t>VY_52_INOVACE_5.2.5 P7_4</a:t>
            </a:r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b="1" dirty="0" smtClean="0"/>
              <a:t>Obojživelníci – znaky, anatomie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/>
              <a:t>: </a:t>
            </a:r>
            <a:r>
              <a:rPr lang="cs-CZ" dirty="0" smtClean="0"/>
              <a:t>7</a:t>
            </a:r>
            <a:r>
              <a:rPr lang="cs-CZ" smtClean="0"/>
              <a:t>. </a:t>
            </a:r>
            <a:endParaRPr lang="cs-CZ" dirty="0" smtClean="0"/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TENTO DIGITÁLNÍ UČENÍ MATERIÁL SLOUŽÍ K OBJASNĚNÍ POJMŮ OBOJŽIVELNÍCI, ZNAKY OBOJŽIVELNÍKŮ, ANATOMIE OBOJŽIVELNÍKŮ ZAJÍMAVOU FORMOU.</a:t>
            </a:r>
          </a:p>
          <a:p>
            <a:r>
              <a:rPr lang="cs-CZ" sz="2800" dirty="0" smtClean="0"/>
              <a:t>CELÁ PREZENTACE JE URČENA PRO INTERAKTIVNÍ TABULI.</a:t>
            </a:r>
          </a:p>
          <a:p>
            <a:r>
              <a:rPr lang="cs-CZ" sz="2800" dirty="0" smtClean="0"/>
              <a:t>V ZÁVĚRU PREZENTACE (SNÍMKY OPAKOVÁNÍ)  JE INTERAKTIVNĚ SHRNUT PŘEDCHOZÍ VÝKLAD.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 -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 – pravděpodobně  vývoj z lalokoploutvých ryb (</a:t>
            </a:r>
            <a:r>
              <a:rPr lang="cs-CZ" dirty="0" err="1" smtClean="0">
                <a:hlinkClick r:id="rId2"/>
              </a:rPr>
              <a:t>Latimerie</a:t>
            </a:r>
            <a:r>
              <a:rPr lang="cs-CZ" dirty="0" smtClean="0">
                <a:hlinkClick r:id="rId2"/>
              </a:rPr>
              <a:t> podivná</a:t>
            </a:r>
            <a:r>
              <a:rPr lang="cs-CZ" dirty="0" smtClean="0"/>
              <a:t>)</a:t>
            </a:r>
          </a:p>
          <a:p>
            <a:r>
              <a:rPr lang="cs-CZ" dirty="0" smtClean="0"/>
              <a:t>Studenokrevní</a:t>
            </a:r>
          </a:p>
          <a:p>
            <a:r>
              <a:rPr lang="cs-CZ" dirty="0" smtClean="0"/>
              <a:t>Rozmnožování vázané na vodu – kladení vajíček do vody, </a:t>
            </a:r>
            <a:r>
              <a:rPr lang="cs-CZ" dirty="0" smtClean="0">
                <a:hlinkClick r:id="rId3"/>
              </a:rPr>
              <a:t>vývoj larvy ve vodě</a:t>
            </a:r>
            <a:endParaRPr lang="cs-CZ" dirty="0" smtClean="0"/>
          </a:p>
          <a:p>
            <a:r>
              <a:rPr lang="cs-CZ" dirty="0" smtClean="0"/>
              <a:t>Žijí ve sladkých vodách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 -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600200"/>
            <a:ext cx="7239000" cy="4925144"/>
          </a:xfrm>
        </p:spPr>
        <p:txBody>
          <a:bodyPr/>
          <a:lstStyle/>
          <a:p>
            <a:r>
              <a:rPr lang="cs-CZ" dirty="0" smtClean="0"/>
              <a:t>Oběhová soustava: dvoudílné srdce (neoddělená dokonale okysličená a odkysličená krev)</a:t>
            </a:r>
          </a:p>
          <a:p>
            <a:r>
              <a:rPr lang="cs-CZ" dirty="0" smtClean="0"/>
              <a:t>Končetiny: vývoj z ploutví</a:t>
            </a:r>
          </a:p>
          <a:p>
            <a:r>
              <a:rPr lang="cs-CZ" dirty="0" smtClean="0"/>
              <a:t>Dýchací soustava: plicní vaky + kůže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 larválním stádiu žábry</a:t>
            </a:r>
          </a:p>
          <a:p>
            <a:pPr>
              <a:buNone/>
            </a:pPr>
            <a:r>
              <a:rPr lang="cs-CZ" dirty="0" smtClean="0"/>
              <a:t>Kostra: hrudní koš, lebka – ochrana orgánů, nepohyblivá hlava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776864" cy="1143000"/>
          </a:xfrm>
        </p:spPr>
        <p:txBody>
          <a:bodyPr/>
          <a:lstStyle/>
          <a:p>
            <a:r>
              <a:rPr lang="cs-CZ" dirty="0" smtClean="0"/>
              <a:t>OBOJŽIVELNÍCI -ANATOMIE</a:t>
            </a:r>
            <a:endParaRPr lang="cs-CZ" dirty="0"/>
          </a:p>
        </p:txBody>
      </p:sp>
      <p:pic>
        <p:nvPicPr>
          <p:cNvPr id="10242" name="Picture 2" descr="File:Frog anatomy tag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196751"/>
            <a:ext cx="4123184" cy="5512919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2843808" y="2420888"/>
            <a:ext cx="3816424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843808" y="3140968"/>
            <a:ext cx="36004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915816" y="3717032"/>
            <a:ext cx="3312368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987824" y="4149080"/>
            <a:ext cx="2952328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131840" y="1412776"/>
            <a:ext cx="4392488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3491880" y="3284984"/>
            <a:ext cx="3816424" cy="23042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4283968" y="4797152"/>
            <a:ext cx="2664296" cy="15121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835696" y="11967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63688" y="227687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07704" y="29249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63688" y="35730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VAJÍČKA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07704" y="407707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STŘEVO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27784" y="544522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JÁTRA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KLOAKA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596336" y="13407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136904" cy="1143000"/>
          </a:xfrm>
        </p:spPr>
        <p:txBody>
          <a:bodyPr/>
          <a:lstStyle/>
          <a:p>
            <a:r>
              <a:rPr lang="cs-CZ" dirty="0" smtClean="0"/>
              <a:t>OBOJŽIVELNÍCI -ANATOMIE</a:t>
            </a:r>
            <a:endParaRPr lang="cs-CZ" dirty="0"/>
          </a:p>
        </p:txBody>
      </p:sp>
      <p:pic>
        <p:nvPicPr>
          <p:cNvPr id="2355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68398" y="1556792"/>
            <a:ext cx="537560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2627784" y="5157192"/>
            <a:ext cx="302433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483768" y="3645024"/>
            <a:ext cx="3816424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915816" y="1700808"/>
            <a:ext cx="2160240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915816" y="1700808"/>
            <a:ext cx="4104456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987824" y="1700808"/>
            <a:ext cx="1800200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059832" y="1700808"/>
            <a:ext cx="4752528" cy="20162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331640" y="148478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357301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PÁTEŘ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31640" y="50131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LEBKA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776864" cy="1143000"/>
          </a:xfrm>
        </p:spPr>
        <p:txBody>
          <a:bodyPr/>
          <a:lstStyle/>
          <a:p>
            <a:r>
              <a:rPr lang="cs-CZ" dirty="0" smtClean="0"/>
              <a:t>OBOJŽIVELNÍCI -OPAKOVÁNÍ</a:t>
            </a:r>
            <a:endParaRPr lang="cs-CZ" dirty="0"/>
          </a:p>
        </p:txBody>
      </p:sp>
      <p:pic>
        <p:nvPicPr>
          <p:cNvPr id="10242" name="Picture 2" descr="File:Frog anatomy tag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196751"/>
            <a:ext cx="4123184" cy="5512919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2843808" y="2420888"/>
            <a:ext cx="3816424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843808" y="3140968"/>
            <a:ext cx="36004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915816" y="3717032"/>
            <a:ext cx="3312368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987824" y="4149080"/>
            <a:ext cx="2952328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131840" y="1412776"/>
            <a:ext cx="4392488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3491880" y="3284984"/>
            <a:ext cx="3816424" cy="23042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4283968" y="4797152"/>
            <a:ext cx="2664296" cy="15121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7596336" y="13407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280920" cy="1143000"/>
          </a:xfrm>
        </p:spPr>
        <p:txBody>
          <a:bodyPr/>
          <a:lstStyle/>
          <a:p>
            <a:r>
              <a:rPr lang="cs-CZ" dirty="0" smtClean="0"/>
              <a:t>OBOJŽIVELNÍCI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TEXT: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OBOJŽIVELNÍCI JSOU </a:t>
            </a:r>
            <a:r>
              <a:rPr lang="cs-CZ" dirty="0" smtClean="0">
                <a:solidFill>
                  <a:srgbClr val="FF0000"/>
                </a:solidFill>
              </a:rPr>
              <a:t>………... </a:t>
            </a:r>
            <a:r>
              <a:rPr lang="cs-CZ" dirty="0" smtClean="0">
                <a:solidFill>
                  <a:schemeClr val="tx1"/>
                </a:solidFill>
              </a:rPr>
              <a:t>ŽIVOČICHOVÉ. JSOU VÁZÁNÍ NA VODU, PROTOŽE DO VODY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……………. </a:t>
            </a:r>
            <a:r>
              <a:rPr lang="cs-CZ" dirty="0" smtClean="0">
                <a:solidFill>
                  <a:schemeClr val="tx1"/>
                </a:solidFill>
              </a:rPr>
              <a:t>VAJÍČKA. DOSPĚLCI DÝCHAJÍ </a:t>
            </a:r>
            <a:r>
              <a:rPr lang="cs-CZ" dirty="0" smtClean="0">
                <a:solidFill>
                  <a:srgbClr val="FF0000"/>
                </a:solidFill>
              </a:rPr>
              <a:t>………….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smtClean="0">
                <a:solidFill>
                  <a:srgbClr val="FF0000"/>
                </a:solidFill>
              </a:rPr>
              <a:t>…………….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……………. </a:t>
            </a:r>
            <a:r>
              <a:rPr lang="cs-CZ" dirty="0" smtClean="0">
                <a:solidFill>
                  <a:schemeClr val="tx1"/>
                </a:solidFill>
              </a:rPr>
              <a:t>, KDEŽTO LARVY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………………...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280920" cy="1143000"/>
          </a:xfrm>
        </p:spPr>
        <p:txBody>
          <a:bodyPr/>
          <a:lstStyle/>
          <a:p>
            <a:r>
              <a:rPr lang="cs-CZ" dirty="0" smtClean="0"/>
              <a:t>OBOJŽIVELNÍCI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TEXT: ŘEŠENÍ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OBOJŽIVELNÍCI JSOU </a:t>
            </a:r>
            <a:r>
              <a:rPr lang="cs-CZ" dirty="0" smtClean="0">
                <a:solidFill>
                  <a:srgbClr val="FF0000"/>
                </a:solidFill>
              </a:rPr>
              <a:t>STUDENOKREVNÍ </a:t>
            </a:r>
            <a:r>
              <a:rPr lang="cs-CZ" dirty="0" smtClean="0">
                <a:solidFill>
                  <a:schemeClr val="tx1"/>
                </a:solidFill>
              </a:rPr>
              <a:t>ŽIVOČICHOVÉ. JSOU VÁZÁNÍ NA VODU, PROTOŽE DO VODY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KLADOU </a:t>
            </a:r>
            <a:r>
              <a:rPr lang="cs-CZ" dirty="0" smtClean="0">
                <a:solidFill>
                  <a:schemeClr val="tx1"/>
                </a:solidFill>
              </a:rPr>
              <a:t>VAJÍČKA. DOSPĚLCI DÝCHAJÍ </a:t>
            </a:r>
            <a:r>
              <a:rPr lang="cs-CZ" dirty="0" smtClean="0">
                <a:solidFill>
                  <a:srgbClr val="FF0000"/>
                </a:solidFill>
              </a:rPr>
              <a:t>KŮŽÍ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smtClean="0">
                <a:solidFill>
                  <a:srgbClr val="FF0000"/>
                </a:solidFill>
              </a:rPr>
              <a:t>PLICNÍMI VAKY</a:t>
            </a:r>
            <a:r>
              <a:rPr lang="cs-CZ" dirty="0" smtClean="0">
                <a:solidFill>
                  <a:schemeClr val="tx1"/>
                </a:solidFill>
              </a:rPr>
              <a:t>, KDEŽTO LARVY </a:t>
            </a:r>
            <a:r>
              <a:rPr lang="cs-CZ" dirty="0" smtClean="0">
                <a:solidFill>
                  <a:srgbClr val="FF0000"/>
                </a:solidFill>
              </a:rPr>
              <a:t>ŽÁBRAMI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SNÍMEK 6, 8: (obr. 1): </a:t>
            </a:r>
            <a:r>
              <a:rPr lang="cs-CZ" sz="1200" dirty="0" err="1" smtClean="0"/>
              <a:t>Frog</a:t>
            </a:r>
            <a:r>
              <a:rPr lang="cs-CZ" sz="1200" dirty="0" smtClean="0"/>
              <a:t>_anatomy. In: 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 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 [cit. 2012-10-21]. Dostupné z: http://en.wikipedia.org/wiki/File:Frog_anatomy_tags.PNG</a:t>
            </a:r>
          </a:p>
          <a:p>
            <a:r>
              <a:rPr lang="cs-CZ" sz="1200" dirty="0" smtClean="0"/>
              <a:t>SNÍMEK 7: (obr. 2): </a:t>
            </a:r>
            <a:r>
              <a:rPr lang="cs-CZ" sz="1200" dirty="0" err="1" smtClean="0"/>
              <a:t>Ceratophrys</a:t>
            </a:r>
            <a:r>
              <a:rPr lang="cs-CZ" sz="1200" dirty="0" smtClean="0"/>
              <a:t>_</a:t>
            </a:r>
            <a:r>
              <a:rPr lang="cs-CZ" sz="1200" dirty="0" err="1" smtClean="0"/>
              <a:t>cornuta</a:t>
            </a:r>
            <a:r>
              <a:rPr lang="cs-CZ" sz="1200" dirty="0" smtClean="0"/>
              <a:t>_skeleton_front. In: 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 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 [cit. 2012-10-21]. Dostupné z: http://en.wikipedia.org/wiki/File:Ceratophrys_cornuta_ske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Herbář">
  <a:themeElements>
    <a:clrScheme name="Motiv sady Office 13">
      <a:dk1>
        <a:srgbClr val="000000"/>
      </a:dk1>
      <a:lt1>
        <a:srgbClr val="F1ECD8"/>
      </a:lt1>
      <a:dk2>
        <a:srgbClr val="4F261E"/>
      </a:dk2>
      <a:lt2>
        <a:srgbClr val="777777"/>
      </a:lt2>
      <a:accent1>
        <a:srgbClr val="909082"/>
      </a:accent1>
      <a:accent2>
        <a:srgbClr val="809EA8"/>
      </a:accent2>
      <a:accent3>
        <a:srgbClr val="F7F4E9"/>
      </a:accent3>
      <a:accent4>
        <a:srgbClr val="000000"/>
      </a:accent4>
      <a:accent5>
        <a:srgbClr val="C6C6C1"/>
      </a:accent5>
      <a:accent6>
        <a:srgbClr val="738F98"/>
      </a:accent6>
      <a:hlink>
        <a:srgbClr val="FFCC66"/>
      </a:hlink>
      <a:folHlink>
        <a:srgbClr val="E9DCB9"/>
      </a:folHlink>
    </a:clrScheme>
    <a:fontScheme name="Motiv sady Office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3">
        <a:dk1>
          <a:srgbClr val="000000"/>
        </a:dk1>
        <a:lt1>
          <a:srgbClr val="F1ECD8"/>
        </a:lt1>
        <a:dk2>
          <a:srgbClr val="4F261E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F7F4E9"/>
        </a:accent3>
        <a:accent4>
          <a:srgbClr val="000000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Herbář</Template>
  <TotalTime>84</TotalTime>
  <Words>225</Words>
  <Application>Microsoft Office PowerPoint</Application>
  <PresentationFormat>Předvádění na obrazovce (4:3)</PresentationFormat>
  <Paragraphs>54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 návrhu Herbář</vt:lpstr>
      <vt:lpstr>OBOJŽIVELNÍCI </vt:lpstr>
      <vt:lpstr>Snímek 2</vt:lpstr>
      <vt:lpstr>ANOTACE</vt:lpstr>
      <vt:lpstr>OBOJŽIVELNÍCI - ZNAKY</vt:lpstr>
      <vt:lpstr>OBOJŽIVELNÍCI - ZNAKY</vt:lpstr>
      <vt:lpstr>OBOJŽIVELNÍCI -ANATOMIE</vt:lpstr>
      <vt:lpstr>OBOJŽIVELNÍCI -ANATOMIE</vt:lpstr>
      <vt:lpstr>OBOJŽIVELNÍCI -OPAKOVÁNÍ</vt:lpstr>
      <vt:lpstr>OBOJŽIVELNÍCI - OPAKOVÁNÍ</vt:lpstr>
      <vt:lpstr>OBOJŽIVELNÍCI - OPAKOVÁNÍ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OBOJŽIVELNÍCI</dc:title>
  <dc:creator>Michal Krtička</dc:creator>
  <cp:lastModifiedBy>Michal Krtička</cp:lastModifiedBy>
  <cp:revision>6</cp:revision>
  <dcterms:created xsi:type="dcterms:W3CDTF">2012-10-21T18:38:20Z</dcterms:created>
  <dcterms:modified xsi:type="dcterms:W3CDTF">2013-09-07T15:27:21Z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TC100690481029</vt:lpwstr>
  </property>
</Properties>
</file>