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79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4" r:id="rId12"/>
    <p:sldId id="28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561DEB-BC09-4E6C-9981-9D22E13ABF6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libri-thalassinus-001-edit.jpg" TargetMode="External"/><Relationship Id="rId2" Type="http://schemas.openxmlformats.org/officeDocument/2006/relationships/hyperlink" Target="http://cs.wikipedia.org/wiki/Soubor:Birdmorphology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OstrichCartJacksonvill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Aves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Název školy</a:t>
            </a:r>
          </a:p>
          <a:p>
            <a:pPr lvl="1"/>
            <a:r>
              <a:rPr lang="cs-CZ" dirty="0" smtClean="0"/>
              <a:t>Základní škola a mateřská škola Svoboda nad Úpou, okres Trutnov</a:t>
            </a:r>
          </a:p>
          <a:p>
            <a:r>
              <a:rPr lang="cs-CZ" dirty="0" smtClean="0"/>
              <a:t>Autor: Michal Krtička</a:t>
            </a:r>
          </a:p>
          <a:p>
            <a:r>
              <a:rPr lang="cs-CZ" dirty="0" smtClean="0"/>
              <a:t>Datum</a:t>
            </a:r>
            <a:r>
              <a:rPr lang="cs-CZ" smtClean="0"/>
              <a:t>: </a:t>
            </a:r>
            <a:r>
              <a:rPr lang="cs-CZ" smtClean="0"/>
              <a:t>7.1.2013</a:t>
            </a:r>
            <a:endParaRPr lang="cs-CZ" dirty="0" smtClean="0"/>
          </a:p>
          <a:p>
            <a:r>
              <a:rPr lang="cs-CZ" dirty="0" smtClean="0"/>
              <a:t>Název: VY_52_INOVACE_5.2.5 P7_9</a:t>
            </a:r>
          </a:p>
          <a:p>
            <a:r>
              <a:rPr lang="cs-CZ" dirty="0" smtClean="0"/>
              <a:t>Téma: Ptáci I</a:t>
            </a:r>
          </a:p>
          <a:p>
            <a:r>
              <a:rPr lang="cs-CZ" dirty="0" smtClean="0"/>
              <a:t>Ročník: 7.</a:t>
            </a:r>
          </a:p>
          <a:p>
            <a:r>
              <a:rPr lang="cs-CZ" dirty="0" smtClean="0"/>
              <a:t>Číslo projektu: CZ.1.07/1.4.00/21.3068</a:t>
            </a:r>
          </a:p>
          <a:p>
            <a:endParaRPr lang="cs-CZ" dirty="0"/>
          </a:p>
        </p:txBody>
      </p:sp>
      <p:pic>
        <p:nvPicPr>
          <p:cNvPr id="1027" name="Picture 3" descr="C:\Users\NB1\Desktop\EU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516275" cy="11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3994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Digitální učební materiál je určen pro interaktivní tabuli. DŮM má mimo jiné také opakovací části, snaží se poukázat na zajímavosti ze světa letců, které se v učebnicích objevují okrajově nebo vůbec. Látka je žákům přiblížena zajímavými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0051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Vrabec domácí</a:t>
            </a:r>
            <a:endParaRPr lang="cs-CZ" dirty="0"/>
          </a:p>
        </p:txBody>
      </p:sp>
      <p:pic>
        <p:nvPicPr>
          <p:cNvPr id="4" name="Zástupný symbol pro obsah 3" descr="800px-House_sparrow04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40344" y="1600200"/>
            <a:ext cx="7301311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Obratlovci</a:t>
            </a:r>
          </a:p>
          <a:p>
            <a:r>
              <a:rPr lang="cs-CZ" dirty="0" smtClean="0"/>
              <a:t>Tělo pokryto peřím</a:t>
            </a:r>
          </a:p>
          <a:p>
            <a:r>
              <a:rPr lang="cs-CZ" dirty="0" smtClean="0"/>
              <a:t>Přední končetiny se přeměnily v křídla</a:t>
            </a:r>
          </a:p>
          <a:p>
            <a:r>
              <a:rPr lang="cs-CZ" dirty="0" smtClean="0"/>
              <a:t>Většina druhů jsou létavci, někteří ovšem létat nedokážou</a:t>
            </a:r>
          </a:p>
          <a:p>
            <a:r>
              <a:rPr lang="cs-CZ" dirty="0" smtClean="0"/>
              <a:t>Vyvinuli se z plazů (jak k tomu vědci došli?)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znaky ptáků a plazů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Vejcorodost</a:t>
            </a:r>
          </a:p>
          <a:p>
            <a:r>
              <a:rPr lang="cs-CZ" dirty="0" smtClean="0"/>
              <a:t>Suchá kůže</a:t>
            </a:r>
          </a:p>
          <a:p>
            <a:r>
              <a:rPr lang="cs-CZ" dirty="0" smtClean="0"/>
              <a:t>Drápy</a:t>
            </a:r>
          </a:p>
          <a:p>
            <a:r>
              <a:rPr lang="cs-CZ" dirty="0" smtClean="0"/>
              <a:t>Čelisti </a:t>
            </a:r>
          </a:p>
          <a:p>
            <a:r>
              <a:rPr lang="cs-CZ" dirty="0" smtClean="0"/>
              <a:t>Kloaka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Předchůdce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ARCHAEOPTERYX (151-148 mil.let př.n.l.)</a:t>
            </a:r>
          </a:p>
          <a:p>
            <a:endParaRPr lang="cs-CZ" dirty="0" smtClean="0"/>
          </a:p>
        </p:txBody>
      </p:sp>
      <p:pic>
        <p:nvPicPr>
          <p:cNvPr id="4" name="Obrázek 3" descr="443px-Archaeopteryx_lithographica_(Berlin_specimen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204864"/>
            <a:ext cx="4248472" cy="4104456"/>
          </a:xfrm>
          <a:prstGeom prst="rect">
            <a:avLst/>
          </a:prstGeom>
        </p:spPr>
      </p:pic>
      <p:pic>
        <p:nvPicPr>
          <p:cNvPr id="5" name="Obrázek 4" descr="600px-Archaeopteryx-img_0291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204864"/>
            <a:ext cx="4158208" cy="4086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Věděli jste, že na Zemi je známo okolo ________druhů žijících ptáků?</a:t>
            </a:r>
          </a:p>
          <a:p>
            <a:endParaRPr lang="cs-CZ" dirty="0"/>
          </a:p>
          <a:p>
            <a:r>
              <a:rPr lang="cs-CZ" dirty="0" smtClean="0"/>
              <a:t>A) 5 578</a:t>
            </a:r>
          </a:p>
          <a:p>
            <a:r>
              <a:rPr lang="cs-CZ" dirty="0" smtClean="0"/>
              <a:t>B) 6 978</a:t>
            </a:r>
          </a:p>
          <a:p>
            <a:r>
              <a:rPr lang="cs-CZ" dirty="0" smtClean="0"/>
              <a:t>C) 9 978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ptáků</a:t>
            </a:r>
            <a:endParaRPr lang="cs-CZ" dirty="0"/>
          </a:p>
        </p:txBody>
      </p:sp>
      <p:pic>
        <p:nvPicPr>
          <p:cNvPr id="10" name="Picture 2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5338936" cy="4752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6300192" y="2174875"/>
            <a:ext cx="2386608" cy="3951288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dirty="0" smtClean="0"/>
              <a:t>Zobák</a:t>
            </a:r>
          </a:p>
          <a:p>
            <a:pPr marL="457200" indent="-457200">
              <a:buAutoNum type="arabicParenR"/>
            </a:pPr>
            <a:r>
              <a:rPr lang="cs-CZ" dirty="0" smtClean="0"/>
              <a:t>Hlava</a:t>
            </a:r>
          </a:p>
          <a:p>
            <a:pPr marL="457200" indent="-457200">
              <a:buAutoNum type="arabicParenR"/>
            </a:pPr>
            <a:r>
              <a:rPr lang="cs-CZ" dirty="0" smtClean="0"/>
              <a:t>Oko</a:t>
            </a:r>
          </a:p>
          <a:p>
            <a:pPr marL="457200" indent="-457200">
              <a:buNone/>
            </a:pPr>
            <a:r>
              <a:rPr lang="cs-CZ" dirty="0" smtClean="0"/>
              <a:t>8)   Křídlo</a:t>
            </a:r>
          </a:p>
          <a:p>
            <a:pPr marL="457200" indent="-457200">
              <a:buNone/>
            </a:pPr>
            <a:r>
              <a:rPr lang="cs-CZ" dirty="0" smtClean="0"/>
              <a:t>12) Kloaka</a:t>
            </a:r>
          </a:p>
          <a:p>
            <a:pPr marL="457200" indent="-457200">
              <a:buNone/>
            </a:pPr>
            <a:r>
              <a:rPr lang="cs-CZ" dirty="0" smtClean="0"/>
              <a:t>15) Nárt</a:t>
            </a:r>
          </a:p>
          <a:p>
            <a:pPr marL="457200" indent="-457200">
              <a:buNone/>
            </a:pPr>
            <a:r>
              <a:rPr lang="cs-CZ" dirty="0" smtClean="0"/>
              <a:t>16) Noha</a:t>
            </a:r>
          </a:p>
          <a:p>
            <a:pPr marL="457200" indent="-457200">
              <a:buNone/>
            </a:pPr>
            <a:r>
              <a:rPr lang="cs-CZ" dirty="0" smtClean="0"/>
              <a:t>21) Hrdlo</a:t>
            </a:r>
          </a:p>
          <a:p>
            <a:pPr marL="457200" indent="-45720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>
          <a:xfrm flipV="1">
            <a:off x="457200" y="1524001"/>
            <a:ext cx="36576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 flipV="1">
            <a:off x="4343400" y="1524000"/>
            <a:ext cx="3657600" cy="45719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Věděli jste, že ptáci dosahují různých velikostí, ale rozdíly ve velikosti nejsou tak velké (poměr 1: 45 tisícům) jako u plazů či savců (zde je rozdíl dokonce v poměru 1:60 milionům!)</a:t>
            </a:r>
          </a:p>
          <a:p>
            <a:endParaRPr lang="cs-CZ" dirty="0"/>
          </a:p>
          <a:p>
            <a:r>
              <a:rPr lang="cs-CZ" dirty="0" smtClean="0"/>
              <a:t>Kolik váží kolibřík?           Kolik váží pštros?</a:t>
            </a:r>
          </a:p>
          <a:p>
            <a:pPr marL="971550" lvl="1" indent="-514350">
              <a:buAutoNum type="alphaLcParenR"/>
            </a:pPr>
            <a:r>
              <a:rPr lang="cs-CZ" dirty="0" smtClean="0"/>
              <a:t>1, 5 g                                 100 kg</a:t>
            </a:r>
          </a:p>
          <a:p>
            <a:pPr marL="971550" lvl="1" indent="-514350">
              <a:buAutoNum type="alphaLcParenR"/>
            </a:pPr>
            <a:r>
              <a:rPr lang="cs-CZ" dirty="0" smtClean="0"/>
              <a:t>3, 5 g                                 110 kg</a:t>
            </a:r>
          </a:p>
          <a:p>
            <a:pPr marL="971550" lvl="1" indent="-514350">
              <a:buAutoNum type="alphaLcParenR"/>
            </a:pPr>
            <a:r>
              <a:rPr lang="cs-CZ" dirty="0" smtClean="0"/>
              <a:t>4, 5 g                                 150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Kolibřík                            Pštros</a:t>
            </a:r>
            <a:endParaRPr lang="cs-CZ" dirty="0"/>
          </a:p>
        </p:txBody>
      </p:sp>
      <p:pic>
        <p:nvPicPr>
          <p:cNvPr id="4" name="Zástupný symbol pro obsah 3" descr="Colibri-thalassinus-001-edi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4487031" cy="4248472"/>
          </a:xfrm>
        </p:spPr>
      </p:pic>
      <p:pic>
        <p:nvPicPr>
          <p:cNvPr id="5" name="Obrázek 4" descr="800px-OstrichCartJacksonville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601611"/>
            <a:ext cx="4572000" cy="41316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Snímek 4: </a:t>
            </a:r>
            <a:r>
              <a:rPr lang="cs-CZ" sz="1200" dirty="0"/>
              <a:t>Ptáci: Vrabec domácí.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</a:t>
            </a:r>
            <a:r>
              <a:rPr lang="cs-CZ" sz="1200" dirty="0" smtClean="0"/>
              <a:t>cs.wikipedia.org/wiki/Soubor:House_sparrow04.jpg</a:t>
            </a:r>
          </a:p>
          <a:p>
            <a:r>
              <a:rPr lang="cs-CZ" sz="1200" dirty="0" smtClean="0"/>
              <a:t>Snímek 7: </a:t>
            </a:r>
            <a:r>
              <a:rPr lang="cs-CZ" sz="1200" dirty="0" err="1"/>
              <a:t>Archaeopteryx</a:t>
            </a:r>
            <a:r>
              <a:rPr lang="cs-CZ" sz="1200" dirty="0"/>
              <a:t>: </a:t>
            </a:r>
            <a:r>
              <a:rPr lang="cs-CZ" sz="1200" dirty="0" err="1"/>
              <a:t>Archaeopteryx</a:t>
            </a:r>
            <a:r>
              <a:rPr lang="cs-CZ" sz="1200" dirty="0"/>
              <a:t> </a:t>
            </a:r>
            <a:r>
              <a:rPr lang="cs-CZ" sz="1200" dirty="0" err="1"/>
              <a:t>lithographica</a:t>
            </a:r>
            <a:r>
              <a:rPr lang="cs-CZ" sz="1200" dirty="0"/>
              <a:t>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http://cs.wikipedia.org/wiki/Soubor:Archaeopteryx_lithographica_(Berlin_specimen).jpg</a:t>
            </a:r>
            <a:endParaRPr lang="cs-CZ" sz="1200" dirty="0" smtClean="0"/>
          </a:p>
          <a:p>
            <a:r>
              <a:rPr lang="cs-CZ" sz="1200" dirty="0" smtClean="0"/>
              <a:t>Snímek 7: </a:t>
            </a:r>
            <a:r>
              <a:rPr lang="cs-CZ" sz="1200" dirty="0" err="1"/>
              <a:t>Archaeopteryx</a:t>
            </a:r>
            <a:r>
              <a:rPr lang="cs-CZ" sz="1200" dirty="0"/>
              <a:t>: </a:t>
            </a:r>
            <a:r>
              <a:rPr lang="cs-CZ" sz="1200" dirty="0" err="1"/>
              <a:t>Archaeopteryx</a:t>
            </a:r>
            <a:r>
              <a:rPr lang="cs-CZ" sz="1200" dirty="0"/>
              <a:t> </a:t>
            </a:r>
            <a:r>
              <a:rPr lang="cs-CZ" sz="1200" dirty="0" err="1"/>
              <a:t>lithographica</a:t>
            </a:r>
            <a:r>
              <a:rPr lang="cs-CZ" sz="1200" dirty="0"/>
              <a:t>, starší model.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</a:t>
            </a:r>
            <a:r>
              <a:rPr lang="cs-CZ" sz="1200" dirty="0" smtClean="0"/>
              <a:t>cs.wikipedia.org/wiki/Soubor:Archaeopteryx-img_0291b.jpg</a:t>
            </a:r>
          </a:p>
          <a:p>
            <a:r>
              <a:rPr lang="cs-CZ" sz="1200" dirty="0" smtClean="0"/>
              <a:t>Snímek 9: </a:t>
            </a:r>
            <a:r>
              <a:rPr lang="cs-CZ" sz="1200" dirty="0"/>
              <a:t>Ptáci: Anatomie.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cs.wikipedia.org/wiki/Soubor:Birdmorphology.svg</a:t>
            </a:r>
            <a:endParaRPr lang="cs-CZ" sz="1200" dirty="0" smtClean="0"/>
          </a:p>
          <a:p>
            <a:r>
              <a:rPr lang="cs-CZ" sz="1200" dirty="0" smtClean="0"/>
              <a:t>Snímek 11: </a:t>
            </a:r>
            <a:r>
              <a:rPr lang="cs-CZ" sz="1200" dirty="0"/>
              <a:t>Kolibřík: Kolibřík zelený u květu.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cs.wikipedia.org/wiki/Soubor:Colibri-thalassinus-001-edit.jpg</a:t>
            </a:r>
            <a:endParaRPr lang="cs-CZ" sz="1200" dirty="0" smtClean="0"/>
          </a:p>
          <a:p>
            <a:r>
              <a:rPr lang="cs-CZ" sz="1200" dirty="0" smtClean="0"/>
              <a:t>Snímek 11: </a:t>
            </a:r>
            <a:r>
              <a:rPr lang="cs-CZ" sz="1200" dirty="0"/>
              <a:t>Pštros dvouprstý: Pštros zapřažený do kočáru.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</a:t>
            </a:r>
            <a:r>
              <a:rPr lang="cs-CZ" sz="1200" dirty="0">
                <a:hlinkClick r:id="rId4"/>
              </a:rPr>
              <a:t>http</a:t>
            </a:r>
            <a:r>
              <a:rPr lang="cs-CZ" sz="1200">
                <a:hlinkClick r:id="rId4"/>
              </a:rPr>
              <a:t>://</a:t>
            </a:r>
            <a:r>
              <a:rPr lang="cs-CZ" sz="1200" smtClean="0">
                <a:hlinkClick r:id="rId4"/>
              </a:rPr>
              <a:t>cs.wikipedia.org/wiki/Soubor:OstrichCartJacksonville1.jpg</a:t>
            </a:r>
            <a:endParaRPr lang="cs-CZ" sz="1200" dirty="0"/>
          </a:p>
          <a:p>
            <a:r>
              <a:rPr lang="cs-CZ" sz="1200" dirty="0" smtClean="0"/>
              <a:t>Ve zbylých snímcích autor vycházel ze stránek: </a:t>
            </a:r>
            <a:r>
              <a:rPr lang="cs-CZ" sz="1200" dirty="0"/>
              <a:t>Ptáci.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http://cs.wikipedia.org/wiki/Pt%C3%A1ci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1473444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183</TotalTime>
  <Words>259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Ptáci I.</vt:lpstr>
      <vt:lpstr>Snímek 2</vt:lpstr>
      <vt:lpstr>Anotace</vt:lpstr>
      <vt:lpstr>Vrabec domácí</vt:lpstr>
      <vt:lpstr>Ptáci</vt:lpstr>
      <vt:lpstr>Společné znaky ptáků a plazů</vt:lpstr>
      <vt:lpstr>Předchůdce ptáků</vt:lpstr>
      <vt:lpstr>Snímek 8</vt:lpstr>
      <vt:lpstr>Stavba těla ptáků</vt:lpstr>
      <vt:lpstr>Snímek 10</vt:lpstr>
      <vt:lpstr>Kolibřík                            Pštros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Michal Krtička</dc:creator>
  <cp:lastModifiedBy>Michal Krtička</cp:lastModifiedBy>
  <cp:revision>34</cp:revision>
  <dcterms:created xsi:type="dcterms:W3CDTF">2013-01-04T12:42:19Z</dcterms:created>
  <dcterms:modified xsi:type="dcterms:W3CDTF">2013-09-07T15:28:00Z</dcterms:modified>
</cp:coreProperties>
</file>